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4"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Lst>
  <p:sldSz cy="5143500" cx="9144000"/>
  <p:notesSz cx="6858000" cy="9144000"/>
  <p:embeddedFontLst>
    <p:embeddedFont>
      <p:font typeface="Roboto Medium"/>
      <p:regular r:id="rId79"/>
      <p:bold r:id="rId80"/>
      <p:italic r:id="rId81"/>
      <p:boldItalic r:id="rId82"/>
    </p:embeddedFont>
    <p:embeddedFont>
      <p:font typeface="Roboto"/>
      <p:regular r:id="rId83"/>
      <p:bold r:id="rId84"/>
      <p:italic r:id="rId85"/>
      <p:boldItalic r:id="rId86"/>
    </p:embeddedFont>
    <p:embeddedFont>
      <p:font typeface="Tahoma"/>
      <p:regular r:id="rId87"/>
      <p:bold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0">
          <p15:clr>
            <a:srgbClr val="747775"/>
          </p15:clr>
        </p15:guide>
        <p15:guide id="2" pos="33">
          <p15:clr>
            <a:srgbClr val="747775"/>
          </p15:clr>
        </p15:guide>
        <p15:guide id="3" pos="5588">
          <p15:clr>
            <a:srgbClr val="747775"/>
          </p15:clr>
        </p15:guide>
        <p15:guide id="4" orient="horz" pos="314">
          <p15:clr>
            <a:srgbClr val="747775"/>
          </p15:clr>
        </p15:guide>
        <p15:guide id="5" orient="horz" pos="576">
          <p15:clr>
            <a:srgbClr val="747775"/>
          </p15:clr>
        </p15:guide>
        <p15:guide id="6" orient="horz" pos="621">
          <p15:clr>
            <a:srgbClr val="747775"/>
          </p15:clr>
        </p15:guide>
      </p15:sldGuideLst>
    </p:ext>
    <p:ext uri="GoogleSlidesCustomDataVersion2">
      <go:slidesCustomData xmlns:go="http://customooxmlschemas.google.com/" r:id="rId89" roundtripDataSignature="AMtx7mjNqhy0S4WNuORCdjQ2YxaVVT9Q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67C2F1-FCB2-49F8-81B2-66EDE8761949}">
  <a:tblStyle styleId="{4E67C2F1-FCB2-49F8-81B2-66EDE876194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F42FCC8-6B50-42C1-B359-E455C61714E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40E171B-385E-4103-AB80-2FF1FA1C35CB}"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DF5E8"/>
          </a:solidFill>
        </a:fill>
      </a:tcStyle>
    </a:wholeTbl>
    <a:band1H>
      <a:tcTxStyle b="off" i="off"/>
      <a:tcStyle>
        <a:fill>
          <a:solidFill>
            <a:srgbClr val="DAEACD"/>
          </a:solidFill>
        </a:fill>
      </a:tcStyle>
    </a:band1H>
    <a:band2H>
      <a:tcTxStyle b="off" i="off"/>
    </a:band2H>
    <a:band1V>
      <a:tcTxStyle b="off" i="off"/>
      <a:tcStyle>
        <a:fill>
          <a:solidFill>
            <a:srgbClr val="DAEACD"/>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D617B632-94E9-40EB-BF3F-487392345997}" styleName="Table_3">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0" orient="horz"/>
        <p:guide pos="33"/>
        <p:guide pos="5588"/>
        <p:guide pos="314" orient="horz"/>
        <p:guide pos="576" orient="horz"/>
        <p:guide pos="62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Roboto-bold.fntdata"/><Relationship Id="rId83" Type="http://schemas.openxmlformats.org/officeDocument/2006/relationships/font" Target="fonts/Roboto-regular.fntdata"/><Relationship Id="rId42" Type="http://schemas.openxmlformats.org/officeDocument/2006/relationships/slide" Target="slides/slide34.xml"/><Relationship Id="rId86" Type="http://schemas.openxmlformats.org/officeDocument/2006/relationships/font" Target="fonts/Roboto-boldItalic.fntdata"/><Relationship Id="rId41" Type="http://schemas.openxmlformats.org/officeDocument/2006/relationships/slide" Target="slides/slide33.xml"/><Relationship Id="rId85" Type="http://schemas.openxmlformats.org/officeDocument/2006/relationships/font" Target="fonts/Roboto-italic.fntdata"/><Relationship Id="rId44" Type="http://schemas.openxmlformats.org/officeDocument/2006/relationships/slide" Target="slides/slide36.xml"/><Relationship Id="rId88" Type="http://schemas.openxmlformats.org/officeDocument/2006/relationships/font" Target="fonts/Tahoma-bold.fntdata"/><Relationship Id="rId43" Type="http://schemas.openxmlformats.org/officeDocument/2006/relationships/slide" Target="slides/slide35.xml"/><Relationship Id="rId87" Type="http://schemas.openxmlformats.org/officeDocument/2006/relationships/font" Target="fonts/Tahoma-regular.fntdata"/><Relationship Id="rId46" Type="http://schemas.openxmlformats.org/officeDocument/2006/relationships/slide" Target="slides/slide38.xml"/><Relationship Id="rId45" Type="http://schemas.openxmlformats.org/officeDocument/2006/relationships/slide" Target="slides/slide37.xml"/><Relationship Id="rId89" Type="http://customschemas.google.com/relationships/presentationmetadata" Target="metadata"/><Relationship Id="rId80" Type="http://schemas.openxmlformats.org/officeDocument/2006/relationships/font" Target="fonts/RobotoMedium-bold.fntdata"/><Relationship Id="rId82" Type="http://schemas.openxmlformats.org/officeDocument/2006/relationships/font" Target="fonts/RobotoMedium-boldItalic.fntdata"/><Relationship Id="rId81" Type="http://schemas.openxmlformats.org/officeDocument/2006/relationships/font" Target="fonts/RobotoMedium-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slide" Target="slides/slide67.xml"/><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slide" Target="slides/slide69.xml"/><Relationship Id="rId32" Type="http://schemas.openxmlformats.org/officeDocument/2006/relationships/slide" Target="slides/slide24.xml"/><Relationship Id="rId76" Type="http://schemas.openxmlformats.org/officeDocument/2006/relationships/slide" Target="slides/slide68.xml"/><Relationship Id="rId35" Type="http://schemas.openxmlformats.org/officeDocument/2006/relationships/slide" Target="slides/slide27.xml"/><Relationship Id="rId79" Type="http://schemas.openxmlformats.org/officeDocument/2006/relationships/font" Target="fonts/RobotoMedium-regular.fntdata"/><Relationship Id="rId34" Type="http://schemas.openxmlformats.org/officeDocument/2006/relationships/slide" Target="slides/slide26.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Ranges to show overall how much land is being used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District wise = % average and ranges  – % of land allocated for oil palm - insights on the farmer priorities and the perceived value of oil palm as a commercial crop</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514" name="Google Shape;514;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were the farmers previously growing before oil palm and currently growing along with oil palm? Intra and inter state differences?</a:t>
            </a:r>
            <a:endParaRPr/>
          </a:p>
        </p:txBody>
      </p:sp>
      <p:sp>
        <p:nvSpPr>
          <p:cNvPr id="565" name="Google Shape;565;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96" name="Google Shape;1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615" name="Google Shape;615;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ctr">
              <a:lnSpc>
                <a:spcPct val="100000"/>
              </a:lnSpc>
              <a:spcBef>
                <a:spcPts val="0"/>
              </a:spcBef>
              <a:spcAft>
                <a:spcPts val="0"/>
              </a:spcAft>
              <a:buClr>
                <a:schemeClr val="dk1"/>
              </a:buClr>
              <a:buSzPts val="1200"/>
              <a:buFont typeface="Roboto"/>
              <a:buAutoNum type="alphaLcPeriod"/>
            </a:pPr>
            <a:r>
              <a:rPr lang="en" sz="1000">
                <a:solidFill>
                  <a:schemeClr val="dk1"/>
                </a:solidFill>
                <a:latin typeface="Roboto"/>
                <a:ea typeface="Roboto"/>
                <a:cs typeface="Roboto"/>
                <a:sym typeface="Roboto"/>
              </a:rPr>
              <a:t>There are a lot of monthly variations in yield. First might be good and second might be less. Variations based on age of tree - &gt;15 years have better farmers variations will have better produce</a:t>
            </a:r>
            <a:endParaRPr/>
          </a:p>
        </p:txBody>
      </p:sp>
      <p:sp>
        <p:nvSpPr>
          <p:cNvPr id="653" name="Google Shape;65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692" name="Google Shape;69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1" name="Google Shape;731;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Ranges to show overall how much land is being used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District wise = % average and ranges  – % of land allocated for oil palm - insights on the farmer priorities and the perceived value of oil palm as a commercial crop</a:t>
            </a:r>
            <a:endParaRPr>
              <a:solidFill>
                <a:schemeClr val="dk1"/>
              </a:solidFill>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Font typeface="Roboto"/>
              <a:buAutoNum type="alphaLcPeriod"/>
            </a:pPr>
            <a:r>
              <a:rPr i="1" lang="en" sz="1200">
                <a:solidFill>
                  <a:schemeClr val="dk1"/>
                </a:solidFill>
                <a:latin typeface="Roboto"/>
                <a:ea typeface="Roboto"/>
                <a:cs typeface="Roboto"/>
                <a:sym typeface="Roboto"/>
              </a:rPr>
              <a:t>What is the average landholding size in both states?</a:t>
            </a:r>
            <a:r>
              <a:rPr i="1" lang="en" sz="1200">
                <a:solidFill>
                  <a:schemeClr val="dk1"/>
                </a:solidFill>
                <a:highlight>
                  <a:srgbClr val="FFFF00"/>
                </a:highlight>
                <a:latin typeface="Roboto"/>
                <a:ea typeface="Roboto"/>
                <a:cs typeface="Roboto"/>
                <a:sym typeface="Roboto"/>
              </a:rPr>
              <a:t> - represent using a column graph that has range of average landholding size?</a:t>
            </a:r>
            <a:endParaRPr i="1" sz="1200">
              <a:solidFill>
                <a:schemeClr val="dk1"/>
              </a:solidFill>
              <a:highlight>
                <a:srgbClr val="FFFF00"/>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highlight>
                <a:srgbClr val="FFFF00"/>
              </a:highlight>
              <a:latin typeface="Roboto"/>
              <a:ea typeface="Roboto"/>
              <a:cs typeface="Roboto"/>
              <a:sym typeface="Roboto"/>
            </a:endParaRPr>
          </a:p>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Are farmers using their own land/or leased/common land for growing oil palm? Inter and intra-state variations. Is the nature of land rights customary or legally registered? Highlight any challenges in farmers obtaining ownership or land rights?</a:t>
            </a:r>
            <a:r>
              <a:rPr i="1" lang="en" sz="1200">
                <a:solidFill>
                  <a:schemeClr val="dk1"/>
                </a:solidFill>
                <a:highlight>
                  <a:srgbClr val="FFFF00"/>
                </a:highlight>
                <a:latin typeface="Roboto"/>
                <a:ea typeface="Roboto"/>
                <a:cs typeface="Roboto"/>
                <a:sym typeface="Roboto"/>
              </a:rPr>
              <a:t>- represent using bar graph?</a:t>
            </a:r>
            <a:r>
              <a:rPr i="1" lang="en" sz="1200">
                <a:solidFill>
                  <a:schemeClr val="dk1"/>
                </a:solidFill>
                <a:latin typeface="Roboto"/>
                <a:ea typeface="Roboto"/>
                <a:cs typeface="Roboto"/>
                <a:sym typeface="Roboto"/>
              </a:rPr>
              <a:t> </a:t>
            </a:r>
            <a:endParaRPr i="1"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738" name="Google Shape;738;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Ranges to show overall how much land is being used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District wise = % average and ranges  – % of land allocated for oil palm - insights on the farmer priorities and the perceived value of oil palm as a commercial crop</a:t>
            </a:r>
            <a:endParaRPr>
              <a:solidFill>
                <a:schemeClr val="dk1"/>
              </a:solidFill>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Font typeface="Roboto"/>
              <a:buAutoNum type="alphaLcPeriod"/>
            </a:pPr>
            <a:r>
              <a:rPr i="1" lang="en" sz="1200">
                <a:solidFill>
                  <a:schemeClr val="dk1"/>
                </a:solidFill>
                <a:latin typeface="Roboto"/>
                <a:ea typeface="Roboto"/>
                <a:cs typeface="Roboto"/>
                <a:sym typeface="Roboto"/>
              </a:rPr>
              <a:t>What is the average landholding size in both states?</a:t>
            </a:r>
            <a:r>
              <a:rPr i="1" lang="en" sz="1200">
                <a:solidFill>
                  <a:schemeClr val="dk1"/>
                </a:solidFill>
                <a:highlight>
                  <a:srgbClr val="FFFF00"/>
                </a:highlight>
                <a:latin typeface="Roboto"/>
                <a:ea typeface="Roboto"/>
                <a:cs typeface="Roboto"/>
                <a:sym typeface="Roboto"/>
              </a:rPr>
              <a:t> - represent using a column graph that has range of average landholding size?</a:t>
            </a:r>
            <a:endParaRPr i="1" sz="1200">
              <a:solidFill>
                <a:schemeClr val="dk1"/>
              </a:solidFill>
              <a:highlight>
                <a:srgbClr val="FFFF00"/>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highlight>
                <a:srgbClr val="FFFF00"/>
              </a:highlight>
              <a:latin typeface="Roboto"/>
              <a:ea typeface="Roboto"/>
              <a:cs typeface="Roboto"/>
              <a:sym typeface="Roboto"/>
            </a:endParaRPr>
          </a:p>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Are farmers using their own land/or leased/common land for growing oil palm? Inter and intra-state variations. Is the nature of land rights customary or legally registered? Highlight any challenges in farmers obtaining ownership or land rights?</a:t>
            </a:r>
            <a:r>
              <a:rPr i="1" lang="en" sz="1200">
                <a:solidFill>
                  <a:schemeClr val="dk1"/>
                </a:solidFill>
                <a:highlight>
                  <a:srgbClr val="FFFF00"/>
                </a:highlight>
                <a:latin typeface="Roboto"/>
                <a:ea typeface="Roboto"/>
                <a:cs typeface="Roboto"/>
                <a:sym typeface="Roboto"/>
              </a:rPr>
              <a:t>- represent using bar graph?</a:t>
            </a:r>
            <a:r>
              <a:rPr i="1" lang="en" sz="1200">
                <a:solidFill>
                  <a:schemeClr val="dk1"/>
                </a:solidFill>
                <a:latin typeface="Roboto"/>
                <a:ea typeface="Roboto"/>
                <a:cs typeface="Roboto"/>
                <a:sym typeface="Roboto"/>
              </a:rPr>
              <a:t> </a:t>
            </a:r>
            <a:endParaRPr i="1"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770" name="Google Shape;770;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2" name="Google Shape;792;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solidFill>
                  <a:srgbClr val="595959"/>
                </a:solidFill>
                <a:latin typeface="Roboto"/>
                <a:ea typeface="Roboto"/>
                <a:cs typeface="Roboto"/>
                <a:sym typeface="Roboto"/>
              </a:rPr>
              <a:t>Insight- </a:t>
            </a:r>
            <a:endParaRPr>
              <a:solidFill>
                <a:srgbClr val="595959"/>
              </a:solidFill>
              <a:latin typeface="Roboto"/>
              <a:ea typeface="Roboto"/>
              <a:cs typeface="Roboto"/>
              <a:sym typeface="Roboto"/>
            </a:endParaRPr>
          </a:p>
          <a:p>
            <a:pPr indent="-298450" lvl="0" marL="457200" rtl="0" algn="l">
              <a:lnSpc>
                <a:spcPct val="100000"/>
              </a:lnSpc>
              <a:spcBef>
                <a:spcPts val="0"/>
              </a:spcBef>
              <a:spcAft>
                <a:spcPts val="0"/>
              </a:spcAft>
              <a:buClr>
                <a:srgbClr val="595959"/>
              </a:buClr>
              <a:buSzPts val="1100"/>
              <a:buFont typeface="Roboto"/>
              <a:buAutoNum type="arabicPeriod"/>
            </a:pPr>
            <a:r>
              <a:rPr lang="en">
                <a:solidFill>
                  <a:srgbClr val="595959"/>
                </a:solidFill>
                <a:latin typeface="Roboto"/>
                <a:ea typeface="Roboto"/>
                <a:cs typeface="Roboto"/>
                <a:sym typeface="Roboto"/>
              </a:rPr>
              <a:t>The absence of a formal procurer assigned by the govt, and legal issues in Goalpara has led to one trading company buying most of the produce, with a number of intermediaries or middlemen existing as well. Farmers who sell to the trading co directly receive a higher price compared to farmers selling to intermediaries, however all farmers have received prices below the state determined MSP- ? check something on these lines @diya</a:t>
            </a:r>
            <a:endParaRPr>
              <a:solidFill>
                <a:srgbClr val="595959"/>
              </a:solidFill>
              <a:latin typeface="Roboto"/>
              <a:ea typeface="Roboto"/>
              <a:cs typeface="Roboto"/>
              <a:sym typeface="Roboto"/>
            </a:endParaRPr>
          </a:p>
          <a:p>
            <a:pPr indent="0" lvl="0" marL="457200" rtl="0" algn="l">
              <a:lnSpc>
                <a:spcPct val="100000"/>
              </a:lnSpc>
              <a:spcBef>
                <a:spcPts val="0"/>
              </a:spcBef>
              <a:spcAft>
                <a:spcPts val="0"/>
              </a:spcAft>
              <a:buSzPts val="1100"/>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811" name="Google Shape;811;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The corporates may not provide sufficient inputs so farmers also get them from other markets </a:t>
            </a:r>
            <a:endParaRPr/>
          </a:p>
        </p:txBody>
      </p:sp>
      <p:sp>
        <p:nvSpPr>
          <p:cNvPr id="857" name="Google Shape;857;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2" name="Google Shape;91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0" name="Google Shape;96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4" name="Google Shape;98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14300" lvl="0" marL="114300" rtl="0" algn="l">
              <a:lnSpc>
                <a:spcPct val="100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(need to promote drip irrigation in AP, provide access to irrigation in Assam/facilitate subsidies for lean months)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5" name="Google Shape;100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14300" lvl="0" marL="114300" rtl="0" algn="l">
              <a:lnSpc>
                <a:spcPct val="100000"/>
              </a:lnSpc>
              <a:spcBef>
                <a:spcPts val="0"/>
              </a:spcBef>
              <a:spcAft>
                <a:spcPts val="0"/>
              </a:spcAft>
              <a:buClr>
                <a:schemeClr val="dk1"/>
              </a:buClr>
              <a:buSzPts val="900"/>
              <a:buFont typeface="Roboto"/>
              <a:buChar char="●"/>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5" name="Google Shape;102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5" name="Google Shape;1065;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6" name="Google Shape;1066;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1000"/>
              </a:spcAft>
              <a:buSzPts val="1100"/>
              <a:buNone/>
            </a:pPr>
            <a:r>
              <a:t/>
            </a:r>
            <a:endParaRPr b="1">
              <a:solidFill>
                <a:srgbClr val="6AA84F"/>
              </a:solidFill>
              <a:latin typeface="Times New Roman"/>
              <a:ea typeface="Times New Roman"/>
              <a:cs typeface="Times New Roman"/>
              <a:sym typeface="Times New Roman"/>
            </a:endParaRPr>
          </a:p>
        </p:txBody>
      </p:sp>
      <p:sp>
        <p:nvSpPr>
          <p:cNvPr id="1094" name="Google Shape;1094;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1000"/>
              </a:spcAft>
              <a:buClr>
                <a:schemeClr val="dk1"/>
              </a:buClr>
              <a:buSzPts val="1100"/>
              <a:buFont typeface="Arial"/>
              <a:buNone/>
            </a:pPr>
            <a:r>
              <a:t/>
            </a:r>
            <a:endParaRPr sz="1150">
              <a:solidFill>
                <a:schemeClr val="dk1"/>
              </a:solidFill>
              <a:latin typeface="Times New Roman"/>
              <a:ea typeface="Times New Roman"/>
              <a:cs typeface="Times New Roman"/>
              <a:sym typeface="Times New Roman"/>
            </a:endParaRPr>
          </a:p>
        </p:txBody>
      </p:sp>
      <p:sp>
        <p:nvSpPr>
          <p:cNvPr id="213" name="Google Shape;21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5" name="Google Shape;1115;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6" name="Google Shape;1116;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4" name="Google Shape;112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4" name="Google Shape;115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1" name="Google Shape;116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8" name="Google Shape;116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6" name="Google Shape;1176;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7" name="Google Shape;1177;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4" name="Google Shape;1184;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0" name="Google Shape;1190;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Ranges to show overall how much land is being used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District wise = % average and ranges  – % of land allocated for oil palm - insights on the farmer priorities and the perceived value of oil palm as a commercial crop</a:t>
            </a:r>
            <a:endParaRPr>
              <a:solidFill>
                <a:schemeClr val="dk1"/>
              </a:solidFill>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Font typeface="Roboto"/>
              <a:buAutoNum type="alphaLcPeriod"/>
            </a:pPr>
            <a:r>
              <a:rPr i="1" lang="en" sz="1200">
                <a:solidFill>
                  <a:schemeClr val="dk1"/>
                </a:solidFill>
                <a:latin typeface="Roboto"/>
                <a:ea typeface="Roboto"/>
                <a:cs typeface="Roboto"/>
                <a:sym typeface="Roboto"/>
              </a:rPr>
              <a:t>What is the average landholding size in both states?</a:t>
            </a:r>
            <a:r>
              <a:rPr i="1" lang="en" sz="1200">
                <a:solidFill>
                  <a:schemeClr val="dk1"/>
                </a:solidFill>
                <a:highlight>
                  <a:srgbClr val="FFFF00"/>
                </a:highlight>
                <a:latin typeface="Roboto"/>
                <a:ea typeface="Roboto"/>
                <a:cs typeface="Roboto"/>
                <a:sym typeface="Roboto"/>
              </a:rPr>
              <a:t> - represent using a column graph that has range of average landholding size?</a:t>
            </a:r>
            <a:endParaRPr i="1" sz="1200">
              <a:solidFill>
                <a:schemeClr val="dk1"/>
              </a:solidFill>
              <a:highlight>
                <a:srgbClr val="FFFF00"/>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highlight>
                <a:srgbClr val="FFFF00"/>
              </a:highlight>
              <a:latin typeface="Roboto"/>
              <a:ea typeface="Roboto"/>
              <a:cs typeface="Roboto"/>
              <a:sym typeface="Roboto"/>
            </a:endParaRPr>
          </a:p>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Are farmers using their own land/or leased/common land for growing oil palm? Inter and intra-state variations. Is the nature of land rights customary or legally registered? Highlight any challenges in farmers obtaining ownership or land rights?</a:t>
            </a:r>
            <a:r>
              <a:rPr i="1" lang="en" sz="1200">
                <a:solidFill>
                  <a:schemeClr val="dk1"/>
                </a:solidFill>
                <a:highlight>
                  <a:srgbClr val="FFFF00"/>
                </a:highlight>
                <a:latin typeface="Roboto"/>
                <a:ea typeface="Roboto"/>
                <a:cs typeface="Roboto"/>
                <a:sym typeface="Roboto"/>
              </a:rPr>
              <a:t>- represent using bar graph?</a:t>
            </a:r>
            <a:r>
              <a:rPr i="1" lang="en" sz="1200">
                <a:solidFill>
                  <a:schemeClr val="dk1"/>
                </a:solidFill>
                <a:latin typeface="Roboto"/>
                <a:ea typeface="Roboto"/>
                <a:cs typeface="Roboto"/>
                <a:sym typeface="Roboto"/>
              </a:rPr>
              <a:t> </a:t>
            </a:r>
            <a:endParaRPr i="1"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191" name="Google Shape;1191;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Ranges to show overall how much land is being used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District wise = % average and ranges  – % of land allocated for oil palm - insights on the farmer priorities and the perceived value of oil palm as a commercial crop</a:t>
            </a:r>
            <a:endParaRPr>
              <a:solidFill>
                <a:schemeClr val="dk1"/>
              </a:solidFill>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Font typeface="Roboto"/>
              <a:buAutoNum type="alphaLcPeriod"/>
            </a:pPr>
            <a:r>
              <a:rPr i="1" lang="en" sz="1200">
                <a:solidFill>
                  <a:schemeClr val="dk1"/>
                </a:solidFill>
                <a:latin typeface="Roboto"/>
                <a:ea typeface="Roboto"/>
                <a:cs typeface="Roboto"/>
                <a:sym typeface="Roboto"/>
              </a:rPr>
              <a:t>What is the average landholding size in both states?</a:t>
            </a:r>
            <a:r>
              <a:rPr i="1" lang="en" sz="1200">
                <a:solidFill>
                  <a:schemeClr val="dk1"/>
                </a:solidFill>
                <a:highlight>
                  <a:srgbClr val="FFFF00"/>
                </a:highlight>
                <a:latin typeface="Roboto"/>
                <a:ea typeface="Roboto"/>
                <a:cs typeface="Roboto"/>
                <a:sym typeface="Roboto"/>
              </a:rPr>
              <a:t> - represent using a column graph that has range of average landholding size?</a:t>
            </a:r>
            <a:endParaRPr i="1" sz="1200">
              <a:solidFill>
                <a:schemeClr val="dk1"/>
              </a:solidFill>
              <a:highlight>
                <a:srgbClr val="FFFF00"/>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highlight>
                <a:srgbClr val="FFFF00"/>
              </a:highlight>
              <a:latin typeface="Roboto"/>
              <a:ea typeface="Roboto"/>
              <a:cs typeface="Roboto"/>
              <a:sym typeface="Roboto"/>
            </a:endParaRPr>
          </a:p>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Are farmers using their own land/or leased/common land for growing oil palm? Inter and intra-state variations. Is the nature of land rights customary or legally registered? Highlight any challenges in farmers obtaining ownership or land rights?</a:t>
            </a:r>
            <a:r>
              <a:rPr i="1" lang="en" sz="1200">
                <a:solidFill>
                  <a:schemeClr val="dk1"/>
                </a:solidFill>
                <a:highlight>
                  <a:srgbClr val="FFFF00"/>
                </a:highlight>
                <a:latin typeface="Roboto"/>
                <a:ea typeface="Roboto"/>
                <a:cs typeface="Roboto"/>
                <a:sym typeface="Roboto"/>
              </a:rPr>
              <a:t>- represent using bar graph?</a:t>
            </a:r>
            <a:r>
              <a:rPr i="1" lang="en" sz="1200">
                <a:solidFill>
                  <a:schemeClr val="dk1"/>
                </a:solidFill>
                <a:latin typeface="Roboto"/>
                <a:ea typeface="Roboto"/>
                <a:cs typeface="Roboto"/>
                <a:sym typeface="Roboto"/>
              </a:rPr>
              <a:t> </a:t>
            </a:r>
            <a:endParaRPr i="1"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228" name="Google Shape;1228;p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0" name="Google Shape;1240;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Ranges to show overall how much land is being used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595959"/>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a:solidFill>
                  <a:srgbClr val="595959"/>
                </a:solidFill>
                <a:latin typeface="Roboto"/>
                <a:ea typeface="Roboto"/>
                <a:cs typeface="Roboto"/>
                <a:sym typeface="Roboto"/>
              </a:rPr>
              <a:t>District wise = % average and ranges  – % of land allocated for oil palm - insights on the farmer priorities and the perceived value of oil palm as a commercial crop</a:t>
            </a:r>
            <a:endParaRPr>
              <a:solidFill>
                <a:schemeClr val="dk1"/>
              </a:solidFill>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Font typeface="Roboto"/>
              <a:buAutoNum type="alphaLcPeriod"/>
            </a:pPr>
            <a:r>
              <a:rPr i="1" lang="en" sz="1200">
                <a:solidFill>
                  <a:schemeClr val="dk1"/>
                </a:solidFill>
                <a:latin typeface="Roboto"/>
                <a:ea typeface="Roboto"/>
                <a:cs typeface="Roboto"/>
                <a:sym typeface="Roboto"/>
              </a:rPr>
              <a:t>What is the average landholding size in both states?</a:t>
            </a:r>
            <a:r>
              <a:rPr i="1" lang="en" sz="1200">
                <a:solidFill>
                  <a:schemeClr val="dk1"/>
                </a:solidFill>
                <a:highlight>
                  <a:srgbClr val="FFFF00"/>
                </a:highlight>
                <a:latin typeface="Roboto"/>
                <a:ea typeface="Roboto"/>
                <a:cs typeface="Roboto"/>
                <a:sym typeface="Roboto"/>
              </a:rPr>
              <a:t> - represent using a column graph that has range of average landholding size?</a:t>
            </a:r>
            <a:endParaRPr i="1" sz="1200">
              <a:solidFill>
                <a:schemeClr val="dk1"/>
              </a:solidFill>
              <a:highlight>
                <a:srgbClr val="FFFF00"/>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highlight>
                <a:srgbClr val="FFFF00"/>
              </a:highlight>
              <a:latin typeface="Roboto"/>
              <a:ea typeface="Roboto"/>
              <a:cs typeface="Roboto"/>
              <a:sym typeface="Roboto"/>
            </a:endParaRPr>
          </a:p>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Are farmers using their own land/or leased/common land for growing oil palm? Inter and intra-state variations. Is the nature of land rights customary or legally registered? Highlight any challenges in farmers obtaining ownership or land rights?</a:t>
            </a:r>
            <a:r>
              <a:rPr i="1" lang="en" sz="1200">
                <a:solidFill>
                  <a:schemeClr val="dk1"/>
                </a:solidFill>
                <a:highlight>
                  <a:srgbClr val="FFFF00"/>
                </a:highlight>
                <a:latin typeface="Roboto"/>
                <a:ea typeface="Roboto"/>
                <a:cs typeface="Roboto"/>
                <a:sym typeface="Roboto"/>
              </a:rPr>
              <a:t>- represent using bar graph?</a:t>
            </a:r>
            <a:r>
              <a:rPr i="1" lang="en" sz="1200">
                <a:solidFill>
                  <a:schemeClr val="dk1"/>
                </a:solidFill>
                <a:latin typeface="Roboto"/>
                <a:ea typeface="Roboto"/>
                <a:cs typeface="Roboto"/>
                <a:sym typeface="Roboto"/>
              </a:rPr>
              <a:t> </a:t>
            </a:r>
            <a:endParaRPr i="1" sz="1200">
              <a:solidFill>
                <a:schemeClr val="dk1"/>
              </a:solidFill>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241" name="Google Shape;1241;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8" name="Google Shape;1268;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were the farmers previously growing before oil palm and currently growing along with oil palm? Intra and inter state differences?</a:t>
            </a:r>
            <a:endParaRPr/>
          </a:p>
        </p:txBody>
      </p:sp>
      <p:sp>
        <p:nvSpPr>
          <p:cNvPr id="1269" name="Google Shape;1269;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5" name="Google Shape;1295;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were the farmers previously growing before oil palm and currently growing along with oil palm? Intra and inter state differences?</a:t>
            </a:r>
            <a:endParaRPr/>
          </a:p>
        </p:txBody>
      </p:sp>
      <p:sp>
        <p:nvSpPr>
          <p:cNvPr id="1296" name="Google Shape;1296;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3" name="Google Shape;1333;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4" name="Google Shape;1334;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0" name="Google Shape;1340;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1341" name="Google Shape;1341;p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7" name="Google Shape;1367;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1368" name="Google Shape;1368;p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3" name="Google Shape;1403;p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1404" name="Google Shape;1404;p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0" name="Google Shape;1420;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1421" name="Google Shape;1421;p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4" name="Google Shape;1434;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1435" name="Google Shape;1435;p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2" name="Google Shape;147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1" name="Google Shape;1501;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are the farming practices in terms of seed?</a:t>
            </a:r>
            <a:endParaRPr/>
          </a:p>
        </p:txBody>
      </p:sp>
      <p:sp>
        <p:nvSpPr>
          <p:cNvPr id="1502" name="Google Shape;1502;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4" name="Google Shape;1524;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5" name="Google Shape;1525;p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1" name="Google Shape;153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2" name="Google Shape;155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3" name="Google Shape;1573;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4" name="Google Shape;1594;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3" name="Google Shape;1613;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4" name="Google Shape;1614;p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0" name="Google Shape;162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8" name="Google Shape;1628;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0" name="Google Shape;1640;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1" name="Google Shape;1641;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7" name="Google Shape;1647;p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were the farmers previously growing before oil palm and currently growing along with oil palm? Intra and inter state differences?</a:t>
            </a:r>
            <a:endParaRPr/>
          </a:p>
        </p:txBody>
      </p:sp>
      <p:sp>
        <p:nvSpPr>
          <p:cNvPr id="1648" name="Google Shape;1648;p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1000"/>
              </a:spcAft>
              <a:buClr>
                <a:schemeClr val="dk1"/>
              </a:buClr>
              <a:buSzPts val="1100"/>
              <a:buFont typeface="Arial"/>
              <a:buNone/>
            </a:pPr>
            <a:r>
              <a:t/>
            </a:r>
            <a:endParaRPr sz="1150">
              <a:solidFill>
                <a:schemeClr val="dk1"/>
              </a:solidFill>
              <a:latin typeface="Times New Roman"/>
              <a:ea typeface="Times New Roman"/>
              <a:cs typeface="Times New Roman"/>
              <a:sym typeface="Times New Roman"/>
            </a:endParaRPr>
          </a:p>
        </p:txBody>
      </p:sp>
      <p:sp>
        <p:nvSpPr>
          <p:cNvPr id="290" name="Google Shape;29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4" name="Google Shape;1654;p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Roboto"/>
              <a:buAutoNum type="alphaLcPeriod"/>
            </a:pPr>
            <a:r>
              <a:rPr i="1" lang="en" sz="1200">
                <a:solidFill>
                  <a:schemeClr val="dk1"/>
                </a:solidFill>
                <a:latin typeface="Roboto"/>
                <a:ea typeface="Roboto"/>
                <a:cs typeface="Roboto"/>
                <a:sym typeface="Roboto"/>
              </a:rPr>
              <a:t>What were the farmers previously growing before oil palm and currently growing along with oil palm? Intra and inter state differences?</a:t>
            </a:r>
            <a:endParaRPr/>
          </a:p>
        </p:txBody>
      </p:sp>
      <p:sp>
        <p:nvSpPr>
          <p:cNvPr id="1655" name="Google Shape;1655;p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_Education &amp; Children">
  <p:cSld name="3_Cover_Education &amp; Children">
    <p:spTree>
      <p:nvGrpSpPr>
        <p:cNvPr id="8" name="Shape 8"/>
        <p:cNvGrpSpPr/>
        <p:nvPr/>
      </p:nvGrpSpPr>
      <p:grpSpPr>
        <a:xfrm>
          <a:off x="0" y="0"/>
          <a:ext cx="0" cy="0"/>
          <a:chOff x="0" y="0"/>
          <a:chExt cx="0" cy="0"/>
        </a:xfrm>
      </p:grpSpPr>
      <p:sp>
        <p:nvSpPr>
          <p:cNvPr id="9" name="Google Shape;9;p72"/>
          <p:cNvSpPr/>
          <p:nvPr>
            <p:ph idx="2" type="pic"/>
          </p:nvPr>
        </p:nvSpPr>
        <p:spPr>
          <a:xfrm>
            <a:off x="2609690" y="263156"/>
            <a:ext cx="1982100" cy="1166700"/>
          </a:xfrm>
          <a:prstGeom prst="rect">
            <a:avLst/>
          </a:prstGeom>
          <a:solidFill>
            <a:srgbClr val="D4E9D9"/>
          </a:solidFill>
          <a:ln>
            <a:noFill/>
          </a:ln>
        </p:spPr>
      </p:sp>
      <p:sp>
        <p:nvSpPr>
          <p:cNvPr id="10" name="Google Shape;10;p72"/>
          <p:cNvSpPr/>
          <p:nvPr/>
        </p:nvSpPr>
        <p:spPr>
          <a:xfrm>
            <a:off x="117991" y="4795413"/>
            <a:ext cx="1202700" cy="261300"/>
          </a:xfrm>
          <a:prstGeom prst="rect">
            <a:avLst/>
          </a:prstGeom>
          <a:solidFill>
            <a:srgbClr val="E5EFE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Medium"/>
                <a:ea typeface="Roboto Medium"/>
                <a:cs typeface="Roboto Medium"/>
                <a:sym typeface="Roboto Medium"/>
              </a:rPr>
              <a:t>www.sattva.co.in</a:t>
            </a:r>
            <a:endParaRPr b="0" i="0" sz="1100" u="none" cap="none" strike="noStrike">
              <a:solidFill>
                <a:srgbClr val="000000"/>
              </a:solidFill>
              <a:latin typeface="Arial"/>
              <a:ea typeface="Arial"/>
              <a:cs typeface="Arial"/>
              <a:sym typeface="Arial"/>
            </a:endParaRPr>
          </a:p>
        </p:txBody>
      </p:sp>
      <p:sp>
        <p:nvSpPr>
          <p:cNvPr id="11" name="Google Shape;11;p72"/>
          <p:cNvSpPr txBox="1"/>
          <p:nvPr>
            <p:ph type="title"/>
          </p:nvPr>
        </p:nvSpPr>
        <p:spPr>
          <a:xfrm>
            <a:off x="117991" y="1605560"/>
            <a:ext cx="4454100" cy="1544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2700"/>
              <a:buFont typeface="Tahoma"/>
              <a:buNone/>
              <a:defRPr b="1" sz="2700">
                <a:latin typeface="Tahoma"/>
                <a:ea typeface="Tahoma"/>
                <a:cs typeface="Tahoma"/>
                <a:sym typeface="Tahoma"/>
              </a:defRPr>
            </a:lvl1pPr>
            <a:lvl2pPr lvl="1" algn="l">
              <a:lnSpc>
                <a:spcPct val="100000"/>
              </a:lnSpc>
              <a:spcBef>
                <a:spcPts val="0"/>
              </a:spcBef>
              <a:spcAft>
                <a:spcPts val="0"/>
              </a:spcAft>
              <a:buSzPts val="3400"/>
              <a:buFont typeface="Tahoma"/>
              <a:buNone/>
              <a:defRPr sz="3400">
                <a:latin typeface="Tahoma"/>
                <a:ea typeface="Tahoma"/>
                <a:cs typeface="Tahoma"/>
                <a:sym typeface="Tahoma"/>
              </a:defRPr>
            </a:lvl2pPr>
            <a:lvl3pPr lvl="2" algn="l">
              <a:lnSpc>
                <a:spcPct val="100000"/>
              </a:lnSpc>
              <a:spcBef>
                <a:spcPts val="0"/>
              </a:spcBef>
              <a:spcAft>
                <a:spcPts val="0"/>
              </a:spcAft>
              <a:buSzPts val="3400"/>
              <a:buFont typeface="Tahoma"/>
              <a:buNone/>
              <a:defRPr sz="3400">
                <a:latin typeface="Tahoma"/>
                <a:ea typeface="Tahoma"/>
                <a:cs typeface="Tahoma"/>
                <a:sym typeface="Tahoma"/>
              </a:defRPr>
            </a:lvl3pPr>
            <a:lvl4pPr lvl="3" algn="l">
              <a:lnSpc>
                <a:spcPct val="100000"/>
              </a:lnSpc>
              <a:spcBef>
                <a:spcPts val="0"/>
              </a:spcBef>
              <a:spcAft>
                <a:spcPts val="0"/>
              </a:spcAft>
              <a:buSzPts val="3400"/>
              <a:buFont typeface="Tahoma"/>
              <a:buNone/>
              <a:defRPr sz="3400">
                <a:latin typeface="Tahoma"/>
                <a:ea typeface="Tahoma"/>
                <a:cs typeface="Tahoma"/>
                <a:sym typeface="Tahoma"/>
              </a:defRPr>
            </a:lvl4pPr>
            <a:lvl5pPr lvl="4" algn="l">
              <a:lnSpc>
                <a:spcPct val="100000"/>
              </a:lnSpc>
              <a:spcBef>
                <a:spcPts val="0"/>
              </a:spcBef>
              <a:spcAft>
                <a:spcPts val="0"/>
              </a:spcAft>
              <a:buSzPts val="3400"/>
              <a:buFont typeface="Tahoma"/>
              <a:buNone/>
              <a:defRPr sz="3400">
                <a:latin typeface="Tahoma"/>
                <a:ea typeface="Tahoma"/>
                <a:cs typeface="Tahoma"/>
                <a:sym typeface="Tahoma"/>
              </a:defRPr>
            </a:lvl5pPr>
            <a:lvl6pPr lvl="5" algn="l">
              <a:lnSpc>
                <a:spcPct val="100000"/>
              </a:lnSpc>
              <a:spcBef>
                <a:spcPts val="0"/>
              </a:spcBef>
              <a:spcAft>
                <a:spcPts val="0"/>
              </a:spcAft>
              <a:buSzPts val="3400"/>
              <a:buFont typeface="Tahoma"/>
              <a:buNone/>
              <a:defRPr sz="3400">
                <a:latin typeface="Tahoma"/>
                <a:ea typeface="Tahoma"/>
                <a:cs typeface="Tahoma"/>
                <a:sym typeface="Tahoma"/>
              </a:defRPr>
            </a:lvl6pPr>
            <a:lvl7pPr lvl="6" algn="l">
              <a:lnSpc>
                <a:spcPct val="100000"/>
              </a:lnSpc>
              <a:spcBef>
                <a:spcPts val="0"/>
              </a:spcBef>
              <a:spcAft>
                <a:spcPts val="0"/>
              </a:spcAft>
              <a:buSzPts val="3400"/>
              <a:buFont typeface="Tahoma"/>
              <a:buNone/>
              <a:defRPr sz="3400">
                <a:latin typeface="Tahoma"/>
                <a:ea typeface="Tahoma"/>
                <a:cs typeface="Tahoma"/>
                <a:sym typeface="Tahoma"/>
              </a:defRPr>
            </a:lvl7pPr>
            <a:lvl8pPr lvl="7" algn="l">
              <a:lnSpc>
                <a:spcPct val="100000"/>
              </a:lnSpc>
              <a:spcBef>
                <a:spcPts val="0"/>
              </a:spcBef>
              <a:spcAft>
                <a:spcPts val="0"/>
              </a:spcAft>
              <a:buSzPts val="3400"/>
              <a:buFont typeface="Tahoma"/>
              <a:buNone/>
              <a:defRPr sz="3400">
                <a:latin typeface="Tahoma"/>
                <a:ea typeface="Tahoma"/>
                <a:cs typeface="Tahoma"/>
                <a:sym typeface="Tahoma"/>
              </a:defRPr>
            </a:lvl8pPr>
            <a:lvl9pPr lvl="8" algn="l">
              <a:lnSpc>
                <a:spcPct val="100000"/>
              </a:lnSpc>
              <a:spcBef>
                <a:spcPts val="0"/>
              </a:spcBef>
              <a:spcAft>
                <a:spcPts val="0"/>
              </a:spcAft>
              <a:buSzPts val="3400"/>
              <a:buFont typeface="Tahoma"/>
              <a:buNone/>
              <a:defRPr sz="3400">
                <a:latin typeface="Tahoma"/>
                <a:ea typeface="Tahoma"/>
                <a:cs typeface="Tahoma"/>
                <a:sym typeface="Tahoma"/>
              </a:defRPr>
            </a:lvl9pPr>
          </a:lstStyle>
          <a:p/>
        </p:txBody>
      </p:sp>
      <p:sp>
        <p:nvSpPr>
          <p:cNvPr id="12" name="Google Shape;12;p72"/>
          <p:cNvSpPr txBox="1"/>
          <p:nvPr>
            <p:ph idx="1" type="body"/>
          </p:nvPr>
        </p:nvSpPr>
        <p:spPr>
          <a:xfrm>
            <a:off x="117991" y="3229630"/>
            <a:ext cx="4454100" cy="7575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100"/>
              <a:buFont typeface="Roboto"/>
              <a:buNone/>
              <a:defRPr b="1" i="0" sz="2100" u="none" cap="none" strike="noStrike">
                <a:solidFill>
                  <a:schemeClr val="dk1"/>
                </a:solidFill>
                <a:latin typeface="Roboto"/>
                <a:ea typeface="Roboto"/>
                <a:cs typeface="Roboto"/>
                <a:sym typeface="Roboto"/>
              </a:defRPr>
            </a:lvl1pPr>
            <a:lvl2pPr indent="-228600" lvl="1" marL="914400" marR="0" rtl="0" algn="l">
              <a:lnSpc>
                <a:spcPct val="90000"/>
              </a:lnSpc>
              <a:spcBef>
                <a:spcPts val="400"/>
              </a:spcBef>
              <a:spcAft>
                <a:spcPts val="0"/>
              </a:spcAft>
              <a:buClr>
                <a:schemeClr val="dk1"/>
              </a:buClr>
              <a:buSzPts val="1100"/>
              <a:buFont typeface="Roboto"/>
              <a:buNone/>
              <a:defRPr b="0" i="0" sz="1100" u="none" cap="none" strike="noStrike">
                <a:solidFill>
                  <a:schemeClr val="dk1"/>
                </a:solidFill>
                <a:latin typeface="Roboto"/>
                <a:ea typeface="Roboto"/>
                <a:cs typeface="Roboto"/>
                <a:sym typeface="Roboto"/>
              </a:defRPr>
            </a:lvl2pPr>
            <a:lvl3pPr indent="-228600" lvl="2" marL="1371600" marR="0" rtl="0" algn="l">
              <a:lnSpc>
                <a:spcPct val="90000"/>
              </a:lnSpc>
              <a:spcBef>
                <a:spcPts val="400"/>
              </a:spcBef>
              <a:spcAft>
                <a:spcPts val="0"/>
              </a:spcAft>
              <a:buClr>
                <a:schemeClr val="dk1"/>
              </a:buClr>
              <a:buSzPts val="900"/>
              <a:buFont typeface="Roboto"/>
              <a:buNone/>
              <a:defRPr b="0" i="0" sz="900" u="none" cap="none" strike="noStrike">
                <a:solidFill>
                  <a:schemeClr val="dk1"/>
                </a:solidFill>
                <a:latin typeface="Roboto"/>
                <a:ea typeface="Roboto"/>
                <a:cs typeface="Roboto"/>
                <a:sym typeface="Roboto"/>
              </a:defRPr>
            </a:lvl3pPr>
            <a:lvl4pPr indent="-228600" lvl="3" marL="18288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4pPr>
            <a:lvl5pPr indent="-228600" lvl="4" marL="22860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5pPr>
            <a:lvl6pPr indent="-228600" lvl="5" marL="27432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6pPr>
            <a:lvl7pPr indent="-228600" lvl="6" marL="32004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7pPr>
            <a:lvl8pPr indent="-228600" lvl="7" marL="36576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8pPr>
            <a:lvl9pPr indent="-228600" lvl="8" marL="41148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9pPr>
          </a:lstStyle>
          <a:p/>
        </p:txBody>
      </p:sp>
      <p:pic>
        <p:nvPicPr>
          <p:cNvPr id="13" name="Google Shape;13;p72"/>
          <p:cNvPicPr preferRelativeResize="0"/>
          <p:nvPr/>
        </p:nvPicPr>
        <p:blipFill rotWithShape="1">
          <a:blip r:embed="rId2">
            <a:alphaModFix/>
          </a:blip>
          <a:srcRect b="0" l="0" r="0" t="0"/>
          <a:stretch/>
        </p:blipFill>
        <p:spPr>
          <a:xfrm>
            <a:off x="117991" y="273845"/>
            <a:ext cx="1982351" cy="1096793"/>
          </a:xfrm>
          <a:prstGeom prst="rect">
            <a:avLst/>
          </a:prstGeom>
          <a:noFill/>
          <a:ln>
            <a:noFill/>
          </a:ln>
        </p:spPr>
      </p:pic>
      <p:sp>
        <p:nvSpPr>
          <p:cNvPr id="14" name="Google Shape;14;p72"/>
          <p:cNvSpPr txBox="1"/>
          <p:nvPr>
            <p:ph idx="3" type="body"/>
          </p:nvPr>
        </p:nvSpPr>
        <p:spPr>
          <a:xfrm>
            <a:off x="117991" y="4066941"/>
            <a:ext cx="4454100" cy="552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500"/>
              <a:buFont typeface="Roboto"/>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400"/>
              </a:spcBef>
              <a:spcAft>
                <a:spcPts val="0"/>
              </a:spcAft>
              <a:buClr>
                <a:schemeClr val="dk1"/>
              </a:buClr>
              <a:buSzPts val="1100"/>
              <a:buFont typeface="Roboto"/>
              <a:buNone/>
              <a:defRPr b="0" i="0" sz="1100" u="none" cap="none" strike="noStrike">
                <a:solidFill>
                  <a:schemeClr val="dk1"/>
                </a:solidFill>
                <a:latin typeface="Roboto"/>
                <a:ea typeface="Roboto"/>
                <a:cs typeface="Roboto"/>
                <a:sym typeface="Roboto"/>
              </a:defRPr>
            </a:lvl2pPr>
            <a:lvl3pPr indent="-228600" lvl="2" marL="1371600" marR="0" rtl="0" algn="l">
              <a:lnSpc>
                <a:spcPct val="90000"/>
              </a:lnSpc>
              <a:spcBef>
                <a:spcPts val="400"/>
              </a:spcBef>
              <a:spcAft>
                <a:spcPts val="0"/>
              </a:spcAft>
              <a:buClr>
                <a:schemeClr val="dk1"/>
              </a:buClr>
              <a:buSzPts val="900"/>
              <a:buFont typeface="Roboto"/>
              <a:buNone/>
              <a:defRPr b="0" i="0" sz="900" u="none" cap="none" strike="noStrike">
                <a:solidFill>
                  <a:schemeClr val="dk1"/>
                </a:solidFill>
                <a:latin typeface="Roboto"/>
                <a:ea typeface="Roboto"/>
                <a:cs typeface="Roboto"/>
                <a:sym typeface="Roboto"/>
              </a:defRPr>
            </a:lvl3pPr>
            <a:lvl4pPr indent="-228600" lvl="3" marL="18288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4pPr>
            <a:lvl5pPr indent="-228600" lvl="4" marL="22860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5pPr>
            <a:lvl6pPr indent="-228600" lvl="5" marL="27432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6pPr>
            <a:lvl7pPr indent="-228600" lvl="6" marL="32004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7pPr>
            <a:lvl8pPr indent="-228600" lvl="7" marL="36576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8pPr>
            <a:lvl9pPr indent="-228600" lvl="8" marL="4114800" marR="0" rtl="0" algn="l">
              <a:lnSpc>
                <a:spcPct val="90000"/>
              </a:lnSpc>
              <a:spcBef>
                <a:spcPts val="400"/>
              </a:spcBef>
              <a:spcAft>
                <a:spcPts val="0"/>
              </a:spcAft>
              <a:buClr>
                <a:schemeClr val="dk1"/>
              </a:buClr>
              <a:buSzPts val="800"/>
              <a:buFont typeface="Roboto"/>
              <a:buNone/>
              <a:defRPr b="0" i="0" sz="800" u="none" cap="none" strike="noStrike">
                <a:solidFill>
                  <a:schemeClr val="dk1"/>
                </a:solidFill>
                <a:latin typeface="Roboto"/>
                <a:ea typeface="Roboto"/>
                <a:cs typeface="Roboto"/>
                <a:sym typeface="Roboto"/>
              </a:defRPr>
            </a:lvl9pPr>
          </a:lstStyle>
          <a:p/>
        </p:txBody>
      </p:sp>
      <p:pic>
        <p:nvPicPr>
          <p:cNvPr id="15" name="Google Shape;15;p72"/>
          <p:cNvPicPr preferRelativeResize="0"/>
          <p:nvPr/>
        </p:nvPicPr>
        <p:blipFill rotWithShape="1">
          <a:blip r:embed="rId3">
            <a:alphaModFix/>
          </a:blip>
          <a:srcRect b="0" l="347" r="357" t="0"/>
          <a:stretch/>
        </p:blipFill>
        <p:spPr>
          <a:xfrm>
            <a:off x="4666702" y="222298"/>
            <a:ext cx="4412093" cy="4507181"/>
          </a:xfrm>
          <a:prstGeom prst="rect">
            <a:avLst/>
          </a:prstGeom>
          <a:noFill/>
          <a:ln>
            <a:noFill/>
          </a:ln>
        </p:spPr>
      </p:pic>
      <p:sp>
        <p:nvSpPr>
          <p:cNvPr id="16" name="Google Shape;16;p7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13">
    <p:spTree>
      <p:nvGrpSpPr>
        <p:cNvPr id="70" name="Shape 70"/>
        <p:cNvGrpSpPr/>
        <p:nvPr/>
      </p:nvGrpSpPr>
      <p:grpSpPr>
        <a:xfrm>
          <a:off x="0" y="0"/>
          <a:ext cx="0" cy="0"/>
          <a:chOff x="0" y="0"/>
          <a:chExt cx="0" cy="0"/>
        </a:xfrm>
      </p:grpSpPr>
      <p:sp>
        <p:nvSpPr>
          <p:cNvPr id="71" name="Google Shape;71;p82"/>
          <p:cNvSpPr txBox="1"/>
          <p:nvPr>
            <p:ph type="title"/>
          </p:nvPr>
        </p:nvSpPr>
        <p:spPr>
          <a:xfrm>
            <a:off x="51619" y="154856"/>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82"/>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83"/>
          <p:cNvSpPr txBox="1"/>
          <p:nvPr>
            <p:ph type="title"/>
          </p:nvPr>
        </p:nvSpPr>
        <p:spPr>
          <a:xfrm>
            <a:off x="628650" y="273844"/>
            <a:ext cx="7886700" cy="994200"/>
          </a:xfrm>
          <a:prstGeom prst="rect">
            <a:avLst/>
          </a:prstGeom>
          <a:noFill/>
          <a:ln>
            <a:noFill/>
          </a:ln>
        </p:spPr>
        <p:txBody>
          <a:bodyPr anchorCtr="0" anchor="ctr" bIns="19275" lIns="38575" spcFirstLastPara="1" rIns="38575" wrap="square" tIns="19275">
            <a:noAutofit/>
          </a:bodyPr>
          <a:lstStyle>
            <a:lvl1pPr lvl="0" algn="l">
              <a:lnSpc>
                <a:spcPct val="90000"/>
              </a:lnSpc>
              <a:spcBef>
                <a:spcPts val="0"/>
              </a:spcBef>
              <a:spcAft>
                <a:spcPts val="0"/>
              </a:spcAft>
              <a:buClr>
                <a:schemeClr val="dk1"/>
              </a:buClr>
              <a:buSzPts val="800"/>
              <a:buNone/>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75" name="Google Shape;75;p83"/>
          <p:cNvSpPr txBox="1"/>
          <p:nvPr>
            <p:ph idx="1" type="body"/>
          </p:nvPr>
        </p:nvSpPr>
        <p:spPr>
          <a:xfrm>
            <a:off x="628650" y="1369219"/>
            <a:ext cx="7886700" cy="3263400"/>
          </a:xfrm>
          <a:prstGeom prst="rect">
            <a:avLst/>
          </a:prstGeom>
          <a:noFill/>
          <a:ln>
            <a:noFill/>
          </a:ln>
        </p:spPr>
        <p:txBody>
          <a:bodyPr anchorCtr="0" anchor="t" bIns="19275" lIns="38575" spcFirstLastPara="1" rIns="38575" wrap="square" tIns="19275">
            <a:noAutofit/>
          </a:bodyPr>
          <a:lstStyle>
            <a:lvl1pPr indent="-279400" lvl="0" marL="457200" marR="0" rtl="0" algn="l">
              <a:lnSpc>
                <a:spcPct val="90000"/>
              </a:lnSpc>
              <a:spcBef>
                <a:spcPts val="7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1pPr>
            <a:lvl2pPr indent="-279400" lvl="1" marL="9144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2pPr>
            <a:lvl3pPr indent="-279400" lvl="2" marL="13716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3pPr>
            <a:lvl4pPr indent="-279400" lvl="3" marL="18288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4pPr>
            <a:lvl5pPr indent="-279400" lvl="4" marL="22860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5pPr>
            <a:lvl6pPr indent="-279400" lvl="5" marL="27432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6pPr>
            <a:lvl7pPr indent="-279400" lvl="6" marL="32004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7pPr>
            <a:lvl8pPr indent="-279400" lvl="7" marL="36576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8pPr>
            <a:lvl9pPr indent="-279400" lvl="8" marL="4114800" marR="0" rtl="0" algn="l">
              <a:lnSpc>
                <a:spcPct val="90000"/>
              </a:lnSpc>
              <a:spcBef>
                <a:spcPts val="400"/>
              </a:spcBef>
              <a:spcAft>
                <a:spcPts val="0"/>
              </a:spcAft>
              <a:buClr>
                <a:schemeClr val="dk1"/>
              </a:buClr>
              <a:buSzPts val="800"/>
              <a:buFont typeface="Arial"/>
              <a:buChar char="•"/>
              <a:defRPr b="0" i="0" sz="1100" u="none" cap="none" strike="noStrike">
                <a:solidFill>
                  <a:srgbClr val="000000"/>
                </a:solidFill>
                <a:latin typeface="Arial"/>
                <a:ea typeface="Arial"/>
                <a:cs typeface="Arial"/>
                <a:sym typeface="Arial"/>
              </a:defRPr>
            </a:lvl9pPr>
          </a:lstStyle>
          <a:p/>
        </p:txBody>
      </p:sp>
      <p:sp>
        <p:nvSpPr>
          <p:cNvPr id="76" name="Google Shape;76;p83"/>
          <p:cNvSpPr txBox="1"/>
          <p:nvPr>
            <p:ph idx="10" type="dt"/>
          </p:nvPr>
        </p:nvSpPr>
        <p:spPr>
          <a:xfrm>
            <a:off x="628650" y="4767263"/>
            <a:ext cx="2057400" cy="273900"/>
          </a:xfrm>
          <a:prstGeom prst="rect">
            <a:avLst/>
          </a:prstGeom>
          <a:noFill/>
          <a:ln>
            <a:noFill/>
          </a:ln>
        </p:spPr>
        <p:txBody>
          <a:bodyPr anchorCtr="0" anchor="ctr" bIns="19275" lIns="38575" spcFirstLastPara="1" rIns="38575" wrap="square" tIns="19275">
            <a:noAutofit/>
          </a:bodyPr>
          <a:lstStyle>
            <a:lvl1pPr lvl="0"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9pPr>
          </a:lstStyle>
          <a:p/>
        </p:txBody>
      </p:sp>
      <p:sp>
        <p:nvSpPr>
          <p:cNvPr id="77" name="Google Shape;77;p83"/>
          <p:cNvSpPr txBox="1"/>
          <p:nvPr>
            <p:ph idx="11" type="ftr"/>
          </p:nvPr>
        </p:nvSpPr>
        <p:spPr>
          <a:xfrm>
            <a:off x="3028953" y="4767263"/>
            <a:ext cx="3086100" cy="273900"/>
          </a:xfrm>
          <a:prstGeom prst="rect">
            <a:avLst/>
          </a:prstGeom>
          <a:noFill/>
          <a:ln>
            <a:noFill/>
          </a:ln>
        </p:spPr>
        <p:txBody>
          <a:bodyPr anchorCtr="0" anchor="ctr" bIns="19275" lIns="38575" spcFirstLastPara="1" rIns="38575" wrap="square" tIns="19275">
            <a:noAutofit/>
          </a:bodyPr>
          <a:lstStyle>
            <a:lvl1pPr lvl="0" marR="0" rtl="0" algn="ctr">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1100" u="none" cap="none" strike="noStrike">
                <a:solidFill>
                  <a:srgbClr val="000000"/>
                </a:solidFill>
                <a:latin typeface="Arial"/>
                <a:ea typeface="Arial"/>
                <a:cs typeface="Arial"/>
                <a:sym typeface="Arial"/>
              </a:defRPr>
            </a:lvl9pPr>
          </a:lstStyle>
          <a:p/>
        </p:txBody>
      </p:sp>
      <p:sp>
        <p:nvSpPr>
          <p:cNvPr id="78" name="Google Shape;78;p83"/>
          <p:cNvSpPr txBox="1"/>
          <p:nvPr>
            <p:ph idx="12" type="sldNum"/>
          </p:nvPr>
        </p:nvSpPr>
        <p:spPr>
          <a:xfrm>
            <a:off x="6457955" y="4767263"/>
            <a:ext cx="2057400" cy="273900"/>
          </a:xfrm>
          <a:prstGeom prst="rect">
            <a:avLst/>
          </a:prstGeom>
          <a:noFill/>
          <a:ln>
            <a:noFill/>
          </a:ln>
        </p:spPr>
        <p:txBody>
          <a:bodyPr anchorCtr="0" anchor="ctr" bIns="19275" lIns="38575" spcFirstLastPara="1" rIns="38575" wrap="square" tIns="19275">
            <a:noAutofit/>
          </a:bodyPr>
          <a:lstStyle>
            <a:lvl1pPr indent="0" lvl="0"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2">
    <p:spTree>
      <p:nvGrpSpPr>
        <p:cNvPr id="79" name="Shape 79"/>
        <p:cNvGrpSpPr/>
        <p:nvPr/>
      </p:nvGrpSpPr>
      <p:grpSpPr>
        <a:xfrm>
          <a:off x="0" y="0"/>
          <a:ext cx="0" cy="0"/>
          <a:chOff x="0" y="0"/>
          <a:chExt cx="0" cy="0"/>
        </a:xfrm>
      </p:grpSpPr>
      <p:sp>
        <p:nvSpPr>
          <p:cNvPr id="80" name="Google Shape;80;p84"/>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84"/>
          <p:cNvSpPr/>
          <p:nvPr/>
        </p:nvSpPr>
        <p:spPr>
          <a:xfrm>
            <a:off x="273067" y="4528135"/>
            <a:ext cx="8598000" cy="468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7B7E7F"/>
                </a:solidFill>
                <a:latin typeface="Arial"/>
                <a:ea typeface="Arial"/>
                <a:cs typeface="Arial"/>
                <a:sym typeface="Arial"/>
              </a:rPr>
              <a:t>All company and brand names, logos and registered trademarks are property of their respective owners and used here are for identification purposes only. Use of these names, trademarks and brands does not imply endorsement.</a:t>
            </a:r>
            <a:endParaRPr b="0" i="0" sz="12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82" name="Shape 82"/>
        <p:cNvGrpSpPr/>
        <p:nvPr/>
      </p:nvGrpSpPr>
      <p:grpSpPr>
        <a:xfrm>
          <a:off x="0" y="0"/>
          <a:ext cx="0" cy="0"/>
          <a:chOff x="0" y="0"/>
          <a:chExt cx="0" cy="0"/>
        </a:xfrm>
      </p:grpSpPr>
      <p:sp>
        <p:nvSpPr>
          <p:cNvPr id="83" name="Google Shape;83;p85"/>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85"/>
          <p:cNvSpPr txBox="1"/>
          <p:nvPr>
            <p:ph idx="1" type="body"/>
          </p:nvPr>
        </p:nvSpPr>
        <p:spPr>
          <a:xfrm>
            <a:off x="51656" y="1004775"/>
            <a:ext cx="4299600" cy="38661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79400" lvl="5" marL="27432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6pPr>
            <a:lvl7pPr indent="-279400" lvl="6" marL="3200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7pPr>
            <a:lvl8pPr indent="-273050" lvl="7" marL="3657600" marR="0" rtl="0" algn="l">
              <a:lnSpc>
                <a:spcPct val="90000"/>
              </a:lnSpc>
              <a:spcBef>
                <a:spcPts val="400"/>
              </a:spcBef>
              <a:spcAft>
                <a:spcPts val="0"/>
              </a:spcAft>
              <a:buClr>
                <a:schemeClr val="dk1"/>
              </a:buClr>
              <a:buSzPts val="700"/>
              <a:buFont typeface="Arial"/>
              <a:buChar char="•"/>
              <a:defRPr b="0" i="0" sz="700" u="none" cap="none" strike="noStrike">
                <a:solidFill>
                  <a:schemeClr val="dk1"/>
                </a:solidFill>
                <a:latin typeface="Arial"/>
                <a:ea typeface="Arial"/>
                <a:cs typeface="Arial"/>
                <a:sym typeface="Arial"/>
              </a:defRPr>
            </a:lvl8pPr>
            <a:lvl9pPr indent="-266700" lvl="8" marL="4114800" marR="0" rtl="0" algn="l">
              <a:lnSpc>
                <a:spcPct val="90000"/>
              </a:lnSpc>
              <a:spcBef>
                <a:spcPts val="4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9pPr>
          </a:lstStyle>
          <a:p/>
        </p:txBody>
      </p:sp>
      <p:sp>
        <p:nvSpPr>
          <p:cNvPr id="85" name="Google Shape;85;p85"/>
          <p:cNvSpPr txBox="1"/>
          <p:nvPr>
            <p:ph type="title"/>
          </p:nvPr>
        </p:nvSpPr>
        <p:spPr>
          <a:xfrm>
            <a:off x="51619" y="154856"/>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8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85"/>
          <p:cNvSpPr txBox="1"/>
          <p:nvPr>
            <p:ph idx="2" type="body"/>
          </p:nvPr>
        </p:nvSpPr>
        <p:spPr>
          <a:xfrm>
            <a:off x="4571531" y="1004775"/>
            <a:ext cx="4299600" cy="38661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79400" lvl="5" marL="27432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6pPr>
            <a:lvl7pPr indent="-279400" lvl="6" marL="3200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7pPr>
            <a:lvl8pPr indent="-273050" lvl="7" marL="3657600" marR="0" rtl="0" algn="l">
              <a:lnSpc>
                <a:spcPct val="90000"/>
              </a:lnSpc>
              <a:spcBef>
                <a:spcPts val="400"/>
              </a:spcBef>
              <a:spcAft>
                <a:spcPts val="0"/>
              </a:spcAft>
              <a:buClr>
                <a:schemeClr val="dk1"/>
              </a:buClr>
              <a:buSzPts val="700"/>
              <a:buFont typeface="Arial"/>
              <a:buChar char="•"/>
              <a:defRPr b="0" i="0" sz="700" u="none" cap="none" strike="noStrike">
                <a:solidFill>
                  <a:schemeClr val="dk1"/>
                </a:solidFill>
                <a:latin typeface="Arial"/>
                <a:ea typeface="Arial"/>
                <a:cs typeface="Arial"/>
                <a:sym typeface="Arial"/>
              </a:defRPr>
            </a:lvl8pPr>
            <a:lvl9pPr indent="-266700" lvl="8" marL="4114800" marR="0" rtl="0" algn="l">
              <a:lnSpc>
                <a:spcPct val="90000"/>
              </a:lnSpc>
              <a:spcBef>
                <a:spcPts val="4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306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7" name="Shape 87"/>
        <p:cNvGrpSpPr/>
        <p:nvPr/>
      </p:nvGrpSpPr>
      <p:grpSpPr>
        <a:xfrm>
          <a:off x="0" y="0"/>
          <a:ext cx="0" cy="0"/>
          <a:chOff x="0" y="0"/>
          <a:chExt cx="0" cy="0"/>
        </a:xfrm>
      </p:grpSpPr>
      <p:sp>
        <p:nvSpPr>
          <p:cNvPr id="88" name="Google Shape;88;p86"/>
          <p:cNvSpPr txBox="1"/>
          <p:nvPr>
            <p:ph type="title"/>
          </p:nvPr>
        </p:nvSpPr>
        <p:spPr>
          <a:xfrm>
            <a:off x="51619" y="154856"/>
            <a:ext cx="37053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86"/>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86"/>
          <p:cNvSpPr txBox="1"/>
          <p:nvPr/>
        </p:nvSpPr>
        <p:spPr>
          <a:xfrm>
            <a:off x="3756991" y="154858"/>
            <a:ext cx="5114400" cy="4590000"/>
          </a:xfrm>
          <a:prstGeom prst="rect">
            <a:avLst/>
          </a:prstGeom>
          <a:noFill/>
          <a:ln>
            <a:noFill/>
          </a:ln>
        </p:spPr>
        <p:txBody>
          <a:bodyPr anchorCtr="0" anchor="t" bIns="34275" lIns="68575" spcFirstLastPara="1" rIns="68575" wrap="square" tIns="34275">
            <a:noAutofit/>
          </a:bodyPr>
          <a:lstStyle/>
          <a:p>
            <a:pPr indent="-25400" lvl="0" marL="177800" marR="0" rtl="0" algn="l">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1" name="Google Shape;91;p86"/>
          <p:cNvSpPr txBox="1"/>
          <p:nvPr/>
        </p:nvSpPr>
        <p:spPr>
          <a:xfrm>
            <a:off x="51619" y="964905"/>
            <a:ext cx="3608700" cy="3791700"/>
          </a:xfrm>
          <a:prstGeom prst="rect">
            <a:avLst/>
          </a:prstGeom>
          <a:noFill/>
          <a:ln>
            <a:noFill/>
          </a:ln>
        </p:spPr>
        <p:txBody>
          <a:bodyPr anchorCtr="0" anchor="t" bIns="34275" lIns="68575" spcFirstLastPara="1" rIns="68575" wrap="square" tIns="34275">
            <a:noAutofit/>
          </a:bodyPr>
          <a:lstStyle/>
          <a:p>
            <a:pPr indent="-63500" lvl="0" marL="177800" marR="0" rtl="0" algn="l">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p86"/>
          <p:cNvSpPr txBox="1"/>
          <p:nvPr>
            <p:ph idx="1" type="body"/>
          </p:nvPr>
        </p:nvSpPr>
        <p:spPr>
          <a:xfrm>
            <a:off x="3930169" y="154856"/>
            <a:ext cx="4941000" cy="4766400"/>
          </a:xfrm>
          <a:prstGeom prst="rect">
            <a:avLst/>
          </a:prstGeom>
          <a:noFill/>
          <a:ln>
            <a:noFill/>
          </a:ln>
        </p:spPr>
        <p:txBody>
          <a:bodyPr anchorCtr="0" anchor="t" bIns="68575" lIns="67500" spcFirstLastPara="1" rIns="68575" wrap="square" tIns="68575">
            <a:noAutofit/>
          </a:bodyPr>
          <a:lstStyle>
            <a:lvl1pPr indent="-323850" lvl="0" marL="4572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79400" lvl="5" marL="2743200" marR="0" rtl="0" algn="l">
              <a:lnSpc>
                <a:spcPct val="100000"/>
              </a:lnSpc>
              <a:spcBef>
                <a:spcPts val="0"/>
              </a:spcBef>
              <a:spcAft>
                <a:spcPts val="0"/>
              </a:spcAft>
              <a:buClr>
                <a:srgbClr val="000000"/>
              </a:buClr>
              <a:buSzPts val="800"/>
              <a:buFont typeface="Arial"/>
              <a:buChar char="■"/>
              <a:defRPr b="0" i="0" sz="800" u="none" cap="none" strike="noStrike">
                <a:solidFill>
                  <a:srgbClr val="000000"/>
                </a:solidFill>
                <a:latin typeface="Arial"/>
                <a:ea typeface="Arial"/>
                <a:cs typeface="Arial"/>
                <a:sym typeface="Arial"/>
              </a:defRPr>
            </a:lvl6pPr>
            <a:lvl7pPr indent="-279400" lvl="6" marL="3200400" marR="0" rtl="0" algn="l">
              <a:lnSpc>
                <a:spcPct val="100000"/>
              </a:lnSpc>
              <a:spcBef>
                <a:spcPts val="0"/>
              </a:spcBef>
              <a:spcAft>
                <a:spcPts val="0"/>
              </a:spcAft>
              <a:buClr>
                <a:srgbClr val="000000"/>
              </a:buClr>
              <a:buSzPts val="800"/>
              <a:buFont typeface="Arial"/>
              <a:buChar char="●"/>
              <a:defRPr b="0" i="0" sz="8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66700" lvl="8" marL="4114800" marR="0" rtl="0" algn="l">
              <a:lnSpc>
                <a:spcPct val="100000"/>
              </a:lnSpc>
              <a:spcBef>
                <a:spcPts val="0"/>
              </a:spcBef>
              <a:spcAft>
                <a:spcPts val="0"/>
              </a:spcAft>
              <a:buClr>
                <a:srgbClr val="000000"/>
              </a:buClr>
              <a:buSzPts val="600"/>
              <a:buFont typeface="Arial"/>
              <a:buChar char="■"/>
              <a:defRPr b="0" i="0" sz="600" u="none" cap="none" strike="noStrike">
                <a:solidFill>
                  <a:srgbClr val="000000"/>
                </a:solidFill>
                <a:latin typeface="Arial"/>
                <a:ea typeface="Arial"/>
                <a:cs typeface="Arial"/>
                <a:sym typeface="Arial"/>
              </a:defRPr>
            </a:lvl9pPr>
          </a:lstStyle>
          <a:p/>
        </p:txBody>
      </p:sp>
      <p:sp>
        <p:nvSpPr>
          <p:cNvPr id="93" name="Google Shape;93;p86"/>
          <p:cNvSpPr txBox="1"/>
          <p:nvPr>
            <p:ph idx="2" type="body"/>
          </p:nvPr>
        </p:nvSpPr>
        <p:spPr>
          <a:xfrm>
            <a:off x="50344" y="1004775"/>
            <a:ext cx="3705300" cy="39165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79400" lvl="5" marL="2743200" marR="0" rtl="0" algn="l">
              <a:lnSpc>
                <a:spcPct val="100000"/>
              </a:lnSpc>
              <a:spcBef>
                <a:spcPts val="0"/>
              </a:spcBef>
              <a:spcAft>
                <a:spcPts val="0"/>
              </a:spcAft>
              <a:buClr>
                <a:srgbClr val="000000"/>
              </a:buClr>
              <a:buSzPts val="800"/>
              <a:buFont typeface="Arial"/>
              <a:buChar char="■"/>
              <a:defRPr b="0" i="0" sz="800" u="none" cap="none" strike="noStrike">
                <a:solidFill>
                  <a:srgbClr val="000000"/>
                </a:solidFill>
                <a:latin typeface="Arial"/>
                <a:ea typeface="Arial"/>
                <a:cs typeface="Arial"/>
                <a:sym typeface="Arial"/>
              </a:defRPr>
            </a:lvl6pPr>
            <a:lvl7pPr indent="-279400" lvl="6" marL="3200400" marR="0" rtl="0" algn="l">
              <a:lnSpc>
                <a:spcPct val="100000"/>
              </a:lnSpc>
              <a:spcBef>
                <a:spcPts val="0"/>
              </a:spcBef>
              <a:spcAft>
                <a:spcPts val="0"/>
              </a:spcAft>
              <a:buClr>
                <a:srgbClr val="000000"/>
              </a:buClr>
              <a:buSzPts val="800"/>
              <a:buFont typeface="Arial"/>
              <a:buChar char="●"/>
              <a:defRPr b="0" i="0" sz="8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66700" lvl="8" marL="4114800" marR="0" rtl="0" algn="l">
              <a:lnSpc>
                <a:spcPct val="100000"/>
              </a:lnSpc>
              <a:spcBef>
                <a:spcPts val="0"/>
              </a:spcBef>
              <a:spcAft>
                <a:spcPts val="0"/>
              </a:spcAft>
              <a:buClr>
                <a:srgbClr val="000000"/>
              </a:buClr>
              <a:buSzPts val="600"/>
              <a:buFont typeface="Arial"/>
              <a:buChar char="■"/>
              <a:defRPr b="0" i="0" sz="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310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11">
    <p:spTree>
      <p:nvGrpSpPr>
        <p:cNvPr id="94" name="Shape 94"/>
        <p:cNvGrpSpPr/>
        <p:nvPr/>
      </p:nvGrpSpPr>
      <p:grpSpPr>
        <a:xfrm>
          <a:off x="0" y="0"/>
          <a:ext cx="0" cy="0"/>
          <a:chOff x="0" y="0"/>
          <a:chExt cx="0" cy="0"/>
        </a:xfrm>
      </p:grpSpPr>
      <p:sp>
        <p:nvSpPr>
          <p:cNvPr id="95" name="Google Shape;95;p87"/>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87"/>
          <p:cNvSpPr/>
          <p:nvPr/>
        </p:nvSpPr>
        <p:spPr>
          <a:xfrm>
            <a:off x="14147" y="184012"/>
            <a:ext cx="9144000" cy="4944000"/>
          </a:xfrm>
          <a:prstGeom prst="rect">
            <a:avLst/>
          </a:prstGeom>
          <a:blipFill rotWithShape="1">
            <a:blip r:embed="rId2">
              <a:alphaModFix/>
            </a:blip>
            <a:stretch>
              <a:fillRect b="0" l="0" r="0" t="-6507"/>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7" name="Shape 97"/>
        <p:cNvGrpSpPr/>
        <p:nvPr/>
      </p:nvGrpSpPr>
      <p:grpSpPr>
        <a:xfrm>
          <a:off x="0" y="0"/>
          <a:ext cx="0" cy="0"/>
          <a:chOff x="0" y="0"/>
          <a:chExt cx="0" cy="0"/>
        </a:xfrm>
      </p:grpSpPr>
      <p:sp>
        <p:nvSpPr>
          <p:cNvPr id="98" name="Google Shape;98;p88"/>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88"/>
          <p:cNvSpPr txBox="1"/>
          <p:nvPr>
            <p:ph type="title"/>
          </p:nvPr>
        </p:nvSpPr>
        <p:spPr>
          <a:xfrm>
            <a:off x="51619" y="154856"/>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88"/>
          <p:cNvSpPr txBox="1"/>
          <p:nvPr>
            <p:ph idx="1" type="body"/>
          </p:nvPr>
        </p:nvSpPr>
        <p:spPr>
          <a:xfrm>
            <a:off x="51619" y="1004775"/>
            <a:ext cx="8819700" cy="3914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100000"/>
              </a:lnSpc>
              <a:spcBef>
                <a:spcPts val="0"/>
              </a:spcBef>
              <a:spcAft>
                <a:spcPts val="0"/>
              </a:spcAft>
              <a:buClr>
                <a:srgbClr val="000000"/>
              </a:buClr>
              <a:buSzPts val="1500"/>
              <a:buFont typeface="Arial"/>
              <a:buChar char="●"/>
              <a:defRPr b="0" i="0" sz="15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04800" lvl="2" marL="1371600" marR="0" rtl="0" algn="l">
              <a:lnSpc>
                <a:spcPct val="100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85750" lvl="4" marL="2286000" marR="0" rtl="0" algn="l">
              <a:lnSpc>
                <a:spcPct val="100000"/>
              </a:lnSpc>
              <a:spcBef>
                <a:spcPts val="0"/>
              </a:spcBef>
              <a:spcAft>
                <a:spcPts val="0"/>
              </a:spcAft>
              <a:buClr>
                <a:srgbClr val="000000"/>
              </a:buClr>
              <a:buSzPts val="900"/>
              <a:buFont typeface="Arial"/>
              <a:buChar char="○"/>
              <a:defRPr b="0" i="0" sz="900" u="none" cap="none" strike="noStrike">
                <a:solidFill>
                  <a:srgbClr val="000000"/>
                </a:solidFill>
                <a:latin typeface="Arial"/>
                <a:ea typeface="Arial"/>
                <a:cs typeface="Arial"/>
                <a:sym typeface="Arial"/>
              </a:defRPr>
            </a:lvl5pPr>
            <a:lvl6pPr indent="-279400" lvl="5" marL="2743200" marR="0" rtl="0" algn="l">
              <a:lnSpc>
                <a:spcPct val="100000"/>
              </a:lnSpc>
              <a:spcBef>
                <a:spcPts val="0"/>
              </a:spcBef>
              <a:spcAft>
                <a:spcPts val="0"/>
              </a:spcAft>
              <a:buClr>
                <a:srgbClr val="000000"/>
              </a:buClr>
              <a:buSzPts val="800"/>
              <a:buFont typeface="Arial"/>
              <a:buChar char="■"/>
              <a:defRPr b="0" i="0" sz="800" u="none" cap="none" strike="noStrike">
                <a:solidFill>
                  <a:srgbClr val="000000"/>
                </a:solidFill>
                <a:latin typeface="Arial"/>
                <a:ea typeface="Arial"/>
                <a:cs typeface="Arial"/>
                <a:sym typeface="Arial"/>
              </a:defRPr>
            </a:lvl6pPr>
            <a:lvl7pPr indent="-279400" lvl="6" marL="3200400" marR="0" rtl="0" algn="l">
              <a:lnSpc>
                <a:spcPct val="100000"/>
              </a:lnSpc>
              <a:spcBef>
                <a:spcPts val="0"/>
              </a:spcBef>
              <a:spcAft>
                <a:spcPts val="0"/>
              </a:spcAft>
              <a:buClr>
                <a:srgbClr val="000000"/>
              </a:buClr>
              <a:buSzPts val="800"/>
              <a:buFont typeface="Arial"/>
              <a:buChar char="●"/>
              <a:defRPr b="0" i="0" sz="800" u="none" cap="none" strike="noStrike">
                <a:solidFill>
                  <a:srgbClr val="000000"/>
                </a:solidFill>
                <a:latin typeface="Arial"/>
                <a:ea typeface="Arial"/>
                <a:cs typeface="Arial"/>
                <a:sym typeface="Arial"/>
              </a:defRPr>
            </a:lvl7pPr>
            <a:lvl8pPr indent="-273050" lvl="7" marL="3657600" marR="0" rtl="0" algn="l">
              <a:lnSpc>
                <a:spcPct val="100000"/>
              </a:lnSpc>
              <a:spcBef>
                <a:spcPts val="0"/>
              </a:spcBef>
              <a:spcAft>
                <a:spcPts val="0"/>
              </a:spcAft>
              <a:buClr>
                <a:srgbClr val="000000"/>
              </a:buClr>
              <a:buSzPts val="700"/>
              <a:buFont typeface="Arial"/>
              <a:buChar char="○"/>
              <a:defRPr b="0" i="0" sz="700" u="none" cap="none" strike="noStrike">
                <a:solidFill>
                  <a:srgbClr val="000000"/>
                </a:solidFill>
                <a:latin typeface="Arial"/>
                <a:ea typeface="Arial"/>
                <a:cs typeface="Arial"/>
                <a:sym typeface="Arial"/>
              </a:defRPr>
            </a:lvl8pPr>
            <a:lvl9pPr indent="-266700" lvl="8" marL="4114800" marR="0" rtl="0" algn="l">
              <a:lnSpc>
                <a:spcPct val="100000"/>
              </a:lnSpc>
              <a:spcBef>
                <a:spcPts val="0"/>
              </a:spcBef>
              <a:spcAft>
                <a:spcPts val="0"/>
              </a:spcAft>
              <a:buClr>
                <a:srgbClr val="000000"/>
              </a:buClr>
              <a:buSzPts val="600"/>
              <a:buFont typeface="Arial"/>
              <a:buChar char="■"/>
              <a:defRPr b="0" i="0" sz="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3099">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_2">
    <p:spTree>
      <p:nvGrpSpPr>
        <p:cNvPr id="101" name="Shape 101"/>
        <p:cNvGrpSpPr/>
        <p:nvPr/>
      </p:nvGrpSpPr>
      <p:grpSpPr>
        <a:xfrm>
          <a:off x="0" y="0"/>
          <a:ext cx="0" cy="0"/>
          <a:chOff x="0" y="0"/>
          <a:chExt cx="0" cy="0"/>
        </a:xfrm>
      </p:grpSpPr>
      <p:sp>
        <p:nvSpPr>
          <p:cNvPr id="102" name="Google Shape;102;p89"/>
          <p:cNvSpPr txBox="1"/>
          <p:nvPr>
            <p:ph type="title"/>
          </p:nvPr>
        </p:nvSpPr>
        <p:spPr>
          <a:xfrm>
            <a:off x="142500" y="120454"/>
            <a:ext cx="8728500" cy="6438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2400"/>
              <a:buFont typeface="Arial"/>
              <a:buNone/>
              <a:defRPr b="0" i="0" sz="2100" u="none" cap="none" strike="noStrike">
                <a:solidFill>
                  <a:schemeClr val="dk1"/>
                </a:solidFill>
                <a:latin typeface="Arial"/>
                <a:ea typeface="Arial"/>
                <a:cs typeface="Arial"/>
                <a:sym typeface="Arial"/>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03" name="Google Shape;103;p89"/>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p:cSld name="Title and Content_2">
    <p:spTree>
      <p:nvGrpSpPr>
        <p:cNvPr id="104" name="Shape 104"/>
        <p:cNvGrpSpPr/>
        <p:nvPr/>
      </p:nvGrpSpPr>
      <p:grpSpPr>
        <a:xfrm>
          <a:off x="0" y="0"/>
          <a:ext cx="0" cy="0"/>
          <a:chOff x="0" y="0"/>
          <a:chExt cx="0" cy="0"/>
        </a:xfrm>
      </p:grpSpPr>
      <p:sp>
        <p:nvSpPr>
          <p:cNvPr id="105" name="Google Shape;105;p90"/>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90"/>
          <p:cNvSpPr txBox="1"/>
          <p:nvPr>
            <p:ph idx="1" type="body"/>
          </p:nvPr>
        </p:nvSpPr>
        <p:spPr>
          <a:xfrm>
            <a:off x="51619" y="1004777"/>
            <a:ext cx="8819700" cy="3751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7" name="Google Shape;107;p90"/>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1">
    <p:spTree>
      <p:nvGrpSpPr>
        <p:cNvPr id="108" name="Shape 108"/>
        <p:cNvGrpSpPr/>
        <p:nvPr/>
      </p:nvGrpSpPr>
      <p:grpSpPr>
        <a:xfrm>
          <a:off x="0" y="0"/>
          <a:ext cx="0" cy="0"/>
          <a:chOff x="0" y="0"/>
          <a:chExt cx="0" cy="0"/>
        </a:xfrm>
      </p:grpSpPr>
      <p:sp>
        <p:nvSpPr>
          <p:cNvPr id="109" name="Google Shape;109;p91"/>
          <p:cNvSpPr txBox="1"/>
          <p:nvPr>
            <p:ph type="title"/>
          </p:nvPr>
        </p:nvSpPr>
        <p:spPr>
          <a:xfrm>
            <a:off x="107627" y="102394"/>
            <a:ext cx="7886700" cy="684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9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100" u="none" cap="none" strike="noStrike">
                <a:solidFill>
                  <a:srgbClr val="000000"/>
                </a:solidFill>
                <a:latin typeface="Arial"/>
                <a:ea typeface="Arial"/>
                <a:cs typeface="Arial"/>
                <a:sym typeface="Arial"/>
              </a:defRPr>
            </a:lvl9pPr>
          </a:lstStyle>
          <a:p/>
        </p:txBody>
      </p:sp>
      <p:sp>
        <p:nvSpPr>
          <p:cNvPr id="111" name="Google Shape;111;p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2" name="Google Shape;112;p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3" name="Google Shape;113;p91"/>
          <p:cNvSpPr txBox="1"/>
          <p:nvPr>
            <p:ph idx="12" type="sldNum"/>
          </p:nvPr>
        </p:nvSpPr>
        <p:spPr>
          <a:xfrm>
            <a:off x="6457951"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 name="Shape 17"/>
        <p:cNvGrpSpPr/>
        <p:nvPr/>
      </p:nvGrpSpPr>
      <p:grpSpPr>
        <a:xfrm>
          <a:off x="0" y="0"/>
          <a:ext cx="0" cy="0"/>
          <a:chOff x="0" y="0"/>
          <a:chExt cx="0" cy="0"/>
        </a:xfrm>
      </p:grpSpPr>
      <p:sp>
        <p:nvSpPr>
          <p:cNvPr id="18" name="Google Shape;18;p73"/>
          <p:cNvSpPr txBox="1"/>
          <p:nvPr>
            <p:ph idx="12" type="sldNum"/>
          </p:nvPr>
        </p:nvSpPr>
        <p:spPr>
          <a:xfrm>
            <a:off x="8462914" y="4921277"/>
            <a:ext cx="408300" cy="171600"/>
          </a:xfrm>
          <a:prstGeom prst="rect">
            <a:avLst/>
          </a:prstGeom>
          <a:noFill/>
          <a:ln>
            <a:noFill/>
          </a:ln>
        </p:spPr>
        <p:txBody>
          <a:bodyPr anchorCtr="0" anchor="ctr" bIns="25700" lIns="51425" spcFirstLastPara="1" rIns="51425" wrap="square" tIns="25700">
            <a:noAutofit/>
          </a:bodyPr>
          <a:lstStyle>
            <a:lvl1pPr indent="0" lvl="0"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73"/>
          <p:cNvSpPr txBox="1"/>
          <p:nvPr>
            <p:ph type="title"/>
          </p:nvPr>
        </p:nvSpPr>
        <p:spPr>
          <a:xfrm>
            <a:off x="51619" y="154858"/>
            <a:ext cx="8819400" cy="754200"/>
          </a:xfrm>
          <a:prstGeom prst="rect">
            <a:avLst/>
          </a:prstGeom>
          <a:noFill/>
          <a:ln>
            <a:noFill/>
          </a:ln>
        </p:spPr>
        <p:txBody>
          <a:bodyPr anchorCtr="0" anchor="ctr" bIns="25700" lIns="51425" spcFirstLastPara="1" rIns="51425" wrap="square" tIns="25700">
            <a:noAutofit/>
          </a:bodyPr>
          <a:lstStyle>
            <a:lvl1pPr lvl="0" algn="l">
              <a:lnSpc>
                <a:spcPct val="90000"/>
              </a:lnSpc>
              <a:spcBef>
                <a:spcPts val="0"/>
              </a:spcBef>
              <a:spcAft>
                <a:spcPts val="0"/>
              </a:spcAft>
              <a:buClr>
                <a:schemeClr val="dk1"/>
              </a:buClr>
              <a:buSzPts val="11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 point_1">
    <p:bg>
      <p:bgPr>
        <a:solidFill>
          <a:srgbClr val="0B7743"/>
        </a:solidFill>
      </p:bgPr>
    </p:bg>
    <p:spTree>
      <p:nvGrpSpPr>
        <p:cNvPr id="114" name="Shape 114"/>
        <p:cNvGrpSpPr/>
        <p:nvPr/>
      </p:nvGrpSpPr>
      <p:grpSpPr>
        <a:xfrm>
          <a:off x="0" y="0"/>
          <a:ext cx="0" cy="0"/>
          <a:chOff x="0" y="0"/>
          <a:chExt cx="0" cy="0"/>
        </a:xfrm>
      </p:grpSpPr>
      <p:sp>
        <p:nvSpPr>
          <p:cNvPr id="115" name="Google Shape;115;p92"/>
          <p:cNvSpPr/>
          <p:nvPr/>
        </p:nvSpPr>
        <p:spPr>
          <a:xfrm>
            <a:off x="0" y="0"/>
            <a:ext cx="9144000" cy="5143500"/>
          </a:xfrm>
          <a:prstGeom prst="rect">
            <a:avLst/>
          </a:prstGeom>
          <a:solidFill>
            <a:srgbClr val="347A5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92"/>
          <p:cNvSpPr txBox="1"/>
          <p:nvPr>
            <p:ph type="title"/>
          </p:nvPr>
        </p:nvSpPr>
        <p:spPr>
          <a:xfrm>
            <a:off x="490250" y="526350"/>
            <a:ext cx="5604000" cy="4090800"/>
          </a:xfrm>
          <a:prstGeom prst="rect">
            <a:avLst/>
          </a:prstGeom>
          <a:noFill/>
          <a:ln>
            <a:noFill/>
          </a:ln>
        </p:spPr>
        <p:txBody>
          <a:bodyPr anchorCtr="0" anchor="b" bIns="68575" lIns="68575" spcFirstLastPara="1" rIns="68575" wrap="square" tIns="68575">
            <a:noAutofit/>
          </a:bodyPr>
          <a:lstStyle>
            <a:lvl1pPr lvl="0"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2pPr>
            <a:lvl3pPr lvl="2"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3pPr>
            <a:lvl4pPr lvl="3"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4pPr>
            <a:lvl5pPr lvl="4"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5pPr>
            <a:lvl6pPr lvl="5"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6pPr>
            <a:lvl7pPr lvl="6"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7pPr>
            <a:lvl8pPr lvl="7"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8pPr>
            <a:lvl9pPr lvl="8"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9pPr>
          </a:lstStyle>
          <a:p/>
        </p:txBody>
      </p:sp>
      <p:cxnSp>
        <p:nvCxnSpPr>
          <p:cNvPr id="117" name="Google Shape;117;p92"/>
          <p:cNvCxnSpPr/>
          <p:nvPr/>
        </p:nvCxnSpPr>
        <p:spPr>
          <a:xfrm>
            <a:off x="490250" y="4617150"/>
            <a:ext cx="468300" cy="0"/>
          </a:xfrm>
          <a:prstGeom prst="straightConnector1">
            <a:avLst/>
          </a:prstGeom>
          <a:noFill/>
          <a:ln cap="flat" cmpd="sng" w="19050">
            <a:solidFill>
              <a:srgbClr val="F1C232"/>
            </a:solidFill>
            <a:prstDash val="solid"/>
            <a:round/>
            <a:headEnd len="sm" w="sm" type="none"/>
            <a:tailEnd len="sm" w="sm" type="none"/>
          </a:ln>
        </p:spPr>
      </p:cxnSp>
      <p:pic>
        <p:nvPicPr>
          <p:cNvPr id="118" name="Google Shape;118;p92"/>
          <p:cNvPicPr preferRelativeResize="0"/>
          <p:nvPr/>
        </p:nvPicPr>
        <p:blipFill rotWithShape="1">
          <a:blip r:embed="rId2">
            <a:alphaModFix/>
          </a:blip>
          <a:srcRect b="0" l="0" r="0" t="0"/>
          <a:stretch/>
        </p:blipFill>
        <p:spPr>
          <a:xfrm rot="-3622012">
            <a:off x="5609515" y="1603871"/>
            <a:ext cx="2977500" cy="2987424"/>
          </a:xfrm>
          <a:prstGeom prst="rect">
            <a:avLst/>
          </a:prstGeom>
          <a:noFill/>
          <a:ln>
            <a:noFill/>
          </a:ln>
        </p:spPr>
      </p:pic>
      <p:sp>
        <p:nvSpPr>
          <p:cNvPr id="119" name="Google Shape;119;p92"/>
          <p:cNvSpPr txBox="1"/>
          <p:nvPr>
            <p:ph idx="11" type="ftr"/>
          </p:nvPr>
        </p:nvSpPr>
        <p:spPr>
          <a:xfrm>
            <a:off x="272845" y="4869656"/>
            <a:ext cx="5944200" cy="171600"/>
          </a:xfrm>
          <a:prstGeom prst="rect">
            <a:avLst/>
          </a:prstGeom>
          <a:noFill/>
          <a:ln>
            <a:noFill/>
          </a:ln>
        </p:spPr>
        <p:txBody>
          <a:bodyPr anchorCtr="0" anchor="ctr" bIns="25700" lIns="51425" spcFirstLastPara="1" rIns="51425" wrap="square" tIns="25700">
            <a:noAutofit/>
          </a:bodyPr>
          <a:lstStyle>
            <a:lvl1pPr lvl="0"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92"/>
          <p:cNvSpPr txBox="1"/>
          <p:nvPr>
            <p:ph idx="12" type="sldNum"/>
          </p:nvPr>
        </p:nvSpPr>
        <p:spPr>
          <a:xfrm>
            <a:off x="8190074" y="4758584"/>
            <a:ext cx="548700" cy="393600"/>
          </a:xfrm>
          <a:prstGeom prst="rect">
            <a:avLst/>
          </a:prstGeom>
          <a:noFill/>
          <a:ln>
            <a:noFill/>
          </a:ln>
        </p:spPr>
        <p:txBody>
          <a:bodyPr anchorCtr="0" anchor="ctr" bIns="68575" lIns="68575" spcFirstLastPara="1" rIns="68575" wrap="square" tIns="68575">
            <a:noAutofit/>
          </a:bodyPr>
          <a:lstStyle>
            <a:lvl1pPr indent="0" lvl="0"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3">
  <p:cSld name="Title and Content_3">
    <p:spTree>
      <p:nvGrpSpPr>
        <p:cNvPr id="121" name="Shape 121"/>
        <p:cNvGrpSpPr/>
        <p:nvPr/>
      </p:nvGrpSpPr>
      <p:grpSpPr>
        <a:xfrm>
          <a:off x="0" y="0"/>
          <a:ext cx="0" cy="0"/>
          <a:chOff x="0" y="0"/>
          <a:chExt cx="0" cy="0"/>
        </a:xfrm>
      </p:grpSpPr>
      <p:sp>
        <p:nvSpPr>
          <p:cNvPr id="122" name="Google Shape;122;p93"/>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93"/>
          <p:cNvSpPr txBox="1"/>
          <p:nvPr>
            <p:ph idx="1" type="body"/>
          </p:nvPr>
        </p:nvSpPr>
        <p:spPr>
          <a:xfrm>
            <a:off x="51619" y="1004777"/>
            <a:ext cx="8819700" cy="3751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4" name="Google Shape;124;p93"/>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 Only_3">
    <p:spTree>
      <p:nvGrpSpPr>
        <p:cNvPr id="125" name="Shape 125"/>
        <p:cNvGrpSpPr/>
        <p:nvPr/>
      </p:nvGrpSpPr>
      <p:grpSpPr>
        <a:xfrm>
          <a:off x="0" y="0"/>
          <a:ext cx="0" cy="0"/>
          <a:chOff x="0" y="0"/>
          <a:chExt cx="0" cy="0"/>
        </a:xfrm>
      </p:grpSpPr>
      <p:sp>
        <p:nvSpPr>
          <p:cNvPr id="126" name="Google Shape;126;p94"/>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9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8" name="Shape 128"/>
        <p:cNvGrpSpPr/>
        <p:nvPr/>
      </p:nvGrpSpPr>
      <p:grpSpPr>
        <a:xfrm>
          <a:off x="0" y="0"/>
          <a:ext cx="0" cy="0"/>
          <a:chOff x="0" y="0"/>
          <a:chExt cx="0" cy="0"/>
        </a:xfrm>
      </p:grpSpPr>
      <p:sp>
        <p:nvSpPr>
          <p:cNvPr id="129" name="Google Shape;129;p95"/>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95"/>
          <p:cNvSpPr txBox="1"/>
          <p:nvPr>
            <p:ph idx="1" type="body"/>
          </p:nvPr>
        </p:nvSpPr>
        <p:spPr>
          <a:xfrm>
            <a:off x="4491755" y="1004777"/>
            <a:ext cx="4379400" cy="3751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1" name="Google Shape;131;p95"/>
          <p:cNvSpPr txBox="1"/>
          <p:nvPr>
            <p:ph idx="2" type="body"/>
          </p:nvPr>
        </p:nvSpPr>
        <p:spPr>
          <a:xfrm>
            <a:off x="51619" y="1004777"/>
            <a:ext cx="4379400" cy="3751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2" name="Google Shape;132;p95"/>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 Only_5">
    <p:spTree>
      <p:nvGrpSpPr>
        <p:cNvPr id="133" name="Shape 133"/>
        <p:cNvGrpSpPr/>
        <p:nvPr/>
      </p:nvGrpSpPr>
      <p:grpSpPr>
        <a:xfrm>
          <a:off x="0" y="0"/>
          <a:ext cx="0" cy="0"/>
          <a:chOff x="0" y="0"/>
          <a:chExt cx="0" cy="0"/>
        </a:xfrm>
      </p:grpSpPr>
      <p:sp>
        <p:nvSpPr>
          <p:cNvPr id="134" name="Google Shape;134;p96"/>
          <p:cNvSpPr txBox="1"/>
          <p:nvPr>
            <p:ph idx="12" type="sldNum"/>
          </p:nvPr>
        </p:nvSpPr>
        <p:spPr>
          <a:xfrm>
            <a:off x="8647811" y="4963699"/>
            <a:ext cx="2787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5" name="Google Shape;135;p96"/>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_4">
    <p:spTree>
      <p:nvGrpSpPr>
        <p:cNvPr id="136" name="Shape 136"/>
        <p:cNvGrpSpPr/>
        <p:nvPr/>
      </p:nvGrpSpPr>
      <p:grpSpPr>
        <a:xfrm>
          <a:off x="0" y="0"/>
          <a:ext cx="0" cy="0"/>
          <a:chOff x="0" y="0"/>
          <a:chExt cx="0" cy="0"/>
        </a:xfrm>
      </p:grpSpPr>
      <p:sp>
        <p:nvSpPr>
          <p:cNvPr id="137" name="Google Shape;137;p97"/>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97"/>
          <p:cNvSpPr txBox="1"/>
          <p:nvPr>
            <p:ph idx="1" type="body"/>
          </p:nvPr>
        </p:nvSpPr>
        <p:spPr>
          <a:xfrm>
            <a:off x="51619" y="1004777"/>
            <a:ext cx="8819700" cy="37518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90000"/>
              </a:lnSpc>
              <a:spcBef>
                <a:spcPts val="800"/>
              </a:spcBef>
              <a:spcAft>
                <a:spcPts val="0"/>
              </a:spcAft>
              <a:buClr>
                <a:schemeClr val="dk1"/>
              </a:buClr>
              <a:buSzPts val="1800"/>
              <a:buFont typeface="Roboto"/>
              <a:buChar char="•"/>
              <a:defRPr b="0" i="0" sz="1800" u="none" cap="none" strike="noStrike">
                <a:solidFill>
                  <a:schemeClr val="dk1"/>
                </a:solidFill>
                <a:latin typeface="Roboto"/>
                <a:ea typeface="Roboto"/>
                <a:cs typeface="Roboto"/>
                <a:sym typeface="Roboto"/>
              </a:defRPr>
            </a:lvl1pPr>
            <a:lvl2pPr indent="-323850" lvl="1" marL="914400" marR="0" rtl="0" algn="l">
              <a:lnSpc>
                <a:spcPct val="90000"/>
              </a:lnSpc>
              <a:spcBef>
                <a:spcPts val="400"/>
              </a:spcBef>
              <a:spcAft>
                <a:spcPts val="0"/>
              </a:spcAft>
              <a:buClr>
                <a:schemeClr val="dk1"/>
              </a:buClr>
              <a:buSzPts val="1500"/>
              <a:buFont typeface="Roboto"/>
              <a:buChar char="•"/>
              <a:defRPr b="0" i="0" sz="1500" u="none" cap="none" strike="noStrike">
                <a:solidFill>
                  <a:schemeClr val="dk1"/>
                </a:solidFill>
                <a:latin typeface="Roboto"/>
                <a:ea typeface="Roboto"/>
                <a:cs typeface="Roboto"/>
                <a:sym typeface="Roboto"/>
              </a:defRPr>
            </a:lvl2pPr>
            <a:lvl3pPr indent="-317500" lvl="2" marL="1371600" marR="0" rtl="0" algn="l">
              <a:lnSpc>
                <a:spcPct val="90000"/>
              </a:lnSpc>
              <a:spcBef>
                <a:spcPts val="4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3pPr>
            <a:lvl4pPr indent="-304800" lvl="3" marL="1828800" marR="0" rtl="0" algn="l">
              <a:lnSpc>
                <a:spcPct val="90000"/>
              </a:lnSpc>
              <a:spcBef>
                <a:spcPts val="400"/>
              </a:spcBef>
              <a:spcAft>
                <a:spcPts val="0"/>
              </a:spcAft>
              <a:buClr>
                <a:schemeClr val="dk1"/>
              </a:buClr>
              <a:buSzPts val="1200"/>
              <a:buFont typeface="Roboto"/>
              <a:buChar char="•"/>
              <a:defRPr b="0" i="0" sz="1200" u="none" cap="none" strike="noStrike">
                <a:solidFill>
                  <a:schemeClr val="dk1"/>
                </a:solidFill>
                <a:latin typeface="Roboto"/>
                <a:ea typeface="Roboto"/>
                <a:cs typeface="Roboto"/>
                <a:sym typeface="Roboto"/>
              </a:defRPr>
            </a:lvl4pPr>
            <a:lvl5pPr indent="-298450" lvl="4" marL="2286000" marR="0" rtl="0" algn="l">
              <a:lnSpc>
                <a:spcPct val="90000"/>
              </a:lnSpc>
              <a:spcBef>
                <a:spcPts val="400"/>
              </a:spcBef>
              <a:spcAft>
                <a:spcPts val="0"/>
              </a:spcAft>
              <a:buClr>
                <a:schemeClr val="dk1"/>
              </a:buClr>
              <a:buSzPts val="1100"/>
              <a:buFont typeface="Roboto"/>
              <a:buChar char="•"/>
              <a:defRPr b="0" i="0" sz="11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b="0" i="0" sz="1400" u="none" cap="none" strike="noStrike">
                <a:solidFill>
                  <a:schemeClr val="dk1"/>
                </a:solidFill>
                <a:latin typeface="Roboto"/>
                <a:ea typeface="Roboto"/>
                <a:cs typeface="Roboto"/>
                <a:sym typeface="Roboto"/>
              </a:defRPr>
            </a:lvl9pPr>
          </a:lstStyle>
          <a:p/>
        </p:txBody>
      </p:sp>
      <p:sp>
        <p:nvSpPr>
          <p:cNvPr id="139" name="Google Shape;139;p97"/>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Font typeface="Tahoma"/>
              <a:buNone/>
              <a:defRPr b="1">
                <a:latin typeface="Tahoma"/>
                <a:ea typeface="Tahoma"/>
                <a:cs typeface="Tahoma"/>
                <a:sym typeface="Tahom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4" name="Shape 144"/>
        <p:cNvGrpSpPr/>
        <p:nvPr/>
      </p:nvGrpSpPr>
      <p:grpSpPr>
        <a:xfrm>
          <a:off x="0" y="0"/>
          <a:ext cx="0" cy="0"/>
          <a:chOff x="0" y="0"/>
          <a:chExt cx="0" cy="0"/>
        </a:xfrm>
      </p:grpSpPr>
      <p:sp>
        <p:nvSpPr>
          <p:cNvPr id="145" name="Google Shape;145;p9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6" name="Google Shape;146;p9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7" name="Google Shape;147;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8" name="Shape 148"/>
        <p:cNvGrpSpPr/>
        <p:nvPr/>
      </p:nvGrpSpPr>
      <p:grpSpPr>
        <a:xfrm>
          <a:off x="0" y="0"/>
          <a:ext cx="0" cy="0"/>
          <a:chOff x="0" y="0"/>
          <a:chExt cx="0" cy="0"/>
        </a:xfrm>
      </p:grpSpPr>
      <p:sp>
        <p:nvSpPr>
          <p:cNvPr id="149" name="Google Shape;149;p10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0" name="Google Shape;150;p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1" name="Shape 151"/>
        <p:cNvGrpSpPr/>
        <p:nvPr/>
      </p:nvGrpSpPr>
      <p:grpSpPr>
        <a:xfrm>
          <a:off x="0" y="0"/>
          <a:ext cx="0" cy="0"/>
          <a:chOff x="0" y="0"/>
          <a:chExt cx="0" cy="0"/>
        </a:xfrm>
      </p:grpSpPr>
      <p:sp>
        <p:nvSpPr>
          <p:cNvPr id="152" name="Google Shape;152;p1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10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4" name="Google Shape;154;p10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1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7" name="Google Shape;157;p10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8" name="Google Shape;158;p10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9" name="Google Shape;159;p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20" name="Shape 20"/>
        <p:cNvGrpSpPr/>
        <p:nvPr/>
      </p:nvGrpSpPr>
      <p:grpSpPr>
        <a:xfrm>
          <a:off x="0" y="0"/>
          <a:ext cx="0" cy="0"/>
          <a:chOff x="0" y="0"/>
          <a:chExt cx="0" cy="0"/>
        </a:xfrm>
      </p:grpSpPr>
      <p:sp>
        <p:nvSpPr>
          <p:cNvPr id="21" name="Google Shape;21;p74"/>
          <p:cNvSpPr/>
          <p:nvPr/>
        </p:nvSpPr>
        <p:spPr>
          <a:xfrm>
            <a:off x="-37012" y="-30487"/>
            <a:ext cx="9218100" cy="5204400"/>
          </a:xfrm>
          <a:prstGeom prst="rect">
            <a:avLst/>
          </a:prstGeom>
          <a:solidFill>
            <a:srgbClr val="347A5C"/>
          </a:solidFill>
          <a:ln cap="flat" cmpd="sng" w="9525">
            <a:solidFill>
              <a:srgbClr val="4A596E"/>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 name="Google Shape;22;p74"/>
          <p:cNvSpPr txBox="1"/>
          <p:nvPr/>
        </p:nvSpPr>
        <p:spPr>
          <a:xfrm>
            <a:off x="51619" y="4934170"/>
            <a:ext cx="5944200" cy="171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888888"/>
              </a:solidFill>
              <a:latin typeface="Arial"/>
              <a:ea typeface="Arial"/>
              <a:cs typeface="Arial"/>
              <a:sym typeface="Arial"/>
            </a:endParaRPr>
          </a:p>
        </p:txBody>
      </p:sp>
      <p:pic>
        <p:nvPicPr>
          <p:cNvPr id="23" name="Google Shape;23;p74"/>
          <p:cNvPicPr preferRelativeResize="0"/>
          <p:nvPr/>
        </p:nvPicPr>
        <p:blipFill rotWithShape="1">
          <a:blip r:embed="rId2">
            <a:alphaModFix/>
          </a:blip>
          <a:srcRect b="0" l="0" r="0" t="0"/>
          <a:stretch/>
        </p:blipFill>
        <p:spPr>
          <a:xfrm rot="-3622012">
            <a:off x="5609516" y="592997"/>
            <a:ext cx="2977498" cy="2987424"/>
          </a:xfrm>
          <a:prstGeom prst="rect">
            <a:avLst/>
          </a:prstGeom>
          <a:noFill/>
          <a:ln>
            <a:noFill/>
          </a:ln>
        </p:spPr>
      </p:pic>
      <p:cxnSp>
        <p:nvCxnSpPr>
          <p:cNvPr id="24" name="Google Shape;24;p74"/>
          <p:cNvCxnSpPr/>
          <p:nvPr/>
        </p:nvCxnSpPr>
        <p:spPr>
          <a:xfrm>
            <a:off x="490250" y="4617150"/>
            <a:ext cx="468300" cy="0"/>
          </a:xfrm>
          <a:prstGeom prst="straightConnector1">
            <a:avLst/>
          </a:prstGeom>
          <a:noFill/>
          <a:ln cap="flat" cmpd="sng" w="19050">
            <a:solidFill>
              <a:srgbClr val="F1C232"/>
            </a:solidFill>
            <a:prstDash val="solid"/>
            <a:round/>
            <a:headEnd len="sm" w="sm" type="none"/>
            <a:tailEnd len="sm" w="sm" type="none"/>
          </a:ln>
        </p:spPr>
      </p:cxnSp>
      <p:sp>
        <p:nvSpPr>
          <p:cNvPr id="25" name="Google Shape;25;p74"/>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7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10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10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5" name="Google Shape;165;p10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6" name="Google Shape;166;p1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 name="Shape 167"/>
        <p:cNvGrpSpPr/>
        <p:nvPr/>
      </p:nvGrpSpPr>
      <p:grpSpPr>
        <a:xfrm>
          <a:off x="0" y="0"/>
          <a:ext cx="0" cy="0"/>
          <a:chOff x="0" y="0"/>
          <a:chExt cx="0" cy="0"/>
        </a:xfrm>
      </p:grpSpPr>
      <p:sp>
        <p:nvSpPr>
          <p:cNvPr id="168" name="Google Shape;168;p10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9" name="Google Shape;169;p1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10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0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3" name="Google Shape;173;p10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4" name="Google Shape;174;p10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5" name="Google Shape;175;p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sp>
        <p:nvSpPr>
          <p:cNvPr id="177" name="Google Shape;177;p10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78" name="Google Shape;178;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sp>
        <p:nvSpPr>
          <p:cNvPr id="180" name="Google Shape;180;p10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1" name="Google Shape;181;p10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82" name="Google Shape;182;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Title Slide" type="title">
  <p:cSld name="TITLE">
    <p:spTree>
      <p:nvGrpSpPr>
        <p:cNvPr id="27" name="Shape 27"/>
        <p:cNvGrpSpPr/>
        <p:nvPr/>
      </p:nvGrpSpPr>
      <p:grpSpPr>
        <a:xfrm>
          <a:off x="0" y="0"/>
          <a:ext cx="0" cy="0"/>
          <a:chOff x="0" y="0"/>
          <a:chExt cx="0" cy="0"/>
        </a:xfrm>
      </p:grpSpPr>
      <p:sp>
        <p:nvSpPr>
          <p:cNvPr id="28" name="Google Shape;28;p78"/>
          <p:cNvSpPr txBox="1"/>
          <p:nvPr>
            <p:ph type="ctrTitle"/>
          </p:nvPr>
        </p:nvSpPr>
        <p:spPr>
          <a:xfrm>
            <a:off x="287594" y="841772"/>
            <a:ext cx="85689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3400"/>
              <a:buFont typeface="Tahoma"/>
              <a:buNone/>
              <a:defRPr b="1" sz="3400">
                <a:latin typeface="Tahoma"/>
                <a:ea typeface="Tahoma"/>
                <a:cs typeface="Tahoma"/>
                <a:sym typeface="Tahom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78"/>
          <p:cNvSpPr txBox="1"/>
          <p:nvPr>
            <p:ph idx="1" type="subTitle"/>
          </p:nvPr>
        </p:nvSpPr>
        <p:spPr>
          <a:xfrm>
            <a:off x="287594" y="2701528"/>
            <a:ext cx="85689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600"/>
              <a:buFont typeface="Roboto"/>
              <a:buNone/>
              <a:defRPr b="0" i="0" sz="1600" u="none" cap="none" strike="noStrike">
                <a:solidFill>
                  <a:schemeClr val="dk1"/>
                </a:solidFill>
                <a:latin typeface="Roboto"/>
                <a:ea typeface="Roboto"/>
                <a:cs typeface="Roboto"/>
                <a:sym typeface="Roboto"/>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30" name="Google Shape;30;p78"/>
          <p:cNvSpPr txBox="1"/>
          <p:nvPr>
            <p:ph idx="11" type="ftr"/>
          </p:nvPr>
        </p:nvSpPr>
        <p:spPr>
          <a:xfrm>
            <a:off x="51619" y="4934170"/>
            <a:ext cx="5944200" cy="1716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pic>
        <p:nvPicPr>
          <p:cNvPr id="31" name="Google Shape;31;p78"/>
          <p:cNvPicPr preferRelativeResize="0"/>
          <p:nvPr/>
        </p:nvPicPr>
        <p:blipFill rotWithShape="1">
          <a:blip r:embed="rId2">
            <a:alphaModFix/>
          </a:blip>
          <a:srcRect b="0" l="0" r="0" t="0"/>
          <a:stretch/>
        </p:blipFill>
        <p:spPr>
          <a:xfrm>
            <a:off x="0" y="-4950"/>
            <a:ext cx="9144001" cy="96012"/>
          </a:xfrm>
          <a:prstGeom prst="rect">
            <a:avLst/>
          </a:prstGeom>
          <a:noFill/>
          <a:ln>
            <a:noFill/>
          </a:ln>
        </p:spPr>
      </p:pic>
      <p:pic>
        <p:nvPicPr>
          <p:cNvPr id="32" name="Google Shape;32;p78"/>
          <p:cNvPicPr preferRelativeResize="0"/>
          <p:nvPr/>
        </p:nvPicPr>
        <p:blipFill rotWithShape="1">
          <a:blip r:embed="rId3">
            <a:alphaModFix/>
          </a:blip>
          <a:srcRect b="0" l="0" r="0" t="0"/>
          <a:stretch/>
        </p:blipFill>
        <p:spPr>
          <a:xfrm>
            <a:off x="8963567" y="3341599"/>
            <a:ext cx="139446" cy="15956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p:cSld name="Title and Content 1">
    <p:spTree>
      <p:nvGrpSpPr>
        <p:cNvPr id="33" name="Shape 33"/>
        <p:cNvGrpSpPr/>
        <p:nvPr/>
      </p:nvGrpSpPr>
      <p:grpSpPr>
        <a:xfrm>
          <a:off x="0" y="0"/>
          <a:ext cx="0" cy="0"/>
          <a:chOff x="0" y="0"/>
          <a:chExt cx="0" cy="0"/>
        </a:xfrm>
      </p:grpSpPr>
      <p:sp>
        <p:nvSpPr>
          <p:cNvPr id="34" name="Google Shape;34;p79"/>
          <p:cNvSpPr txBox="1"/>
          <p:nvPr>
            <p:ph idx="10" type="dt"/>
          </p:nvPr>
        </p:nvSpPr>
        <p:spPr>
          <a:xfrm>
            <a:off x="6321674" y="4869655"/>
            <a:ext cx="2057400" cy="1713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888888"/>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79"/>
          <p:cNvSpPr txBox="1"/>
          <p:nvPr>
            <p:ph idx="11" type="ftr"/>
          </p:nvPr>
        </p:nvSpPr>
        <p:spPr>
          <a:xfrm>
            <a:off x="272845" y="4869655"/>
            <a:ext cx="5943900" cy="1713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36" name="Google Shape;36;p79"/>
          <p:cNvSpPr txBox="1"/>
          <p:nvPr>
            <p:ph idx="12" type="sldNum"/>
          </p:nvPr>
        </p:nvSpPr>
        <p:spPr>
          <a:xfrm>
            <a:off x="7068128" y="488807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7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44" name="Shape 44"/>
        <p:cNvGrpSpPr/>
        <p:nvPr/>
      </p:nvGrpSpPr>
      <p:grpSpPr>
        <a:xfrm>
          <a:off x="0" y="0"/>
          <a:ext cx="0" cy="0"/>
          <a:chOff x="0" y="0"/>
          <a:chExt cx="0" cy="0"/>
        </a:xfrm>
      </p:grpSpPr>
      <p:sp>
        <p:nvSpPr>
          <p:cNvPr id="45" name="Google Shape;45;p76"/>
          <p:cNvSpPr txBox="1"/>
          <p:nvPr>
            <p:ph type="title"/>
          </p:nvPr>
        </p:nvSpPr>
        <p:spPr>
          <a:xfrm>
            <a:off x="51619" y="154858"/>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76"/>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Title and Content_1_1">
    <p:spTree>
      <p:nvGrpSpPr>
        <p:cNvPr id="47" name="Shape 47"/>
        <p:cNvGrpSpPr/>
        <p:nvPr/>
      </p:nvGrpSpPr>
      <p:grpSpPr>
        <a:xfrm>
          <a:off x="0" y="0"/>
          <a:ext cx="0" cy="0"/>
          <a:chOff x="0" y="0"/>
          <a:chExt cx="0" cy="0"/>
        </a:xfrm>
      </p:grpSpPr>
      <p:sp>
        <p:nvSpPr>
          <p:cNvPr id="48" name="Google Shape;48;p77"/>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77"/>
          <p:cNvSpPr txBox="1"/>
          <p:nvPr>
            <p:ph idx="1" type="body"/>
          </p:nvPr>
        </p:nvSpPr>
        <p:spPr>
          <a:xfrm>
            <a:off x="53400" y="1541156"/>
            <a:ext cx="4314600" cy="33801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79400" lvl="5" marL="27432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6pPr>
            <a:lvl7pPr indent="-279400" lvl="6" marL="3200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7pPr>
            <a:lvl8pPr indent="-273050" lvl="7" marL="3657600" marR="0" rtl="0" algn="l">
              <a:lnSpc>
                <a:spcPct val="90000"/>
              </a:lnSpc>
              <a:spcBef>
                <a:spcPts val="400"/>
              </a:spcBef>
              <a:spcAft>
                <a:spcPts val="0"/>
              </a:spcAft>
              <a:buClr>
                <a:schemeClr val="dk1"/>
              </a:buClr>
              <a:buSzPts val="700"/>
              <a:buFont typeface="Arial"/>
              <a:buChar char="○"/>
              <a:defRPr b="0" i="0" sz="700" u="none" cap="none" strike="noStrike">
                <a:solidFill>
                  <a:schemeClr val="dk1"/>
                </a:solidFill>
                <a:latin typeface="Arial"/>
                <a:ea typeface="Arial"/>
                <a:cs typeface="Arial"/>
                <a:sym typeface="Arial"/>
              </a:defRPr>
            </a:lvl8pPr>
            <a:lvl9pPr indent="-266700" lvl="8" marL="4114800" marR="0" rtl="0" algn="l">
              <a:lnSpc>
                <a:spcPct val="90000"/>
              </a:lnSpc>
              <a:spcBef>
                <a:spcPts val="4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9pPr>
          </a:lstStyle>
          <a:p/>
        </p:txBody>
      </p:sp>
      <p:sp>
        <p:nvSpPr>
          <p:cNvPr id="50" name="Google Shape;50;p77"/>
          <p:cNvSpPr txBox="1"/>
          <p:nvPr>
            <p:ph type="title"/>
          </p:nvPr>
        </p:nvSpPr>
        <p:spPr>
          <a:xfrm>
            <a:off x="51619" y="154856"/>
            <a:ext cx="8819700" cy="75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8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77"/>
          <p:cNvSpPr txBox="1"/>
          <p:nvPr>
            <p:ph idx="2" type="body"/>
          </p:nvPr>
        </p:nvSpPr>
        <p:spPr>
          <a:xfrm>
            <a:off x="4571531" y="1541156"/>
            <a:ext cx="4314600" cy="33801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85750" lvl="4" marL="2286000" marR="0" rtl="0" algn="l">
              <a:lnSpc>
                <a:spcPct val="90000"/>
              </a:lnSpc>
              <a:spcBef>
                <a:spcPts val="4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79400" lvl="5" marL="27432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6pPr>
            <a:lvl7pPr indent="-279400" lvl="6" marL="3200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7pPr>
            <a:lvl8pPr indent="-273050" lvl="7" marL="3657600" marR="0" rtl="0" algn="l">
              <a:lnSpc>
                <a:spcPct val="90000"/>
              </a:lnSpc>
              <a:spcBef>
                <a:spcPts val="400"/>
              </a:spcBef>
              <a:spcAft>
                <a:spcPts val="0"/>
              </a:spcAft>
              <a:buClr>
                <a:schemeClr val="dk1"/>
              </a:buClr>
              <a:buSzPts val="700"/>
              <a:buFont typeface="Arial"/>
              <a:buChar char="○"/>
              <a:defRPr b="0" i="0" sz="700" u="none" cap="none" strike="noStrike">
                <a:solidFill>
                  <a:schemeClr val="dk1"/>
                </a:solidFill>
                <a:latin typeface="Arial"/>
                <a:ea typeface="Arial"/>
                <a:cs typeface="Arial"/>
                <a:sym typeface="Arial"/>
              </a:defRPr>
            </a:lvl8pPr>
            <a:lvl9pPr indent="-266700" lvl="8" marL="4114800" marR="0" rtl="0" algn="l">
              <a:lnSpc>
                <a:spcPct val="90000"/>
              </a:lnSpc>
              <a:spcBef>
                <a:spcPts val="400"/>
              </a:spcBef>
              <a:spcAft>
                <a:spcPts val="0"/>
              </a:spcAft>
              <a:buClr>
                <a:schemeClr val="dk1"/>
              </a:buClr>
              <a:buSzPts val="600"/>
              <a:buFont typeface="Arial"/>
              <a:buChar char="■"/>
              <a:defRPr b="0" i="0" sz="600" u="none" cap="none" strike="noStrike">
                <a:solidFill>
                  <a:schemeClr val="dk1"/>
                </a:solidFill>
                <a:latin typeface="Arial"/>
                <a:ea typeface="Arial"/>
                <a:cs typeface="Arial"/>
                <a:sym typeface="Arial"/>
              </a:defRPr>
            </a:lvl9pPr>
          </a:lstStyle>
          <a:p/>
        </p:txBody>
      </p:sp>
      <p:sp>
        <p:nvSpPr>
          <p:cNvPr id="52" name="Google Shape;52;p77"/>
          <p:cNvSpPr txBox="1"/>
          <p:nvPr>
            <p:ph idx="3" type="subTitle"/>
          </p:nvPr>
        </p:nvSpPr>
        <p:spPr>
          <a:xfrm>
            <a:off x="60938" y="1017056"/>
            <a:ext cx="4314600" cy="450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3" name="Google Shape;53;p77"/>
          <p:cNvSpPr txBox="1"/>
          <p:nvPr>
            <p:ph idx="4" type="subTitle"/>
          </p:nvPr>
        </p:nvSpPr>
        <p:spPr>
          <a:xfrm>
            <a:off x="4571531" y="1017056"/>
            <a:ext cx="4314600" cy="450900"/>
          </a:xfrm>
          <a:prstGeom prst="rect">
            <a:avLst/>
          </a:prstGeom>
          <a:noFill/>
          <a:ln>
            <a:noFill/>
          </a:ln>
        </p:spPr>
        <p:txBody>
          <a:bodyPr anchorCtr="0" anchor="t" bIns="68575" lIns="68575" spcFirstLastPara="1" rIns="68575" wrap="square" tIns="6857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310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54" name="Shape 54"/>
        <p:cNvGrpSpPr/>
        <p:nvPr/>
      </p:nvGrpSpPr>
      <p:grpSpPr>
        <a:xfrm>
          <a:off x="0" y="0"/>
          <a:ext cx="0" cy="0"/>
          <a:chOff x="0" y="0"/>
          <a:chExt cx="0" cy="0"/>
        </a:xfrm>
      </p:grpSpPr>
      <p:pic>
        <p:nvPicPr>
          <p:cNvPr id="55" name="Google Shape;55;p80"/>
          <p:cNvPicPr preferRelativeResize="0"/>
          <p:nvPr/>
        </p:nvPicPr>
        <p:blipFill rotWithShape="1">
          <a:blip r:embed="rId2">
            <a:alphaModFix/>
          </a:blip>
          <a:srcRect b="0" l="0" r="0" t="2132"/>
          <a:stretch/>
        </p:blipFill>
        <p:spPr>
          <a:xfrm>
            <a:off x="0" y="114300"/>
            <a:ext cx="9144000" cy="5033813"/>
          </a:xfrm>
          <a:prstGeom prst="rect">
            <a:avLst/>
          </a:prstGeom>
          <a:noFill/>
          <a:ln>
            <a:noFill/>
          </a:ln>
        </p:spPr>
      </p:pic>
      <p:sp>
        <p:nvSpPr>
          <p:cNvPr id="56" name="Google Shape;56;p80"/>
          <p:cNvSpPr txBox="1"/>
          <p:nvPr/>
        </p:nvSpPr>
        <p:spPr>
          <a:xfrm>
            <a:off x="51619" y="4934171"/>
            <a:ext cx="5944200" cy="171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888888"/>
              </a:solidFill>
              <a:latin typeface="Arial"/>
              <a:ea typeface="Arial"/>
              <a:cs typeface="Arial"/>
              <a:sym typeface="Arial"/>
            </a:endParaRPr>
          </a:p>
        </p:txBody>
      </p:sp>
      <p:sp>
        <p:nvSpPr>
          <p:cNvPr id="57" name="Google Shape;57;p80"/>
          <p:cNvSpPr/>
          <p:nvPr/>
        </p:nvSpPr>
        <p:spPr>
          <a:xfrm>
            <a:off x="9761" y="-9525"/>
            <a:ext cx="2498700" cy="5153100"/>
          </a:xfrm>
          <a:prstGeom prst="rect">
            <a:avLst/>
          </a:prstGeom>
          <a:solidFill>
            <a:srgbClr val="347A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8761D"/>
              </a:solidFill>
              <a:latin typeface="Arial"/>
              <a:ea typeface="Arial"/>
              <a:cs typeface="Arial"/>
              <a:sym typeface="Arial"/>
            </a:endParaRPr>
          </a:p>
        </p:txBody>
      </p:sp>
      <p:pic>
        <p:nvPicPr>
          <p:cNvPr id="58" name="Google Shape;58;p80"/>
          <p:cNvPicPr preferRelativeResize="0"/>
          <p:nvPr/>
        </p:nvPicPr>
        <p:blipFill rotWithShape="1">
          <a:blip r:embed="rId3">
            <a:alphaModFix/>
          </a:blip>
          <a:srcRect b="0" l="0" r="0" t="0"/>
          <a:stretch/>
        </p:blipFill>
        <p:spPr>
          <a:xfrm rot="-3424506">
            <a:off x="862552" y="3505800"/>
            <a:ext cx="1371573" cy="1376140"/>
          </a:xfrm>
          <a:prstGeom prst="rect">
            <a:avLst/>
          </a:prstGeom>
          <a:noFill/>
          <a:ln>
            <a:noFill/>
          </a:ln>
        </p:spPr>
      </p:pic>
      <p:sp>
        <p:nvSpPr>
          <p:cNvPr id="59" name="Google Shape;59;p80"/>
          <p:cNvSpPr txBox="1"/>
          <p:nvPr/>
        </p:nvSpPr>
        <p:spPr>
          <a:xfrm>
            <a:off x="121875" y="170644"/>
            <a:ext cx="2193900" cy="621600"/>
          </a:xfrm>
          <a:prstGeom prst="rect">
            <a:avLst/>
          </a:prstGeom>
          <a:noFill/>
          <a:ln>
            <a:noFill/>
          </a:ln>
        </p:spPr>
        <p:txBody>
          <a:bodyPr anchorCtr="0" anchor="ctr" bIns="68575" lIns="68575" spcFirstLastPara="1" rIns="68575" wrap="square" tIns="68575">
            <a:noAutofit/>
          </a:bodyPr>
          <a:lstStyle/>
          <a:p>
            <a:pPr indent="0" lvl="0" marL="0" marR="0" rtl="0" algn="r">
              <a:lnSpc>
                <a:spcPct val="100000"/>
              </a:lnSpc>
              <a:spcBef>
                <a:spcPts val="0"/>
              </a:spcBef>
              <a:spcAft>
                <a:spcPts val="0"/>
              </a:spcAft>
              <a:buClr>
                <a:srgbClr val="000000"/>
              </a:buClr>
              <a:buSzPts val="3000"/>
              <a:buFont typeface="Arial"/>
              <a:buNone/>
            </a:pPr>
            <a:r>
              <a:rPr b="1" i="0" lang="en" sz="3000" u="none" cap="none" strike="noStrike">
                <a:solidFill>
                  <a:srgbClr val="FFFFFF"/>
                </a:solidFill>
                <a:latin typeface="Arial"/>
                <a:ea typeface="Arial"/>
                <a:cs typeface="Arial"/>
                <a:sym typeface="Arial"/>
              </a:rPr>
              <a:t>Agenda</a:t>
            </a:r>
            <a:endParaRPr b="1" i="0" sz="3000" u="none" cap="none" strike="noStrike">
              <a:solidFill>
                <a:srgbClr val="FFFFFF"/>
              </a:solidFill>
              <a:latin typeface="Arial"/>
              <a:ea typeface="Arial"/>
              <a:cs typeface="Arial"/>
              <a:sym typeface="Arial"/>
            </a:endParaRPr>
          </a:p>
        </p:txBody>
      </p:sp>
      <p:cxnSp>
        <p:nvCxnSpPr>
          <p:cNvPr id="60" name="Google Shape;60;p80"/>
          <p:cNvCxnSpPr/>
          <p:nvPr/>
        </p:nvCxnSpPr>
        <p:spPr>
          <a:xfrm>
            <a:off x="1847619" y="806794"/>
            <a:ext cx="468300" cy="0"/>
          </a:xfrm>
          <a:prstGeom prst="straightConnector1">
            <a:avLst/>
          </a:prstGeom>
          <a:noFill/>
          <a:ln cap="flat" cmpd="sng" w="19050">
            <a:solidFill>
              <a:srgbClr val="F1C232"/>
            </a:solidFill>
            <a:prstDash val="solid"/>
            <a:round/>
            <a:headEnd len="sm" w="sm" type="none"/>
            <a:tailEnd len="sm" w="sm" type="none"/>
          </a:ln>
        </p:spPr>
      </p:cxnSp>
      <p:sp>
        <p:nvSpPr>
          <p:cNvPr id="61" name="Google Shape;61;p80"/>
          <p:cNvSpPr txBox="1"/>
          <p:nvPr>
            <p:ph idx="1" type="body"/>
          </p:nvPr>
        </p:nvSpPr>
        <p:spPr>
          <a:xfrm>
            <a:off x="2766769" y="572850"/>
            <a:ext cx="5582400" cy="4361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200000"/>
              </a:lnSpc>
              <a:spcBef>
                <a:spcPts val="0"/>
              </a:spcBef>
              <a:spcAft>
                <a:spcPts val="0"/>
              </a:spcAft>
              <a:buClr>
                <a:srgbClr val="000000"/>
              </a:buClr>
              <a:buSzPts val="1500"/>
              <a:buFont typeface="Arial"/>
              <a:buChar char="●"/>
              <a:defRPr b="1" i="0" sz="1500" u="none" cap="none" strike="noStrike">
                <a:solidFill>
                  <a:srgbClr val="000000"/>
                </a:solidFill>
                <a:latin typeface="Arial"/>
                <a:ea typeface="Arial"/>
                <a:cs typeface="Arial"/>
                <a:sym typeface="Arial"/>
              </a:defRPr>
            </a:lvl1pPr>
            <a:lvl2pPr indent="-317500" lvl="1" marL="9144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2pPr>
            <a:lvl3pPr indent="-317500" lvl="2" marL="13716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3pPr>
            <a:lvl4pPr indent="-317500" lvl="3" marL="18288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4pPr>
            <a:lvl5pPr indent="-317500" lvl="4" marL="22860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5pPr>
            <a:lvl6pPr indent="-317500" lvl="5" marL="27432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6pPr>
            <a:lvl7pPr indent="-317500" lvl="6" marL="32004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7pPr>
            <a:lvl8pPr indent="-317500" lvl="7" marL="36576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8pPr>
            <a:lvl9pPr indent="-317500" lvl="8" marL="4114800" marR="0" rtl="0" algn="l">
              <a:lnSpc>
                <a:spcPct val="200000"/>
              </a:lnSpc>
              <a:spcBef>
                <a:spcPts val="0"/>
              </a:spcBef>
              <a:spcAft>
                <a:spcPts val="0"/>
              </a:spcAft>
              <a:buClr>
                <a:srgbClr val="000000"/>
              </a:buClr>
              <a:buSzPts val="1400"/>
              <a:buFont typeface="Arial"/>
              <a:buChar char="■"/>
              <a:defRPr b="1" i="0" sz="1400" u="none" cap="none" strike="noStrike">
                <a:solidFill>
                  <a:srgbClr val="000000"/>
                </a:solidFill>
                <a:latin typeface="Arial"/>
                <a:ea typeface="Arial"/>
                <a:cs typeface="Arial"/>
                <a:sym typeface="Arial"/>
              </a:defRPr>
            </a:lvl9pPr>
          </a:lstStyle>
          <a:p/>
        </p:txBody>
      </p:sp>
      <p:sp>
        <p:nvSpPr>
          <p:cNvPr id="62" name="Google Shape;62;p80"/>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3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rgbClr val="0B7743"/>
        </a:solidFill>
      </p:bgPr>
    </p:bg>
    <p:spTree>
      <p:nvGrpSpPr>
        <p:cNvPr id="63" name="Shape 63"/>
        <p:cNvGrpSpPr/>
        <p:nvPr/>
      </p:nvGrpSpPr>
      <p:grpSpPr>
        <a:xfrm>
          <a:off x="0" y="0"/>
          <a:ext cx="0" cy="0"/>
          <a:chOff x="0" y="0"/>
          <a:chExt cx="0" cy="0"/>
        </a:xfrm>
      </p:grpSpPr>
      <p:sp>
        <p:nvSpPr>
          <p:cNvPr id="64" name="Google Shape;64;p81"/>
          <p:cNvSpPr/>
          <p:nvPr/>
        </p:nvSpPr>
        <p:spPr>
          <a:xfrm>
            <a:off x="0" y="0"/>
            <a:ext cx="9144000" cy="5143500"/>
          </a:xfrm>
          <a:prstGeom prst="rect">
            <a:avLst/>
          </a:prstGeom>
          <a:solidFill>
            <a:srgbClr val="347A5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 name="Google Shape;65;p81"/>
          <p:cNvSpPr txBox="1"/>
          <p:nvPr>
            <p:ph type="title"/>
          </p:nvPr>
        </p:nvSpPr>
        <p:spPr>
          <a:xfrm>
            <a:off x="490250" y="526350"/>
            <a:ext cx="5604000" cy="4090800"/>
          </a:xfrm>
          <a:prstGeom prst="rect">
            <a:avLst/>
          </a:prstGeom>
          <a:noFill/>
          <a:ln>
            <a:noFill/>
          </a:ln>
        </p:spPr>
        <p:txBody>
          <a:bodyPr anchorCtr="0" anchor="b" bIns="68575" lIns="68575" spcFirstLastPara="1" rIns="68575" wrap="square" tIns="68575">
            <a:noAutofit/>
          </a:bodyPr>
          <a:lstStyle>
            <a:lvl1pPr lvl="0"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2pPr>
            <a:lvl3pPr lvl="2"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3pPr>
            <a:lvl4pPr lvl="3"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4pPr>
            <a:lvl5pPr lvl="4"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5pPr>
            <a:lvl6pPr lvl="5"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6pPr>
            <a:lvl7pPr lvl="6"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7pPr>
            <a:lvl8pPr lvl="7"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8pPr>
            <a:lvl9pPr lvl="8" marR="0" algn="l">
              <a:lnSpc>
                <a:spcPct val="100000"/>
              </a:lnSpc>
              <a:spcBef>
                <a:spcPts val="0"/>
              </a:spcBef>
              <a:spcAft>
                <a:spcPts val="0"/>
              </a:spcAft>
              <a:buClr>
                <a:schemeClr val="lt1"/>
              </a:buClr>
              <a:buSzPts val="3600"/>
              <a:buFont typeface="Arial"/>
              <a:buNone/>
              <a:defRPr b="1" i="0" sz="4800" u="none" cap="none" strike="noStrike">
                <a:solidFill>
                  <a:schemeClr val="lt1"/>
                </a:solidFill>
                <a:latin typeface="Arial"/>
                <a:ea typeface="Arial"/>
                <a:cs typeface="Arial"/>
                <a:sym typeface="Arial"/>
              </a:defRPr>
            </a:lvl9pPr>
          </a:lstStyle>
          <a:p/>
        </p:txBody>
      </p:sp>
      <p:cxnSp>
        <p:nvCxnSpPr>
          <p:cNvPr id="66" name="Google Shape;66;p81"/>
          <p:cNvCxnSpPr/>
          <p:nvPr/>
        </p:nvCxnSpPr>
        <p:spPr>
          <a:xfrm>
            <a:off x="490250" y="4617150"/>
            <a:ext cx="468300" cy="0"/>
          </a:xfrm>
          <a:prstGeom prst="straightConnector1">
            <a:avLst/>
          </a:prstGeom>
          <a:noFill/>
          <a:ln cap="flat" cmpd="sng" w="19050">
            <a:solidFill>
              <a:srgbClr val="F1C232"/>
            </a:solidFill>
            <a:prstDash val="solid"/>
            <a:round/>
            <a:headEnd len="sm" w="sm" type="none"/>
            <a:tailEnd len="sm" w="sm" type="none"/>
          </a:ln>
        </p:spPr>
      </p:cxnSp>
      <p:pic>
        <p:nvPicPr>
          <p:cNvPr id="67" name="Google Shape;67;p81"/>
          <p:cNvPicPr preferRelativeResize="0"/>
          <p:nvPr/>
        </p:nvPicPr>
        <p:blipFill rotWithShape="1">
          <a:blip r:embed="rId2">
            <a:alphaModFix/>
          </a:blip>
          <a:srcRect b="0" l="0" r="0" t="0"/>
          <a:stretch/>
        </p:blipFill>
        <p:spPr>
          <a:xfrm rot="-3622012">
            <a:off x="5609515" y="1603871"/>
            <a:ext cx="2977500" cy="2987424"/>
          </a:xfrm>
          <a:prstGeom prst="rect">
            <a:avLst/>
          </a:prstGeom>
          <a:noFill/>
          <a:ln>
            <a:noFill/>
          </a:ln>
        </p:spPr>
      </p:pic>
      <p:sp>
        <p:nvSpPr>
          <p:cNvPr id="68" name="Google Shape;68;p81"/>
          <p:cNvSpPr txBox="1"/>
          <p:nvPr>
            <p:ph idx="11" type="ftr"/>
          </p:nvPr>
        </p:nvSpPr>
        <p:spPr>
          <a:xfrm>
            <a:off x="272845" y="4869656"/>
            <a:ext cx="5944200" cy="171600"/>
          </a:xfrm>
          <a:prstGeom prst="rect">
            <a:avLst/>
          </a:prstGeom>
          <a:noFill/>
          <a:ln>
            <a:noFill/>
          </a:ln>
        </p:spPr>
        <p:txBody>
          <a:bodyPr anchorCtr="0" anchor="ctr" bIns="25700" lIns="51425" spcFirstLastPara="1" rIns="51425" wrap="square" tIns="25700">
            <a:noAutofit/>
          </a:bodyPr>
          <a:lstStyle>
            <a:lvl1pPr lvl="0"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81"/>
          <p:cNvSpPr txBox="1"/>
          <p:nvPr>
            <p:ph idx="12" type="sldNum"/>
          </p:nvPr>
        </p:nvSpPr>
        <p:spPr>
          <a:xfrm>
            <a:off x="8190074" y="4758584"/>
            <a:ext cx="548700" cy="393600"/>
          </a:xfrm>
          <a:prstGeom prst="rect">
            <a:avLst/>
          </a:prstGeom>
          <a:noFill/>
          <a:ln>
            <a:noFill/>
          </a:ln>
        </p:spPr>
        <p:txBody>
          <a:bodyPr anchorCtr="0" anchor="ctr" bIns="68575" lIns="68575" spcFirstLastPara="1" rIns="68575" wrap="square" tIns="68575">
            <a:noAutofit/>
          </a:bodyPr>
          <a:lstStyle>
            <a:lvl1pPr indent="0" lvl="0"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3.xml"/><Relationship Id="rId11" Type="http://schemas.openxmlformats.org/officeDocument/2006/relationships/slideLayout" Target="../slideLayouts/slideLayout14.xml"/><Relationship Id="rId22" Type="http://schemas.openxmlformats.org/officeDocument/2006/relationships/slideLayout" Target="../slideLayouts/slideLayout25.xml"/><Relationship Id="rId10" Type="http://schemas.openxmlformats.org/officeDocument/2006/relationships/slideLayout" Target="../slideLayouts/slideLayout13.xml"/><Relationship Id="rId21" Type="http://schemas.openxmlformats.org/officeDocument/2006/relationships/slideLayout" Target="../slideLayouts/slideLayout24.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23" Type="http://schemas.openxmlformats.org/officeDocument/2006/relationships/theme" Target="../theme/theme3.xml"/><Relationship Id="rId1" Type="http://schemas.openxmlformats.org/officeDocument/2006/relationships/image" Target="../media/image5.jpg"/><Relationship Id="rId2" Type="http://schemas.openxmlformats.org/officeDocument/2006/relationships/image" Target="../media/image9.jpg"/><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5" Type="http://schemas.openxmlformats.org/officeDocument/2006/relationships/slideLayout" Target="../slideLayouts/slideLayout8.xml"/><Relationship Id="rId19" Type="http://schemas.openxmlformats.org/officeDocument/2006/relationships/slideLayout" Target="../slideLayouts/slideLayout22.xml"/><Relationship Id="rId6" Type="http://schemas.openxmlformats.org/officeDocument/2006/relationships/slideLayout" Target="../slideLayouts/slideLayout9.xml"/><Relationship Id="rId18" Type="http://schemas.openxmlformats.org/officeDocument/2006/relationships/slideLayout" Target="../slideLayouts/slideLayout21.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1.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1"/>
          <p:cNvSpPr txBox="1"/>
          <p:nvPr>
            <p:ph type="title"/>
          </p:nvPr>
        </p:nvSpPr>
        <p:spPr>
          <a:xfrm>
            <a:off x="117987" y="273844"/>
            <a:ext cx="8753100" cy="6351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75"/>
          <p:cNvSpPr txBox="1"/>
          <p:nvPr>
            <p:ph type="title"/>
          </p:nvPr>
        </p:nvSpPr>
        <p:spPr>
          <a:xfrm>
            <a:off x="51619" y="154856"/>
            <a:ext cx="8819700" cy="75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75"/>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5"/>
          <p:cNvSpPr txBox="1"/>
          <p:nvPr/>
        </p:nvSpPr>
        <p:spPr>
          <a:xfrm>
            <a:off x="51619" y="1004775"/>
            <a:ext cx="8819700" cy="3751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1" name="Google Shape;41;p75"/>
          <p:cNvPicPr preferRelativeResize="0"/>
          <p:nvPr/>
        </p:nvPicPr>
        <p:blipFill rotWithShape="1">
          <a:blip r:embed="rId1">
            <a:alphaModFix/>
          </a:blip>
          <a:srcRect b="0" l="0" r="0" t="0"/>
          <a:stretch/>
        </p:blipFill>
        <p:spPr>
          <a:xfrm>
            <a:off x="0" y="-4950"/>
            <a:ext cx="9144000" cy="96012"/>
          </a:xfrm>
          <a:prstGeom prst="rect">
            <a:avLst/>
          </a:prstGeom>
          <a:noFill/>
          <a:ln>
            <a:noFill/>
          </a:ln>
        </p:spPr>
      </p:pic>
      <p:pic>
        <p:nvPicPr>
          <p:cNvPr id="42" name="Google Shape;42;p75"/>
          <p:cNvPicPr preferRelativeResize="0"/>
          <p:nvPr/>
        </p:nvPicPr>
        <p:blipFill rotWithShape="1">
          <a:blip r:embed="rId2">
            <a:alphaModFix/>
          </a:blip>
          <a:srcRect b="0" l="0" r="0" t="0"/>
          <a:stretch/>
        </p:blipFill>
        <p:spPr>
          <a:xfrm>
            <a:off x="8963567" y="3341599"/>
            <a:ext cx="139446" cy="1595629"/>
          </a:xfrm>
          <a:prstGeom prst="rect">
            <a:avLst/>
          </a:prstGeom>
          <a:noFill/>
          <a:ln>
            <a:noFill/>
          </a:ln>
        </p:spPr>
      </p:pic>
      <p:sp>
        <p:nvSpPr>
          <p:cNvPr id="43" name="Google Shape;43;p75"/>
          <p:cNvSpPr txBox="1"/>
          <p:nvPr/>
        </p:nvSpPr>
        <p:spPr>
          <a:xfrm>
            <a:off x="-39452" y="5001399"/>
            <a:ext cx="1336200" cy="161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600"/>
              <a:buFont typeface="Arial"/>
              <a:buNone/>
            </a:pPr>
            <a:r>
              <a:rPr b="0" i="0" lang="en" sz="600" u="none" cap="none" strike="noStrike">
                <a:solidFill>
                  <a:srgbClr val="7F7F7F"/>
                </a:solidFill>
                <a:latin typeface="Arial"/>
                <a:ea typeface="Arial"/>
                <a:cs typeface="Arial"/>
                <a:sym typeface="Arial"/>
              </a:rPr>
              <a:t>© 2023-2024 Sattva Consulting</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9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2" name="Google Shape;142;p9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3" name="Google Shape;143;p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idhsustainabletrade.com/uploaded/2021/03/Palm-market-India-1.pdf" TargetMode="External"/><Relationship Id="rId4" Type="http://schemas.openxmlformats.org/officeDocument/2006/relationships/hyperlink" Target="https://iposindia.in/about-us/ipos-framewor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44.png"/><Relationship Id="rId12"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49.png"/><Relationship Id="rId5" Type="http://schemas.openxmlformats.org/officeDocument/2006/relationships/image" Target="../media/image45.png"/><Relationship Id="rId6" Type="http://schemas.openxmlformats.org/officeDocument/2006/relationships/image" Target="../media/image26.png"/><Relationship Id="rId7" Type="http://schemas.openxmlformats.org/officeDocument/2006/relationships/image" Target="../media/image34.png"/><Relationship Id="rId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36.png"/><Relationship Id="rId5" Type="http://schemas.openxmlformats.org/officeDocument/2006/relationships/image" Target="../media/image42.png"/><Relationship Id="rId6"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1.png"/><Relationship Id="rId4" Type="http://schemas.openxmlformats.org/officeDocument/2006/relationships/image" Target="../media/image23.png"/><Relationship Id="rId9" Type="http://schemas.openxmlformats.org/officeDocument/2006/relationships/image" Target="../media/image64.png"/><Relationship Id="rId5" Type="http://schemas.openxmlformats.org/officeDocument/2006/relationships/image" Target="../media/image16.png"/><Relationship Id="rId6" Type="http://schemas.openxmlformats.org/officeDocument/2006/relationships/image" Target="../media/image68.png"/><Relationship Id="rId7" Type="http://schemas.openxmlformats.org/officeDocument/2006/relationships/image" Target="../media/image82.png"/><Relationship Id="rId8" Type="http://schemas.openxmlformats.org/officeDocument/2006/relationships/slide" Target="/ppt/slides/slide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0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61.png"/><Relationship Id="rId5" Type="http://schemas.openxmlformats.org/officeDocument/2006/relationships/image" Target="../media/image71.png"/><Relationship Id="rId6"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farmerconnect.apeda.gov.in/Home/ForGroups?PaccessID=1#:~:text=It%20is%20a%20registered%20body,to%20the%20primary%20produce%2Fprodu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66.png"/><Relationship Id="rId4" Type="http://schemas.openxmlformats.org/officeDocument/2006/relationships/image" Target="../media/image75.png"/><Relationship Id="rId5"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slide" Target="/ppt/slides/slide67.xml"/><Relationship Id="rId4" Type="http://schemas.openxmlformats.org/officeDocument/2006/relationships/image" Target="../media/image69.png"/><Relationship Id="rId5"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92.png"/><Relationship Id="rId4" Type="http://schemas.openxmlformats.org/officeDocument/2006/relationships/image" Target="../media/image77.png"/><Relationship Id="rId5" Type="http://schemas.openxmlformats.org/officeDocument/2006/relationships/image" Target="../media/image6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9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80.png"/><Relationship Id="rId4" Type="http://schemas.openxmlformats.org/officeDocument/2006/relationships/image" Target="../media/image88.png"/><Relationship Id="rId5" Type="http://schemas.openxmlformats.org/officeDocument/2006/relationships/image" Target="../media/image7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downtoearth.org.in/blog/wildlife-biodiversity/oil-palm-plantations-proved-to-be-a-disaster-in-mizoram-is-assam-next--9169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23.png"/><Relationship Id="rId5" Type="http://schemas.openxmlformats.org/officeDocument/2006/relationships/image" Target="../media/image41.png"/><Relationship Id="rId6" Type="http://schemas.openxmlformats.org/officeDocument/2006/relationships/image" Target="../media/image16.png"/><Relationship Id="rId7" Type="http://schemas.openxmlformats.org/officeDocument/2006/relationships/image" Target="../media/image25.png"/><Relationship Id="rId8"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3.png"/><Relationship Id="rId13" Type="http://schemas.openxmlformats.org/officeDocument/2006/relationships/image" Target="../media/image13.png"/><Relationship Id="rId12"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image" Target="../media/image41.png"/><Relationship Id="rId6" Type="http://schemas.openxmlformats.org/officeDocument/2006/relationships/image" Target="../media/image29.png"/><Relationship Id="rId7" Type="http://schemas.openxmlformats.org/officeDocument/2006/relationships/image" Target="../media/image16.png"/><Relationship Id="rId8"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slide" Target="/ppt/slides/slide42.xml"/><Relationship Id="rId4" Type="http://schemas.openxmlformats.org/officeDocument/2006/relationships/hyperlink" Target="https://www.isealalliance.org/sites/default/files/resource/2018-06/Responsible-Business-Practices-in-the-Indian-Palm-Oil-Sector-CRB-Feb-2014-PDF.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90.png"/><Relationship Id="rId4" Type="http://schemas.openxmlformats.org/officeDocument/2006/relationships/image" Target="../media/image93.png"/><Relationship Id="rId5" Type="http://schemas.openxmlformats.org/officeDocument/2006/relationships/slide" Target="/ppt/slides/slide22.xml"/><Relationship Id="rId6" Type="http://schemas.openxmlformats.org/officeDocument/2006/relationships/image" Target="../media/image85.png"/><Relationship Id="rId7" Type="http://schemas.openxmlformats.org/officeDocument/2006/relationships/image" Target="../media/image117.png"/><Relationship Id="rId8" Type="http://schemas.openxmlformats.org/officeDocument/2006/relationships/image" Target="../media/image1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10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87.png"/><Relationship Id="rId4" Type="http://schemas.openxmlformats.org/officeDocument/2006/relationships/image" Target="../media/image99.png"/><Relationship Id="rId5" Type="http://schemas.openxmlformats.org/officeDocument/2006/relationships/slide" Target="/ppt/slid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96.png"/><Relationship Id="rId4" Type="http://schemas.openxmlformats.org/officeDocument/2006/relationships/image" Target="../media/image101.png"/><Relationship Id="rId5" Type="http://schemas.openxmlformats.org/officeDocument/2006/relationships/image" Target="../media/image9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97.png"/><Relationship Id="rId4" Type="http://schemas.openxmlformats.org/officeDocument/2006/relationships/image" Target="../media/image91.png"/><Relationship Id="rId5" Type="http://schemas.openxmlformats.org/officeDocument/2006/relationships/image" Target="../media/image133.png"/><Relationship Id="rId6" Type="http://schemas.openxmlformats.org/officeDocument/2006/relationships/image" Target="../media/image102.png"/><Relationship Id="rId7" Type="http://schemas.openxmlformats.org/officeDocument/2006/relationships/image" Target="../media/image1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23.png"/><Relationship Id="rId4" Type="http://schemas.openxmlformats.org/officeDocument/2006/relationships/image" Target="../media/image16.png"/><Relationship Id="rId5" Type="http://schemas.openxmlformats.org/officeDocument/2006/relationships/image" Target="../media/image68.png"/><Relationship Id="rId6"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3.png"/><Relationship Id="rId4" Type="http://schemas.openxmlformats.org/officeDocument/2006/relationships/image" Target="../media/image108.png"/><Relationship Id="rId5" Type="http://schemas.openxmlformats.org/officeDocument/2006/relationships/image" Target="../media/image113.png"/><Relationship Id="rId6" Type="http://schemas.openxmlformats.org/officeDocument/2006/relationships/image" Target="../media/image121.png"/><Relationship Id="rId7" Type="http://schemas.openxmlformats.org/officeDocument/2006/relationships/image" Target="../media/image115.png"/><Relationship Id="rId8" Type="http://schemas.openxmlformats.org/officeDocument/2006/relationships/image" Target="../media/image1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04.png"/><Relationship Id="rId4" Type="http://schemas.openxmlformats.org/officeDocument/2006/relationships/image" Target="../media/image134.png"/><Relationship Id="rId5" Type="http://schemas.openxmlformats.org/officeDocument/2006/relationships/image" Target="../media/image1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hyperlink" Target="https://soilhealth.dac.gov.in/soil-health-map/ASSAM" TargetMode="External"/><Relationship Id="rId4" Type="http://schemas.openxmlformats.org/officeDocument/2006/relationships/hyperlink" Target="https://soilhealth.dac.gov.in/piechar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23.png"/><Relationship Id="rId4" Type="http://schemas.openxmlformats.org/officeDocument/2006/relationships/image" Target="../media/image107.png"/><Relationship Id="rId5" Type="http://schemas.openxmlformats.org/officeDocument/2006/relationships/image" Target="../media/image118.png"/><Relationship Id="rId6" Type="http://schemas.openxmlformats.org/officeDocument/2006/relationships/image" Target="../media/image130.png"/><Relationship Id="rId7" Type="http://schemas.openxmlformats.org/officeDocument/2006/relationships/image" Target="../media/image114.png"/><Relationship Id="rId8" Type="http://schemas.openxmlformats.org/officeDocument/2006/relationships/image" Target="../media/image131.png"/></Relationships>
</file>

<file path=ppt/slides/_rels/slide58.xml.rels><?xml version="1.0" encoding="UTF-8" standalone="yes"?><Relationships xmlns="http://schemas.openxmlformats.org/package/2006/relationships"><Relationship Id="rId10" Type="http://schemas.openxmlformats.org/officeDocument/2006/relationships/image" Target="../media/image125.png"/><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11.png"/><Relationship Id="rId4" Type="http://schemas.openxmlformats.org/officeDocument/2006/relationships/image" Target="../media/image126.png"/><Relationship Id="rId9" Type="http://schemas.openxmlformats.org/officeDocument/2006/relationships/image" Target="../media/image127.png"/><Relationship Id="rId5" Type="http://schemas.openxmlformats.org/officeDocument/2006/relationships/image" Target="../media/image122.png"/><Relationship Id="rId6" Type="http://schemas.openxmlformats.org/officeDocument/2006/relationships/image" Target="../media/image119.png"/><Relationship Id="rId7" Type="http://schemas.openxmlformats.org/officeDocument/2006/relationships/image" Target="../media/image116.png"/><Relationship Id="rId8" Type="http://schemas.openxmlformats.org/officeDocument/2006/relationships/image" Target="../media/image1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132.jpg"/><Relationship Id="rId4" Type="http://schemas.openxmlformats.org/officeDocument/2006/relationships/image" Target="../media/image1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hyperlink" Target="https://www.statista.com/statistics/856231/palm-oil-top-global-producer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hyperlink" Target="https://sansad.in/getFile/annex/262/AU643.pdf?source=pqar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20" Type="http://schemas.openxmlformats.org/officeDocument/2006/relationships/hyperlink" Target="https://nmoop.gov.in/Publication/Status_Paper_OilPalm.pdf" TargetMode="External"/><Relationship Id="rId11" Type="http://schemas.openxmlformats.org/officeDocument/2006/relationships/hyperlink" Target="https://awsassets.panda.org/downloads/palmoilmarketsustainability_india_2013.pdf" TargetMode="External"/><Relationship Id="rId10" Type="http://schemas.openxmlformats.org/officeDocument/2006/relationships/hyperlink" Target="https://www.unilever.com/files/origin/e49ba8ef8a868bf80c1a24afee3d8d830b553d03.pdf/sustainable-palm-oil-good-agricultural-practice-guidelines-2003.pdf" TargetMode="External"/><Relationship Id="rId21" Type="http://schemas.openxmlformats.org/officeDocument/2006/relationships/hyperlink" Target="https://timesofindia.indiatimes.com/city/amaravati/andhra-pradesh-sets-sights-on-oil-palm-cultivation/articleshow/89861310.cms" TargetMode="External"/><Relationship Id="rId13" Type="http://schemas.openxmlformats.org/officeDocument/2006/relationships/hyperlink" Target="https://www.isealalliance.org/sites/default/files/resource/2018-06/Responsible-Business-Practices-in-the-Indian-Palm-Oil-Sector-CRB-Feb-2014-PDF.pdf" TargetMode="External"/><Relationship Id="rId12" Type="http://schemas.openxmlformats.org/officeDocument/2006/relationships/hyperlink" Target="https://rspo.org/fertile-ground--indias-domestic-palm-oil-initiative-is-a-springboard-for-sustainable-production/" TargetMode="External"/><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hyperlink" Target="https://nfsm.gov.in/Guidelines/NMEO-OPGUIEDELINES.pdf" TargetMode="External"/><Relationship Id="rId4" Type="http://schemas.openxmlformats.org/officeDocument/2006/relationships/hyperlink" Target="https://horticulture.ap.nic.in/Section%20wise/NMOOP/NMOOP/index.html" TargetMode="External"/><Relationship Id="rId9" Type="http://schemas.openxmlformats.org/officeDocument/2006/relationships/hyperlink" Target="https://iiopr.icar.gov.in/pdf/vision2050.pdf" TargetMode="External"/><Relationship Id="rId15" Type="http://schemas.openxmlformats.org/officeDocument/2006/relationships/hyperlink" Target="https://www.thethirdpole.net/en/food/indias-palm-oil-drive-faces-reality-check/" TargetMode="External"/><Relationship Id="rId14" Type="http://schemas.openxmlformats.org/officeDocument/2006/relationships/hyperlink" Target="https://indiaclimatedialogue.net/2021/03/30/embed-sustainability-in-palm-oil-production-in-india/" TargetMode="External"/><Relationship Id="rId17" Type="http://schemas.openxmlformats.org/officeDocument/2006/relationships/hyperlink" Target="https://www.asiapacific.ca/publication/indias-palm-oil-push-leaves-northeast-indian-farmers-forests" TargetMode="External"/><Relationship Id="rId16" Type="http://schemas.openxmlformats.org/officeDocument/2006/relationships/hyperlink" Target="https://india.mongabay.com/2022/06/in-arunachal-pradesh-oil-palm-farmers-lose-confidence-in-absence-of-processing-mills-market-road-linkage/" TargetMode="External"/><Relationship Id="rId5" Type="http://schemas.openxmlformats.org/officeDocument/2006/relationships/hyperlink" Target="https://chinadialogue.net/en/food/oil-palm-in-andhra-pradesh-prosperity-at-what-cost/" TargetMode="External"/><Relationship Id="rId19" Type="http://schemas.openxmlformats.org/officeDocument/2006/relationships/hyperlink" Target="https://cabiagbio.biomedcentral.com/articles/10.1186/s43170-021-00058-3" TargetMode="External"/><Relationship Id="rId6" Type="http://schemas.openxmlformats.org/officeDocument/2006/relationships/hyperlink" Target="https://india.mongabay.com/2022/03/oil-palm-expansion-in-northeast-india-gives-rise-to-human-elephant-conflict-concerns/" TargetMode="External"/><Relationship Id="rId18" Type="http://schemas.openxmlformats.org/officeDocument/2006/relationships/hyperlink" Target="https://www.hindustantimes.com/india-news/opposition-in-meghalaya-to-palm-oil-plantations-amid-biodiversity-concerns-101693250026526.html" TargetMode="External"/><Relationship Id="rId7" Type="http://schemas.openxmlformats.org/officeDocument/2006/relationships/hyperlink" Target="https://www.downtoearth.org.in/blog/wildlife-biodiversity/oil-palm-plantations-proved-to-be-a-disaster-in-mizoram-is-assam-next--91691" TargetMode="External"/><Relationship Id="rId8" Type="http://schemas.openxmlformats.org/officeDocument/2006/relationships/hyperlink" Target="https://www.business-standard.com/companies/news/3f-oil-palm-signs-rs-550-crore-pact-with-andhra-for-plantation-processing-123100401403_1.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slide" Target="/ppt/slides/slide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hyperlink" Target="https://www.hindustantimes.com/india-news/oil-palm-push-in-the-northeast-may-impact-biodiversity-water-table-say-experts/story-8QwpafRXqKOmglfHeL7HDK.html" TargetMode="External"/><Relationship Id="rId4" Type="http://schemas.openxmlformats.org/officeDocument/2006/relationships/hyperlink" Target="https://www.nezine.com/info/a3dFdjBwTEE3UlNncnFwaHFBaXBLUT09/oil-palm-in-assam:-non-remunerative-price-and-adverse-impact-on-intercropping-compel-a-section-of-farmers-in-goalpara-and-kamrup-to-withdraw-from-it.html" TargetMode="External"/><Relationship Id="rId5" Type="http://schemas.openxmlformats.org/officeDocument/2006/relationships/hyperlink" Target="https://www.fsg.org/wp-content/uploads/2021/08/Palm_Oil_Smallholder_Livelihoods.pdf" TargetMode="External"/><Relationship Id="rId6" Type="http://schemas.openxmlformats.org/officeDocument/2006/relationships/hyperlink" Target="https://iiopr.icar.gov.in/pdf/Oil%20palm%20Advisories%202023%20English.pdf" TargetMode="External"/><Relationship Id="rId7" Type="http://schemas.openxmlformats.org/officeDocument/2006/relationships/hyperlink" Target="https://www.peepli.org/stories/wastelands-of-india/" TargetMode="External"/><Relationship Id="rId8" Type="http://schemas.openxmlformats.org/officeDocument/2006/relationships/hyperlink" Target="https://carboncopy.info/how-indias-palm-oil-push-is-changing-land-relations-in-the-north-ea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
          <p:cNvSpPr txBox="1"/>
          <p:nvPr>
            <p:ph type="title"/>
          </p:nvPr>
        </p:nvSpPr>
        <p:spPr>
          <a:xfrm>
            <a:off x="51650" y="1605550"/>
            <a:ext cx="4704300" cy="1544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1100"/>
              <a:buFont typeface="Arial"/>
              <a:buNone/>
            </a:pPr>
            <a:r>
              <a:rPr lang="en" sz="2600">
                <a:solidFill>
                  <a:srgbClr val="347A5C"/>
                </a:solidFill>
              </a:rPr>
              <a:t>Smallholder Diagnostic Study of Oil Palm Landscape in India across Assam and Andhra Pradesh</a:t>
            </a:r>
            <a:endParaRPr sz="2600">
              <a:solidFill>
                <a:srgbClr val="347A5C"/>
              </a:solidFill>
            </a:endParaRPr>
          </a:p>
        </p:txBody>
      </p:sp>
      <p:sp>
        <p:nvSpPr>
          <p:cNvPr id="190" name="Google Shape;190;p1"/>
          <p:cNvSpPr txBox="1"/>
          <p:nvPr>
            <p:ph idx="3" type="body"/>
          </p:nvPr>
        </p:nvSpPr>
        <p:spPr>
          <a:xfrm>
            <a:off x="81991" y="4066941"/>
            <a:ext cx="4454100" cy="552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500"/>
              <a:buNone/>
            </a:pPr>
            <a:r>
              <a:rPr lang="en" sz="1400">
                <a:solidFill>
                  <a:schemeClr val="accent4"/>
                </a:solidFill>
              </a:rPr>
              <a:t>April | 2024</a:t>
            </a:r>
            <a:endParaRPr sz="1400">
              <a:solidFill>
                <a:schemeClr val="accent4"/>
              </a:solidFill>
            </a:endParaRPr>
          </a:p>
        </p:txBody>
      </p:sp>
      <p:sp>
        <p:nvSpPr>
          <p:cNvPr id="191" name="Google Shape;191;p1"/>
          <p:cNvSpPr txBox="1"/>
          <p:nvPr>
            <p:ph idx="1" type="body"/>
          </p:nvPr>
        </p:nvSpPr>
        <p:spPr>
          <a:xfrm>
            <a:off x="81991" y="3229630"/>
            <a:ext cx="4454100" cy="757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2100"/>
              <a:buNone/>
            </a:pPr>
            <a:r>
              <a:rPr lang="en" sz="1400">
                <a:solidFill>
                  <a:srgbClr val="595959"/>
                </a:solidFill>
                <a:latin typeface="Tahoma"/>
                <a:ea typeface="Tahoma"/>
                <a:cs typeface="Tahoma"/>
                <a:sym typeface="Tahoma"/>
              </a:rPr>
              <a:t>Final Research Report</a:t>
            </a:r>
            <a:endParaRPr sz="1400">
              <a:solidFill>
                <a:srgbClr val="595959"/>
              </a:solidFill>
              <a:latin typeface="Tahoma"/>
              <a:ea typeface="Tahoma"/>
              <a:cs typeface="Tahoma"/>
              <a:sym typeface="Tahoma"/>
            </a:endParaRPr>
          </a:p>
        </p:txBody>
      </p:sp>
      <p:pic>
        <p:nvPicPr>
          <p:cNvPr id="192" name="Google Shape;192;p1"/>
          <p:cNvPicPr preferRelativeResize="0"/>
          <p:nvPr/>
        </p:nvPicPr>
        <p:blipFill rotWithShape="1">
          <a:blip r:embed="rId3">
            <a:alphaModFix/>
          </a:blip>
          <a:srcRect b="0" l="0" r="0" t="0"/>
          <a:stretch/>
        </p:blipFill>
        <p:spPr>
          <a:xfrm>
            <a:off x="2967351" y="287465"/>
            <a:ext cx="1107817" cy="1118076"/>
          </a:xfrm>
          <a:prstGeom prst="rect">
            <a:avLst/>
          </a:prstGeom>
          <a:noFill/>
          <a:ln>
            <a:noFill/>
          </a:ln>
        </p:spPr>
      </p:pic>
      <p:sp>
        <p:nvSpPr>
          <p:cNvPr id="193" name="Google Shape;193;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0"/>
          <p:cNvSpPr txBox="1"/>
          <p:nvPr/>
        </p:nvSpPr>
        <p:spPr>
          <a:xfrm>
            <a:off x="51650" y="78650"/>
            <a:ext cx="8803500" cy="83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Sustainability of Oil Palm in India | </a:t>
            </a:r>
            <a:r>
              <a:rPr b="0" i="0" lang="en" sz="1600" u="none" cap="none" strike="noStrike">
                <a:solidFill>
                  <a:schemeClr val="dk2"/>
                </a:solidFill>
                <a:latin typeface="Tahoma"/>
                <a:ea typeface="Tahoma"/>
                <a:cs typeface="Tahoma"/>
                <a:sym typeface="Tahoma"/>
              </a:rPr>
              <a:t>As India tries to gain self sufficiency in oil palm production, it is important to ensure negative environmental and social consequences are mitigated</a:t>
            </a:r>
            <a:endParaRPr b="0" i="0" sz="1600" u="none" cap="none" strike="noStrike">
              <a:solidFill>
                <a:schemeClr val="dk2"/>
              </a:solidFill>
              <a:latin typeface="Tahoma"/>
              <a:ea typeface="Tahoma"/>
              <a:cs typeface="Tahoma"/>
              <a:sym typeface="Tahoma"/>
            </a:endParaRPr>
          </a:p>
        </p:txBody>
      </p:sp>
      <p:sp>
        <p:nvSpPr>
          <p:cNvPr id="374" name="Google Shape;374;p10"/>
          <p:cNvSpPr/>
          <p:nvPr/>
        </p:nvSpPr>
        <p:spPr>
          <a:xfrm>
            <a:off x="2645964" y="2951851"/>
            <a:ext cx="2590500" cy="1259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Implementation of the policy is unable to address granular and region-specific risks </a:t>
            </a:r>
            <a:r>
              <a:rPr b="0" i="0" lang="en" sz="1000" u="none" cap="none" strike="noStrike">
                <a:solidFill>
                  <a:schemeClr val="dk1"/>
                </a:solidFill>
                <a:latin typeface="Roboto"/>
                <a:ea typeface="Roboto"/>
                <a:cs typeface="Roboto"/>
                <a:sym typeface="Roboto"/>
              </a:rPr>
              <a:t>such as biodiversity loss, water shortages, human-wildlife conflicts, impact on local and indigenous communities etc, lack of market linkages etc. </a:t>
            </a:r>
            <a:endParaRPr b="1" i="0" sz="1000" u="none" cap="none" strike="noStrike">
              <a:solidFill>
                <a:srgbClr val="000000"/>
              </a:solidFill>
              <a:latin typeface="Roboto"/>
              <a:ea typeface="Roboto"/>
              <a:cs typeface="Roboto"/>
              <a:sym typeface="Roboto"/>
            </a:endParaRPr>
          </a:p>
        </p:txBody>
      </p:sp>
      <p:sp>
        <p:nvSpPr>
          <p:cNvPr id="375" name="Google Shape;375;p10"/>
          <p:cNvSpPr/>
          <p:nvPr/>
        </p:nvSpPr>
        <p:spPr>
          <a:xfrm>
            <a:off x="2645964" y="1439800"/>
            <a:ext cx="2590500" cy="14019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Environmental and social considerations are accounted for while selecting the land for expansion as well as designing / implementing the scheme. </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For example,</a:t>
            </a:r>
            <a:r>
              <a:rPr b="0" i="1" lang="en" sz="1000" u="none" cap="none" strike="noStrike">
                <a:solidFill>
                  <a:schemeClr val="dk1"/>
                </a:solidFill>
                <a:latin typeface="Roboto"/>
                <a:ea typeface="Roboto"/>
                <a:cs typeface="Roboto"/>
                <a:sym typeface="Roboto"/>
              </a:rPr>
              <a:t> </a:t>
            </a:r>
            <a:r>
              <a:rPr b="1" i="1" lang="en" sz="1000" u="none" cap="none" strike="noStrike">
                <a:solidFill>
                  <a:schemeClr val="dk1"/>
                </a:solidFill>
                <a:latin typeface="Roboto"/>
                <a:ea typeface="Roboto"/>
                <a:cs typeface="Roboto"/>
                <a:sym typeface="Roboto"/>
              </a:rPr>
              <a:t>only farmers who have land titles, access to sufficient water, and suitable land are allowed to enroll and grow oil palm.</a:t>
            </a:r>
            <a:endParaRPr b="1" i="1" sz="1000" u="none" cap="none" strike="noStrike">
              <a:solidFill>
                <a:schemeClr val="dk1"/>
              </a:solidFill>
              <a:latin typeface="Roboto"/>
              <a:ea typeface="Roboto"/>
              <a:cs typeface="Roboto"/>
              <a:sym typeface="Roboto"/>
            </a:endParaRPr>
          </a:p>
        </p:txBody>
      </p:sp>
      <p:sp>
        <p:nvSpPr>
          <p:cNvPr id="376" name="Google Shape;376;p10"/>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377" name="Google Shape;377;p10"/>
          <p:cNvSpPr txBox="1"/>
          <p:nvPr/>
        </p:nvSpPr>
        <p:spPr>
          <a:xfrm>
            <a:off x="83500" y="990600"/>
            <a:ext cx="5152500" cy="393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Roboto"/>
                <a:ea typeface="Roboto"/>
                <a:cs typeface="Roboto"/>
                <a:sym typeface="Roboto"/>
              </a:rPr>
              <a:t>Countries such as Malaysia and Indonesia have witnessed large scale deforestation, loss of biodiversity and wildlife, and instances of human rights and labour rights violations </a:t>
            </a:r>
            <a:endParaRPr b="0" i="1" sz="1000" u="none" cap="none" strike="noStrike">
              <a:solidFill>
                <a:srgbClr val="000000"/>
              </a:solidFill>
              <a:latin typeface="Roboto"/>
              <a:ea typeface="Roboto"/>
              <a:cs typeface="Roboto"/>
              <a:sym typeface="Roboto"/>
            </a:endParaRPr>
          </a:p>
        </p:txBody>
      </p:sp>
      <p:cxnSp>
        <p:nvCxnSpPr>
          <p:cNvPr id="378" name="Google Shape;378;p10"/>
          <p:cNvCxnSpPr>
            <a:stCxn id="379" idx="3"/>
            <a:endCxn id="375" idx="1"/>
          </p:cNvCxnSpPr>
          <p:nvPr/>
        </p:nvCxnSpPr>
        <p:spPr>
          <a:xfrm flipH="1" rot="10800000">
            <a:off x="2235700" y="2140700"/>
            <a:ext cx="410400" cy="714000"/>
          </a:xfrm>
          <a:prstGeom prst="bentConnector3">
            <a:avLst>
              <a:gd fmla="val 49983" name="adj1"/>
            </a:avLst>
          </a:prstGeom>
          <a:noFill/>
          <a:ln cap="flat" cmpd="sng" w="19050">
            <a:solidFill>
              <a:schemeClr val="dk2"/>
            </a:solidFill>
            <a:prstDash val="solid"/>
            <a:round/>
            <a:headEnd len="sm" w="sm" type="none"/>
            <a:tailEnd len="med" w="med" type="stealth"/>
          </a:ln>
        </p:spPr>
      </p:cxnSp>
      <p:cxnSp>
        <p:nvCxnSpPr>
          <p:cNvPr id="380" name="Google Shape;380;p10"/>
          <p:cNvCxnSpPr>
            <a:stCxn id="379" idx="3"/>
            <a:endCxn id="374" idx="1"/>
          </p:cNvCxnSpPr>
          <p:nvPr/>
        </p:nvCxnSpPr>
        <p:spPr>
          <a:xfrm>
            <a:off x="2235700" y="2854700"/>
            <a:ext cx="410400" cy="726600"/>
          </a:xfrm>
          <a:prstGeom prst="bentConnector3">
            <a:avLst>
              <a:gd fmla="val 49983" name="adj1"/>
            </a:avLst>
          </a:prstGeom>
          <a:noFill/>
          <a:ln cap="flat" cmpd="sng" w="19050">
            <a:solidFill>
              <a:schemeClr val="dk2"/>
            </a:solidFill>
            <a:prstDash val="solid"/>
            <a:round/>
            <a:headEnd len="sm" w="sm" type="none"/>
            <a:tailEnd len="med" w="med" type="stealth"/>
          </a:ln>
        </p:spPr>
      </p:cxnSp>
      <p:sp>
        <p:nvSpPr>
          <p:cNvPr id="381" name="Google Shape;381;p10"/>
          <p:cNvSpPr txBox="1"/>
          <p:nvPr/>
        </p:nvSpPr>
        <p:spPr>
          <a:xfrm>
            <a:off x="5788125" y="990600"/>
            <a:ext cx="2894400" cy="338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p:txBody>
      </p:sp>
      <p:sp>
        <p:nvSpPr>
          <p:cNvPr id="379" name="Google Shape;379;p10"/>
          <p:cNvSpPr/>
          <p:nvPr/>
        </p:nvSpPr>
        <p:spPr>
          <a:xfrm>
            <a:off x="83500" y="1569650"/>
            <a:ext cx="2152200" cy="25701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However in India, the palm oil cultivation and market is highly regulated:</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Roboto"/>
              <a:ea typeface="Roboto"/>
              <a:cs typeface="Roboto"/>
              <a:sym typeface="Roboto"/>
            </a:endParaRPr>
          </a:p>
          <a:p>
            <a:pPr indent="-120650" lvl="0" marL="171450" marR="0" rtl="0" algn="just">
              <a:lnSpc>
                <a:spcPct val="100000"/>
              </a:lnSpc>
              <a:spcBef>
                <a:spcPts val="0"/>
              </a:spcBef>
              <a:spcAft>
                <a:spcPts val="0"/>
              </a:spcAft>
              <a:buClr>
                <a:schemeClr val="dk1"/>
              </a:buClr>
              <a:buSzPts val="1000"/>
              <a:buFont typeface="Roboto"/>
              <a:buChar char="●"/>
            </a:pPr>
            <a:r>
              <a:rPr b="0" i="0" lang="en" sz="1000" u="none" cap="none" strike="noStrike">
                <a:solidFill>
                  <a:srgbClr val="000000"/>
                </a:solidFill>
                <a:latin typeface="Roboto"/>
                <a:ea typeface="Roboto"/>
                <a:cs typeface="Roboto"/>
                <a:sym typeface="Roboto"/>
              </a:rPr>
              <a:t>The policy enables </a:t>
            </a:r>
            <a:r>
              <a:rPr b="1" i="0" lang="en" sz="1000" u="none" cap="none" strike="noStrike">
                <a:solidFill>
                  <a:srgbClr val="000000"/>
                </a:solidFill>
                <a:latin typeface="Roboto"/>
                <a:ea typeface="Roboto"/>
                <a:cs typeface="Roboto"/>
                <a:sym typeface="Roboto"/>
              </a:rPr>
              <a:t>direct linkages between the company and the farmer</a:t>
            </a:r>
            <a:r>
              <a:rPr b="0" i="0" lang="en" sz="1000" u="none" cap="none" strike="noStrike">
                <a:solidFill>
                  <a:srgbClr val="000000"/>
                </a:solidFill>
                <a:latin typeface="Roboto"/>
                <a:ea typeface="Roboto"/>
                <a:cs typeface="Roboto"/>
                <a:sym typeface="Roboto"/>
              </a:rPr>
              <a:t>, reducing middlemen within the value chain</a:t>
            </a:r>
            <a:endParaRPr b="0" i="0" sz="1000" u="none" cap="none" strike="noStrike">
              <a:solidFill>
                <a:srgbClr val="000000"/>
              </a:solidFill>
              <a:latin typeface="Roboto"/>
              <a:ea typeface="Roboto"/>
              <a:cs typeface="Roboto"/>
              <a:sym typeface="Roboto"/>
            </a:endParaRPr>
          </a:p>
          <a:p>
            <a:pPr indent="-120650" lvl="0" marL="171450" marR="0" rtl="0" algn="just">
              <a:lnSpc>
                <a:spcPct val="100000"/>
              </a:lnSpc>
              <a:spcBef>
                <a:spcPts val="0"/>
              </a:spcBef>
              <a:spcAft>
                <a:spcPts val="0"/>
              </a:spcAft>
              <a:buClr>
                <a:srgbClr val="000000"/>
              </a:buClr>
              <a:buSzPts val="1000"/>
              <a:buFont typeface="Roboto"/>
              <a:buChar char="●"/>
            </a:pPr>
            <a:r>
              <a:rPr b="1" i="0" lang="en" sz="1000" u="none" cap="none" strike="noStrike">
                <a:solidFill>
                  <a:srgbClr val="000000"/>
                </a:solidFill>
                <a:latin typeface="Roboto"/>
                <a:ea typeface="Roboto"/>
                <a:cs typeface="Roboto"/>
                <a:sym typeface="Roboto"/>
              </a:rPr>
              <a:t>Farmers are entitled to a government determined price</a:t>
            </a:r>
            <a:r>
              <a:rPr b="0" i="0" lang="en" sz="1000" u="none" cap="none" strike="noStrike">
                <a:solidFill>
                  <a:srgbClr val="000000"/>
                </a:solidFill>
                <a:latin typeface="Roboto"/>
                <a:ea typeface="Roboto"/>
                <a:cs typeface="Roboto"/>
                <a:sym typeface="Roboto"/>
              </a:rPr>
              <a:t> – the policy protects them from volatility in international prices</a:t>
            </a:r>
            <a:endParaRPr b="0" i="0" sz="1000" u="none" cap="none" strike="noStrike">
              <a:solidFill>
                <a:srgbClr val="000000"/>
              </a:solidFill>
              <a:latin typeface="Roboto"/>
              <a:ea typeface="Roboto"/>
              <a:cs typeface="Roboto"/>
              <a:sym typeface="Roboto"/>
            </a:endParaRPr>
          </a:p>
          <a:p>
            <a:pPr indent="-120650" lvl="0" marL="171450" marR="0" rtl="0" algn="just">
              <a:lnSpc>
                <a:spcPct val="100000"/>
              </a:lnSpc>
              <a:spcBef>
                <a:spcPts val="0"/>
              </a:spcBef>
              <a:spcAft>
                <a:spcPts val="0"/>
              </a:spcAft>
              <a:buClr>
                <a:srgbClr val="000000"/>
              </a:buClr>
              <a:buSzPts val="1000"/>
              <a:buFont typeface="Roboto"/>
              <a:buChar char="●"/>
            </a:pPr>
            <a:r>
              <a:rPr b="1" i="0" lang="en" sz="1000" u="none" cap="none" strike="noStrike">
                <a:solidFill>
                  <a:srgbClr val="000000"/>
                </a:solidFill>
                <a:latin typeface="Roboto"/>
                <a:ea typeface="Roboto"/>
                <a:cs typeface="Roboto"/>
                <a:sym typeface="Roboto"/>
              </a:rPr>
              <a:t>Ownership of land and agency remains with the farmer</a:t>
            </a:r>
            <a:r>
              <a:rPr b="0" i="0" lang="en" sz="1000" u="none" cap="none" strike="noStrike">
                <a:solidFill>
                  <a:srgbClr val="000000"/>
                </a:solidFill>
                <a:latin typeface="Roboto"/>
                <a:ea typeface="Roboto"/>
                <a:cs typeface="Roboto"/>
                <a:sym typeface="Roboto"/>
              </a:rPr>
              <a:t> – one company is allocated per region for procurement </a:t>
            </a:r>
            <a:endParaRPr b="0" i="0" sz="1000" u="none" cap="none" strike="noStrike">
              <a:solidFill>
                <a:srgbClr val="000000"/>
              </a:solidFill>
              <a:latin typeface="Roboto"/>
              <a:ea typeface="Roboto"/>
              <a:cs typeface="Roboto"/>
              <a:sym typeface="Roboto"/>
            </a:endParaRPr>
          </a:p>
        </p:txBody>
      </p:sp>
      <p:sp>
        <p:nvSpPr>
          <p:cNvPr id="382" name="Google Shape;382;p10"/>
          <p:cNvSpPr txBox="1"/>
          <p:nvPr/>
        </p:nvSpPr>
        <p:spPr>
          <a:xfrm>
            <a:off x="51650" y="4321100"/>
            <a:ext cx="8803500" cy="5079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0" lIns="91425" spcFirstLastPara="1" rIns="91425" wrap="square" tIns="0">
            <a:spAutoFit/>
          </a:bodyPr>
          <a:lstStyle/>
          <a:p>
            <a:pPr indent="0" lvl="0" marL="0" marR="0" rtl="0" algn="ctr">
              <a:lnSpc>
                <a:spcPct val="100000"/>
              </a:lnSpc>
              <a:spcBef>
                <a:spcPts val="0"/>
              </a:spcBef>
              <a:spcAft>
                <a:spcPts val="0"/>
              </a:spcAft>
              <a:buClr>
                <a:schemeClr val="dk1"/>
              </a:buClr>
              <a:buSzPts val="1100"/>
              <a:buFont typeface="Arial"/>
              <a:buNone/>
            </a:pPr>
            <a:r>
              <a:rPr b="0" i="1" lang="en" sz="1100" u="none" cap="none" strike="noStrike">
                <a:solidFill>
                  <a:schemeClr val="dk1"/>
                </a:solidFill>
                <a:latin typeface="Roboto"/>
                <a:ea typeface="Roboto"/>
                <a:cs typeface="Roboto"/>
                <a:sym typeface="Roboto"/>
              </a:rPr>
              <a:t>As RSPO aims to expand its footprint in India and promote the production and distribution of certified sustainable oil palm products in India, this study aims to </a:t>
            </a:r>
            <a:r>
              <a:rPr b="1" i="1" lang="en" sz="1100" u="none" cap="none" strike="noStrike">
                <a:solidFill>
                  <a:schemeClr val="dk1"/>
                </a:solidFill>
                <a:latin typeface="Roboto"/>
                <a:ea typeface="Roboto"/>
                <a:cs typeface="Roboto"/>
                <a:sym typeface="Roboto"/>
              </a:rPr>
              <a:t>increase understanding of the existing oil palm production systems across India</a:t>
            </a:r>
            <a:r>
              <a:rPr b="0" i="1" lang="en" sz="1100" u="none" cap="none" strike="noStrike">
                <a:solidFill>
                  <a:schemeClr val="dk1"/>
                </a:solidFill>
                <a:latin typeface="Roboto"/>
                <a:ea typeface="Roboto"/>
                <a:cs typeface="Roboto"/>
                <a:sym typeface="Roboto"/>
              </a:rPr>
              <a:t>, with the aim to identify opportunities and interventions for promoting sustainable oil palm cultivation. </a:t>
            </a:r>
            <a:endParaRPr b="0" i="1" sz="1100" u="none" cap="none" strike="noStrike">
              <a:solidFill>
                <a:schemeClr val="dk1"/>
              </a:solidFill>
              <a:latin typeface="Roboto"/>
              <a:ea typeface="Roboto"/>
              <a:cs typeface="Roboto"/>
              <a:sym typeface="Roboto"/>
            </a:endParaRPr>
          </a:p>
        </p:txBody>
      </p:sp>
      <p:sp>
        <p:nvSpPr>
          <p:cNvPr id="383" name="Google Shape;383;p10"/>
          <p:cNvSpPr/>
          <p:nvPr/>
        </p:nvSpPr>
        <p:spPr>
          <a:xfrm>
            <a:off x="5347300" y="990600"/>
            <a:ext cx="3524100" cy="32205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Initiatives and stakeholders promoting sustainable palm oil production and conservation of biodiversity, while supporting smallholder farmer livelihoods include: </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IDH, the Sustainable Trade Initiative </a:t>
            </a:r>
            <a:r>
              <a:rPr b="1" baseline="30000" i="0" lang="en" sz="1000" u="none" cap="none" strike="noStrike">
                <a:solidFill>
                  <a:schemeClr val="dk1"/>
                </a:solidFill>
                <a:latin typeface="Roboto"/>
                <a:ea typeface="Roboto"/>
                <a:cs typeface="Roboto"/>
                <a:sym typeface="Roboto"/>
              </a:rPr>
              <a:t>1</a:t>
            </a:r>
            <a:endParaRPr b="1" baseline="30000" i="0" sz="1000" u="none" cap="none" strike="noStrike">
              <a:solidFill>
                <a:schemeClr val="dk1"/>
              </a:solidFill>
              <a:latin typeface="Roboto"/>
              <a:ea typeface="Roboto"/>
              <a:cs typeface="Roboto"/>
              <a:sym typeface="Roboto"/>
            </a:endParaRPr>
          </a:p>
          <a:p>
            <a:pPr indent="-171450" lvl="0" marL="22860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Running the Sustainable Production of Palm Oil (SPPO) program</a:t>
            </a:r>
            <a:endParaRPr b="0" i="0" sz="900" u="none" cap="none" strike="noStrike">
              <a:solidFill>
                <a:schemeClr val="dk1"/>
              </a:solidFill>
              <a:latin typeface="Roboto"/>
              <a:ea typeface="Roboto"/>
              <a:cs typeface="Roboto"/>
              <a:sym typeface="Roboto"/>
            </a:endParaRPr>
          </a:p>
          <a:p>
            <a:pPr indent="-171450" lvl="0" marL="22860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Focused on promoting best practices in palm oil cultivation, including sustainable land use, biodiversity conservation, and community engagement</a:t>
            </a:r>
            <a:endParaRPr b="0" i="0" sz="9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Indian Palm Oil Sustainability Framework (IPOS)</a:t>
            </a:r>
            <a:r>
              <a:rPr b="1" baseline="30000" i="0" lang="en" sz="1000" u="none" cap="none" strike="noStrike">
                <a:solidFill>
                  <a:schemeClr val="dk1"/>
                </a:solidFill>
                <a:latin typeface="Roboto"/>
                <a:ea typeface="Roboto"/>
                <a:cs typeface="Roboto"/>
                <a:sym typeface="Roboto"/>
              </a:rPr>
              <a:t>2</a:t>
            </a:r>
            <a:endParaRPr b="1" baseline="30000" i="0" sz="1000" u="none" cap="none" strike="noStrike">
              <a:solidFill>
                <a:schemeClr val="dk1"/>
              </a:solidFill>
              <a:latin typeface="Roboto"/>
              <a:ea typeface="Roboto"/>
              <a:cs typeface="Roboto"/>
              <a:sym typeface="Roboto"/>
            </a:endParaRPr>
          </a:p>
          <a:p>
            <a:pPr indent="-171450" lvl="0" marL="22860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Developed by Solidaridad in collaboration with the palm oil industry and stakeholders</a:t>
            </a:r>
            <a:endParaRPr b="0" i="0" sz="900" u="none" cap="none" strike="noStrike">
              <a:solidFill>
                <a:schemeClr val="dk1"/>
              </a:solidFill>
              <a:latin typeface="Roboto"/>
              <a:ea typeface="Roboto"/>
              <a:cs typeface="Roboto"/>
              <a:sym typeface="Roboto"/>
            </a:endParaRPr>
          </a:p>
          <a:p>
            <a:pPr indent="-171450" lvl="0" marL="22860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Aims to promote sustainable palm oil production in India through guidance and support to producers, processors, and traders</a:t>
            </a:r>
            <a:endParaRPr b="0" i="0" sz="900" u="none" cap="none" strike="noStrike">
              <a:solidFill>
                <a:schemeClr val="dk1"/>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Centre for Sustainable Agriculture (CSA)</a:t>
            </a:r>
            <a:endParaRPr b="1" i="0" sz="1000" u="none" cap="none" strike="noStrike">
              <a:solidFill>
                <a:schemeClr val="dk1"/>
              </a:solidFill>
              <a:latin typeface="Roboto"/>
              <a:ea typeface="Roboto"/>
              <a:cs typeface="Roboto"/>
              <a:sym typeface="Roboto"/>
            </a:endParaRPr>
          </a:p>
          <a:p>
            <a:pPr indent="-171450" lvl="0" marL="22860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Works with smallholder farmers to promote sustainable agriculture practices, including palm oil cultivation</a:t>
            </a:r>
            <a:endParaRPr b="0" i="0" sz="900" u="none" cap="none" strike="noStrike">
              <a:solidFill>
                <a:schemeClr val="dk1"/>
              </a:solidFill>
              <a:latin typeface="Roboto"/>
              <a:ea typeface="Roboto"/>
              <a:cs typeface="Roboto"/>
              <a:sym typeface="Roboto"/>
            </a:endParaRPr>
          </a:p>
          <a:p>
            <a:pPr indent="-171450" lvl="0" marL="22860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Focuses on promoting agroecology, biodiversity conservation, and community empowerment in the palm oil sector</a:t>
            </a:r>
            <a:endParaRPr b="0" i="0" sz="900" u="none" cap="none" strike="noStrike">
              <a:solidFill>
                <a:schemeClr val="dk1"/>
              </a:solidFill>
              <a:latin typeface="Roboto"/>
              <a:ea typeface="Roboto"/>
              <a:cs typeface="Roboto"/>
              <a:sym typeface="Roboto"/>
            </a:endParaRPr>
          </a:p>
        </p:txBody>
      </p:sp>
      <p:sp>
        <p:nvSpPr>
          <p:cNvPr id="384" name="Google Shape;384;p10"/>
          <p:cNvSpPr txBox="1"/>
          <p:nvPr/>
        </p:nvSpPr>
        <p:spPr>
          <a:xfrm>
            <a:off x="1307100" y="4829000"/>
            <a:ext cx="78369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baseline="30000" i="0" lang="en" sz="700" u="none" cap="none" strike="noStrike">
                <a:solidFill>
                  <a:srgbClr val="000000"/>
                </a:solidFill>
                <a:latin typeface="Roboto"/>
                <a:ea typeface="Roboto"/>
                <a:cs typeface="Roboto"/>
                <a:sym typeface="Roboto"/>
              </a:rPr>
              <a:t>1  </a:t>
            </a:r>
            <a:r>
              <a:rPr b="0" i="1" lang="en" sz="700" u="sng" cap="none" strike="noStrike">
                <a:solidFill>
                  <a:schemeClr val="hlink"/>
                </a:solidFill>
                <a:latin typeface="Roboto"/>
                <a:ea typeface="Roboto"/>
                <a:cs typeface="Roboto"/>
                <a:sym typeface="Roboto"/>
                <a:hlinkClick r:id="rId3"/>
              </a:rPr>
              <a:t>IDH Palm-market-India</a:t>
            </a:r>
            <a:r>
              <a:rPr b="0" i="0" lang="en" sz="700" u="none" cap="none" strike="noStrike">
                <a:solidFill>
                  <a:srgbClr val="000000"/>
                </a:solidFill>
                <a:latin typeface="Roboto"/>
                <a:ea typeface="Roboto"/>
                <a:cs typeface="Roboto"/>
                <a:sym typeface="Roboto"/>
              </a:rPr>
              <a:t>, </a:t>
            </a:r>
            <a:r>
              <a:rPr b="0" baseline="30000" i="0" lang="en" sz="700" u="none" cap="none" strike="noStrike">
                <a:solidFill>
                  <a:srgbClr val="000000"/>
                </a:solidFill>
                <a:latin typeface="Roboto"/>
                <a:ea typeface="Roboto"/>
                <a:cs typeface="Roboto"/>
                <a:sym typeface="Roboto"/>
              </a:rPr>
              <a:t>2 </a:t>
            </a:r>
            <a:r>
              <a:rPr b="0" i="1" lang="en" sz="700" u="sng" cap="none" strike="noStrike">
                <a:solidFill>
                  <a:schemeClr val="hlink"/>
                </a:solidFill>
                <a:latin typeface="Roboto"/>
                <a:ea typeface="Roboto"/>
                <a:cs typeface="Roboto"/>
                <a:sym typeface="Roboto"/>
                <a:hlinkClick r:id="rId4"/>
              </a:rPr>
              <a:t>IPOS framework by Solidaridad</a:t>
            </a:r>
            <a:r>
              <a:rPr b="0" i="1" lang="en" sz="700" u="none" cap="none" strike="noStrike">
                <a:solidFill>
                  <a:srgbClr val="000000"/>
                </a:solidFill>
                <a:latin typeface="Roboto"/>
                <a:ea typeface="Roboto"/>
                <a:cs typeface="Roboto"/>
                <a:sym typeface="Roboto"/>
              </a:rPr>
              <a:t>, </a:t>
            </a:r>
            <a:endParaRPr b="0" i="1" sz="700" u="none" cap="none" strike="noStrik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1"/>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Research Methodology</a:t>
            </a:r>
            <a:endParaRPr b="1">
              <a:latin typeface="Tahoma"/>
              <a:ea typeface="Tahoma"/>
              <a:cs typeface="Tahoma"/>
              <a:sym typeface="Tahoma"/>
            </a:endParaRPr>
          </a:p>
        </p:txBody>
      </p:sp>
      <p:sp>
        <p:nvSpPr>
          <p:cNvPr id="391" name="Google Shape;391;p11"/>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2"/>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398" name="Google Shape;398;p12"/>
          <p:cNvSpPr txBox="1"/>
          <p:nvPr/>
        </p:nvSpPr>
        <p:spPr>
          <a:xfrm>
            <a:off x="51650" y="78650"/>
            <a:ext cx="8819700" cy="77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Sattva</a:t>
            </a:r>
            <a:r>
              <a:rPr b="0" i="0" lang="en" sz="1600" u="none" cap="none" strike="noStrike">
                <a:solidFill>
                  <a:schemeClr val="dk2"/>
                </a:solidFill>
                <a:latin typeface="Tahoma"/>
                <a:ea typeface="Tahoma"/>
                <a:cs typeface="Tahoma"/>
                <a:sym typeface="Tahoma"/>
              </a:rPr>
              <a:t> has used quantitative and qualitative research methods to explore the landscape of smallholder cultivation of oil palm across two states in India- Assam and Andhra Pradesh (AP)</a:t>
            </a:r>
            <a:endParaRPr b="0" i="0" sz="1600" u="none" cap="none" strike="noStrike">
              <a:solidFill>
                <a:schemeClr val="dk2"/>
              </a:solidFill>
              <a:latin typeface="Tahoma"/>
              <a:ea typeface="Tahoma"/>
              <a:cs typeface="Tahoma"/>
              <a:sym typeface="Tahoma"/>
            </a:endParaRPr>
          </a:p>
        </p:txBody>
      </p:sp>
      <p:sp>
        <p:nvSpPr>
          <p:cNvPr id="399" name="Google Shape;399;p12"/>
          <p:cNvSpPr/>
          <p:nvPr/>
        </p:nvSpPr>
        <p:spPr>
          <a:xfrm>
            <a:off x="51650" y="849675"/>
            <a:ext cx="3058500" cy="263400"/>
          </a:xfrm>
          <a:prstGeom prst="homePlate">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 sz="1100" u="none" cap="none" strike="noStrike">
                <a:solidFill>
                  <a:srgbClr val="FFFFFF"/>
                </a:solidFill>
                <a:latin typeface="Roboto"/>
                <a:ea typeface="Roboto"/>
                <a:cs typeface="Roboto"/>
                <a:sym typeface="Roboto"/>
              </a:rPr>
              <a:t>Key Objectives for the survey</a:t>
            </a:r>
            <a:endParaRPr b="1" i="0" sz="1100" u="none" cap="none" strike="noStrike">
              <a:solidFill>
                <a:srgbClr val="FFFFFF"/>
              </a:solidFill>
              <a:latin typeface="Roboto"/>
              <a:ea typeface="Roboto"/>
              <a:cs typeface="Roboto"/>
              <a:sym typeface="Roboto"/>
            </a:endParaRPr>
          </a:p>
        </p:txBody>
      </p:sp>
      <p:sp>
        <p:nvSpPr>
          <p:cNvPr id="400" name="Google Shape;400;p12"/>
          <p:cNvSpPr/>
          <p:nvPr/>
        </p:nvSpPr>
        <p:spPr>
          <a:xfrm>
            <a:off x="51650" y="1845675"/>
            <a:ext cx="3058500" cy="263400"/>
          </a:xfrm>
          <a:prstGeom prst="homePlate">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 sz="1100" u="none" cap="none" strike="noStrike">
                <a:solidFill>
                  <a:srgbClr val="FFFFFF"/>
                </a:solidFill>
                <a:latin typeface="Roboto"/>
                <a:ea typeface="Roboto"/>
                <a:cs typeface="Roboto"/>
                <a:sym typeface="Roboto"/>
              </a:rPr>
              <a:t>Areas of enquiry</a:t>
            </a:r>
            <a:endParaRPr b="1" i="0" sz="1100" u="none" cap="none" strike="noStrike">
              <a:solidFill>
                <a:srgbClr val="FFFFFF"/>
              </a:solidFill>
              <a:latin typeface="Roboto"/>
              <a:ea typeface="Roboto"/>
              <a:cs typeface="Roboto"/>
              <a:sym typeface="Roboto"/>
            </a:endParaRPr>
          </a:p>
        </p:txBody>
      </p:sp>
      <p:sp>
        <p:nvSpPr>
          <p:cNvPr id="401" name="Google Shape;401;p12"/>
          <p:cNvSpPr txBox="1"/>
          <p:nvPr/>
        </p:nvSpPr>
        <p:spPr>
          <a:xfrm>
            <a:off x="579600" y="1169791"/>
            <a:ext cx="2462100" cy="6156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Roboto"/>
                <a:ea typeface="Roboto"/>
                <a:cs typeface="Roboto"/>
                <a:sym typeface="Roboto"/>
              </a:rPr>
              <a:t>Compile a baseline of smallholder data and demographics to understand the landscape of oil palm farmers in Assam and Andhra Pradesh</a:t>
            </a:r>
            <a:endParaRPr b="0" i="0" sz="1000" u="none" cap="none" strike="noStrike">
              <a:solidFill>
                <a:srgbClr val="000000"/>
              </a:solidFill>
              <a:latin typeface="Roboto"/>
              <a:ea typeface="Roboto"/>
              <a:cs typeface="Roboto"/>
              <a:sym typeface="Roboto"/>
            </a:endParaRPr>
          </a:p>
        </p:txBody>
      </p:sp>
      <p:grpSp>
        <p:nvGrpSpPr>
          <p:cNvPr id="402" name="Google Shape;402;p12"/>
          <p:cNvGrpSpPr/>
          <p:nvPr/>
        </p:nvGrpSpPr>
        <p:grpSpPr>
          <a:xfrm>
            <a:off x="3142602" y="1169791"/>
            <a:ext cx="405121" cy="457225"/>
            <a:chOff x="0" y="-1"/>
            <a:chExt cx="634986" cy="749304"/>
          </a:xfrm>
        </p:grpSpPr>
        <p:sp>
          <p:nvSpPr>
            <p:cNvPr id="403" name="Google Shape;403;p12"/>
            <p:cNvSpPr/>
            <p:nvPr/>
          </p:nvSpPr>
          <p:spPr>
            <a:xfrm>
              <a:off x="0" y="-1"/>
              <a:ext cx="634986" cy="749304"/>
            </a:xfrm>
            <a:custGeom>
              <a:rect b="b" l="l" r="r" t="t"/>
              <a:pathLst>
                <a:path extrusionOk="0" h="21600" w="21600">
                  <a:moveTo>
                    <a:pt x="21600" y="611"/>
                  </a:moveTo>
                  <a:cubicBezTo>
                    <a:pt x="21600" y="278"/>
                    <a:pt x="21236" y="0"/>
                    <a:pt x="20800" y="0"/>
                  </a:cubicBezTo>
                  <a:cubicBezTo>
                    <a:pt x="14133" y="0"/>
                    <a:pt x="7467" y="0"/>
                    <a:pt x="800" y="0"/>
                  </a:cubicBezTo>
                  <a:cubicBezTo>
                    <a:pt x="364" y="0"/>
                    <a:pt x="0" y="278"/>
                    <a:pt x="0" y="611"/>
                  </a:cubicBezTo>
                  <a:cubicBezTo>
                    <a:pt x="0" y="7404"/>
                    <a:pt x="0" y="14197"/>
                    <a:pt x="0" y="20989"/>
                  </a:cubicBezTo>
                  <a:cubicBezTo>
                    <a:pt x="0" y="21322"/>
                    <a:pt x="364" y="21600"/>
                    <a:pt x="800" y="21600"/>
                  </a:cubicBezTo>
                  <a:cubicBezTo>
                    <a:pt x="7467" y="21600"/>
                    <a:pt x="14133" y="21600"/>
                    <a:pt x="20800" y="21600"/>
                  </a:cubicBezTo>
                  <a:cubicBezTo>
                    <a:pt x="21035" y="21600"/>
                    <a:pt x="21214" y="21535"/>
                    <a:pt x="21342" y="21436"/>
                  </a:cubicBezTo>
                  <a:cubicBezTo>
                    <a:pt x="21350" y="21431"/>
                    <a:pt x="21357" y="21425"/>
                    <a:pt x="21365" y="21420"/>
                  </a:cubicBezTo>
                  <a:cubicBezTo>
                    <a:pt x="21371" y="21415"/>
                    <a:pt x="21380" y="21409"/>
                    <a:pt x="21385" y="21403"/>
                  </a:cubicBezTo>
                  <a:cubicBezTo>
                    <a:pt x="21514" y="21306"/>
                    <a:pt x="21600" y="21169"/>
                    <a:pt x="21600" y="20989"/>
                  </a:cubicBezTo>
                  <a:cubicBezTo>
                    <a:pt x="21600" y="14197"/>
                    <a:pt x="21600" y="7404"/>
                    <a:pt x="21600" y="611"/>
                  </a:cubicBezTo>
                  <a:close/>
                  <a:moveTo>
                    <a:pt x="20000" y="20377"/>
                  </a:moveTo>
                  <a:cubicBezTo>
                    <a:pt x="13867" y="20377"/>
                    <a:pt x="7733" y="20377"/>
                    <a:pt x="1600" y="20377"/>
                  </a:cubicBezTo>
                  <a:cubicBezTo>
                    <a:pt x="1600" y="13992"/>
                    <a:pt x="1600" y="7608"/>
                    <a:pt x="1600" y="1223"/>
                  </a:cubicBezTo>
                  <a:cubicBezTo>
                    <a:pt x="7733" y="1223"/>
                    <a:pt x="13867" y="1223"/>
                    <a:pt x="20000" y="1223"/>
                  </a:cubicBezTo>
                  <a:cubicBezTo>
                    <a:pt x="20000" y="7608"/>
                    <a:pt x="20000" y="13992"/>
                    <a:pt x="20000" y="20377"/>
                  </a:cubicBezTo>
                  <a:close/>
                </a:path>
              </a:pathLst>
            </a:cu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sp>
          <p:nvSpPr>
            <p:cNvPr id="404" name="Google Shape;404;p12"/>
            <p:cNvSpPr/>
            <p:nvPr/>
          </p:nvSpPr>
          <p:spPr>
            <a:xfrm>
              <a:off x="114260" y="121761"/>
              <a:ext cx="177300" cy="30000"/>
            </a:xfrm>
            <a:prstGeom prst="rect">
              <a:avLst/>
            </a:pr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sp>
          <p:nvSpPr>
            <p:cNvPr id="405" name="Google Shape;405;p12"/>
            <p:cNvSpPr/>
            <p:nvPr/>
          </p:nvSpPr>
          <p:spPr>
            <a:xfrm>
              <a:off x="353170" y="121761"/>
              <a:ext cx="178800" cy="150000"/>
            </a:xfrm>
            <a:prstGeom prst="rect">
              <a:avLst/>
            </a:pr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sp>
          <p:nvSpPr>
            <p:cNvPr id="406" name="Google Shape;406;p12"/>
            <p:cNvSpPr/>
            <p:nvPr/>
          </p:nvSpPr>
          <p:spPr>
            <a:xfrm>
              <a:off x="114260" y="187325"/>
              <a:ext cx="177300" cy="30000"/>
            </a:xfrm>
            <a:prstGeom prst="rect">
              <a:avLst/>
            </a:pr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sp>
          <p:nvSpPr>
            <p:cNvPr id="407" name="Google Shape;407;p12"/>
            <p:cNvSpPr/>
            <p:nvPr/>
          </p:nvSpPr>
          <p:spPr>
            <a:xfrm>
              <a:off x="114260" y="243522"/>
              <a:ext cx="177300" cy="30000"/>
            </a:xfrm>
            <a:prstGeom prst="rect">
              <a:avLst/>
            </a:pr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sp>
          <p:nvSpPr>
            <p:cNvPr id="408" name="Google Shape;408;p12"/>
            <p:cNvSpPr/>
            <p:nvPr/>
          </p:nvSpPr>
          <p:spPr>
            <a:xfrm>
              <a:off x="114260" y="299720"/>
              <a:ext cx="417000" cy="30000"/>
            </a:xfrm>
            <a:prstGeom prst="rect">
              <a:avLst/>
            </a:pr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sp>
          <p:nvSpPr>
            <p:cNvPr id="409" name="Google Shape;409;p12"/>
            <p:cNvSpPr/>
            <p:nvPr/>
          </p:nvSpPr>
          <p:spPr>
            <a:xfrm>
              <a:off x="114260" y="374650"/>
              <a:ext cx="417000" cy="30000"/>
            </a:xfrm>
            <a:prstGeom prst="rect">
              <a:avLst/>
            </a:prstGeom>
            <a:solidFill>
              <a:srgbClr val="44805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1000" u="none" cap="none" strike="noStrike">
                <a:solidFill>
                  <a:srgbClr val="000000"/>
                </a:solidFill>
                <a:latin typeface="Roboto"/>
                <a:ea typeface="Roboto"/>
                <a:cs typeface="Roboto"/>
                <a:sym typeface="Roboto"/>
              </a:endParaRPr>
            </a:p>
          </p:txBody>
        </p:sp>
      </p:grpSp>
      <p:sp>
        <p:nvSpPr>
          <p:cNvPr id="410" name="Google Shape;410;p12"/>
          <p:cNvSpPr txBox="1"/>
          <p:nvPr/>
        </p:nvSpPr>
        <p:spPr>
          <a:xfrm>
            <a:off x="6573725" y="1169791"/>
            <a:ext cx="2305200" cy="6156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Mapping level of readiness for smallholders to move towards sustainable practices and propose actionable strategies/interventions</a:t>
            </a:r>
            <a:endParaRPr b="0" i="0" sz="1000" u="none" cap="none" strike="noStrike">
              <a:solidFill>
                <a:srgbClr val="000000"/>
              </a:solidFill>
              <a:latin typeface="Roboto"/>
              <a:ea typeface="Roboto"/>
              <a:cs typeface="Roboto"/>
              <a:sym typeface="Roboto"/>
            </a:endParaRPr>
          </a:p>
        </p:txBody>
      </p:sp>
      <p:grpSp>
        <p:nvGrpSpPr>
          <p:cNvPr id="411" name="Google Shape;411;p12"/>
          <p:cNvGrpSpPr/>
          <p:nvPr/>
        </p:nvGrpSpPr>
        <p:grpSpPr>
          <a:xfrm>
            <a:off x="6025601" y="1169791"/>
            <a:ext cx="457241" cy="457187"/>
            <a:chOff x="-1" y="0"/>
            <a:chExt cx="934098" cy="855996"/>
          </a:xfrm>
        </p:grpSpPr>
        <p:sp>
          <p:nvSpPr>
            <p:cNvPr id="412" name="Google Shape;412;p12"/>
            <p:cNvSpPr/>
            <p:nvPr/>
          </p:nvSpPr>
          <p:spPr>
            <a:xfrm>
              <a:off x="595219" y="272563"/>
              <a:ext cx="338850" cy="374220"/>
            </a:xfrm>
            <a:custGeom>
              <a:rect b="b" l="l" r="r" t="t"/>
              <a:pathLst>
                <a:path extrusionOk="0" h="21600" w="21600">
                  <a:moveTo>
                    <a:pt x="16717" y="0"/>
                  </a:moveTo>
                  <a:lnTo>
                    <a:pt x="16904" y="4252"/>
                  </a:lnTo>
                  <a:lnTo>
                    <a:pt x="21600" y="4422"/>
                  </a:lnTo>
                  <a:lnTo>
                    <a:pt x="16717" y="8844"/>
                  </a:lnTo>
                  <a:lnTo>
                    <a:pt x="13430" y="8844"/>
                  </a:lnTo>
                  <a:lnTo>
                    <a:pt x="7513" y="14372"/>
                  </a:lnTo>
                  <a:lnTo>
                    <a:pt x="7983" y="15477"/>
                  </a:lnTo>
                  <a:lnTo>
                    <a:pt x="8170" y="16838"/>
                  </a:lnTo>
                  <a:lnTo>
                    <a:pt x="7983" y="18283"/>
                  </a:lnTo>
                  <a:lnTo>
                    <a:pt x="7231" y="19644"/>
                  </a:lnTo>
                  <a:lnTo>
                    <a:pt x="6010" y="20665"/>
                  </a:lnTo>
                  <a:lnTo>
                    <a:pt x="4602" y="21260"/>
                  </a:lnTo>
                  <a:lnTo>
                    <a:pt x="3005" y="21600"/>
                  </a:lnTo>
                  <a:lnTo>
                    <a:pt x="1409" y="21260"/>
                  </a:lnTo>
                  <a:lnTo>
                    <a:pt x="0" y="20750"/>
                  </a:lnTo>
                  <a:lnTo>
                    <a:pt x="845" y="14967"/>
                  </a:lnTo>
                  <a:lnTo>
                    <a:pt x="845" y="12501"/>
                  </a:lnTo>
                  <a:lnTo>
                    <a:pt x="1878" y="12246"/>
                  </a:lnTo>
                  <a:lnTo>
                    <a:pt x="3005" y="11991"/>
                  </a:lnTo>
                  <a:lnTo>
                    <a:pt x="4508" y="12331"/>
                  </a:lnTo>
                  <a:lnTo>
                    <a:pt x="5729" y="12756"/>
                  </a:lnTo>
                  <a:lnTo>
                    <a:pt x="11739" y="7398"/>
                  </a:lnTo>
                  <a:lnTo>
                    <a:pt x="11739" y="4422"/>
                  </a:lnTo>
                  <a:lnTo>
                    <a:pt x="16717"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sp>
          <p:nvSpPr>
            <p:cNvPr id="413" name="Google Shape;413;p12"/>
            <p:cNvSpPr/>
            <p:nvPr/>
          </p:nvSpPr>
          <p:spPr>
            <a:xfrm>
              <a:off x="475880" y="272563"/>
              <a:ext cx="297594" cy="81054"/>
            </a:xfrm>
            <a:custGeom>
              <a:rect b="b" l="l" r="r" t="t"/>
              <a:pathLst>
                <a:path extrusionOk="0" h="21600" w="21600">
                  <a:moveTo>
                    <a:pt x="12083" y="0"/>
                  </a:moveTo>
                  <a:lnTo>
                    <a:pt x="15398" y="785"/>
                  </a:lnTo>
                  <a:lnTo>
                    <a:pt x="18713" y="3927"/>
                  </a:lnTo>
                  <a:lnTo>
                    <a:pt x="21600" y="8247"/>
                  </a:lnTo>
                  <a:lnTo>
                    <a:pt x="20210" y="13745"/>
                  </a:lnTo>
                  <a:lnTo>
                    <a:pt x="19889" y="14924"/>
                  </a:lnTo>
                  <a:lnTo>
                    <a:pt x="19568" y="16495"/>
                  </a:lnTo>
                  <a:lnTo>
                    <a:pt x="19354" y="18458"/>
                  </a:lnTo>
                  <a:lnTo>
                    <a:pt x="19354" y="20422"/>
                  </a:lnTo>
                  <a:lnTo>
                    <a:pt x="17002" y="16887"/>
                  </a:lnTo>
                  <a:lnTo>
                    <a:pt x="14650" y="14924"/>
                  </a:lnTo>
                  <a:lnTo>
                    <a:pt x="12083" y="14531"/>
                  </a:lnTo>
                  <a:lnTo>
                    <a:pt x="9196" y="15316"/>
                  </a:lnTo>
                  <a:lnTo>
                    <a:pt x="6523" y="18065"/>
                  </a:lnTo>
                  <a:lnTo>
                    <a:pt x="3956" y="21600"/>
                  </a:lnTo>
                  <a:lnTo>
                    <a:pt x="2139" y="16887"/>
                  </a:lnTo>
                  <a:lnTo>
                    <a:pt x="0" y="13353"/>
                  </a:lnTo>
                  <a:lnTo>
                    <a:pt x="2673" y="7462"/>
                  </a:lnTo>
                  <a:lnTo>
                    <a:pt x="5667" y="3535"/>
                  </a:lnTo>
                  <a:lnTo>
                    <a:pt x="8768" y="785"/>
                  </a:lnTo>
                  <a:lnTo>
                    <a:pt x="12083"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sp>
          <p:nvSpPr>
            <p:cNvPr id="414" name="Google Shape;414;p12"/>
            <p:cNvSpPr/>
            <p:nvPr/>
          </p:nvSpPr>
          <p:spPr>
            <a:xfrm>
              <a:off x="530393" y="433155"/>
              <a:ext cx="403704" cy="422820"/>
            </a:xfrm>
            <a:custGeom>
              <a:rect b="b" l="l" r="r" t="t"/>
              <a:pathLst>
                <a:path extrusionOk="0" h="21600" w="21600">
                  <a:moveTo>
                    <a:pt x="19945" y="0"/>
                  </a:moveTo>
                  <a:lnTo>
                    <a:pt x="20812" y="2032"/>
                  </a:lnTo>
                  <a:lnTo>
                    <a:pt x="21442" y="4290"/>
                  </a:lnTo>
                  <a:lnTo>
                    <a:pt x="21600" y="6698"/>
                  </a:lnTo>
                  <a:lnTo>
                    <a:pt x="21364" y="9332"/>
                  </a:lnTo>
                  <a:lnTo>
                    <a:pt x="20654" y="11891"/>
                  </a:lnTo>
                  <a:lnTo>
                    <a:pt x="19472" y="14224"/>
                  </a:lnTo>
                  <a:lnTo>
                    <a:pt x="17895" y="16256"/>
                  </a:lnTo>
                  <a:lnTo>
                    <a:pt x="16082" y="18063"/>
                  </a:lnTo>
                  <a:lnTo>
                    <a:pt x="13874" y="19568"/>
                  </a:lnTo>
                  <a:lnTo>
                    <a:pt x="11431" y="20622"/>
                  </a:lnTo>
                  <a:lnTo>
                    <a:pt x="8829" y="21374"/>
                  </a:lnTo>
                  <a:lnTo>
                    <a:pt x="5991" y="21600"/>
                  </a:lnTo>
                  <a:lnTo>
                    <a:pt x="3863" y="21449"/>
                  </a:lnTo>
                  <a:lnTo>
                    <a:pt x="1892" y="21148"/>
                  </a:lnTo>
                  <a:lnTo>
                    <a:pt x="0" y="20471"/>
                  </a:lnTo>
                  <a:lnTo>
                    <a:pt x="867" y="19342"/>
                  </a:lnTo>
                  <a:lnTo>
                    <a:pt x="1577" y="18063"/>
                  </a:lnTo>
                  <a:lnTo>
                    <a:pt x="3705" y="18590"/>
                  </a:lnTo>
                  <a:lnTo>
                    <a:pt x="5991" y="18815"/>
                  </a:lnTo>
                  <a:lnTo>
                    <a:pt x="8514" y="18590"/>
                  </a:lnTo>
                  <a:lnTo>
                    <a:pt x="10958" y="17837"/>
                  </a:lnTo>
                  <a:lnTo>
                    <a:pt x="13086" y="16708"/>
                  </a:lnTo>
                  <a:lnTo>
                    <a:pt x="14978" y="15203"/>
                  </a:lnTo>
                  <a:lnTo>
                    <a:pt x="16555" y="13397"/>
                  </a:lnTo>
                  <a:lnTo>
                    <a:pt x="17737" y="11364"/>
                  </a:lnTo>
                  <a:lnTo>
                    <a:pt x="18447" y="9107"/>
                  </a:lnTo>
                  <a:lnTo>
                    <a:pt x="18683" y="6698"/>
                  </a:lnTo>
                  <a:lnTo>
                    <a:pt x="18604" y="4892"/>
                  </a:lnTo>
                  <a:lnTo>
                    <a:pt x="18131" y="3161"/>
                  </a:lnTo>
                  <a:lnTo>
                    <a:pt x="17501" y="1505"/>
                  </a:lnTo>
                  <a:lnTo>
                    <a:pt x="17895" y="1430"/>
                  </a:lnTo>
                  <a:lnTo>
                    <a:pt x="18210" y="1355"/>
                  </a:lnTo>
                  <a:lnTo>
                    <a:pt x="18604" y="1204"/>
                  </a:lnTo>
                  <a:lnTo>
                    <a:pt x="18841" y="978"/>
                  </a:lnTo>
                  <a:lnTo>
                    <a:pt x="19945"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sp>
          <p:nvSpPr>
            <p:cNvPr id="415" name="Google Shape;415;p12"/>
            <p:cNvSpPr/>
            <p:nvPr/>
          </p:nvSpPr>
          <p:spPr>
            <a:xfrm>
              <a:off x="579012" y="478827"/>
              <a:ext cx="246024" cy="266652"/>
            </a:xfrm>
            <a:custGeom>
              <a:rect b="b" l="l" r="r" t="t"/>
              <a:pathLst>
                <a:path extrusionOk="0" h="21600" w="21600">
                  <a:moveTo>
                    <a:pt x="19789" y="0"/>
                  </a:moveTo>
                  <a:lnTo>
                    <a:pt x="20695" y="2148"/>
                  </a:lnTo>
                  <a:lnTo>
                    <a:pt x="21471" y="4415"/>
                  </a:lnTo>
                  <a:lnTo>
                    <a:pt x="21600" y="6922"/>
                  </a:lnTo>
                  <a:lnTo>
                    <a:pt x="21212" y="10263"/>
                  </a:lnTo>
                  <a:lnTo>
                    <a:pt x="19919" y="13366"/>
                  </a:lnTo>
                  <a:lnTo>
                    <a:pt x="18108" y="16110"/>
                  </a:lnTo>
                  <a:lnTo>
                    <a:pt x="15521" y="18378"/>
                  </a:lnTo>
                  <a:lnTo>
                    <a:pt x="12546" y="20168"/>
                  </a:lnTo>
                  <a:lnTo>
                    <a:pt x="9183" y="21242"/>
                  </a:lnTo>
                  <a:lnTo>
                    <a:pt x="5562" y="21600"/>
                  </a:lnTo>
                  <a:lnTo>
                    <a:pt x="2716" y="21481"/>
                  </a:lnTo>
                  <a:lnTo>
                    <a:pt x="0" y="20645"/>
                  </a:lnTo>
                  <a:lnTo>
                    <a:pt x="517" y="18259"/>
                  </a:lnTo>
                  <a:lnTo>
                    <a:pt x="517" y="18139"/>
                  </a:lnTo>
                  <a:lnTo>
                    <a:pt x="776" y="18020"/>
                  </a:lnTo>
                  <a:lnTo>
                    <a:pt x="905" y="16707"/>
                  </a:lnTo>
                  <a:lnTo>
                    <a:pt x="3104" y="17304"/>
                  </a:lnTo>
                  <a:lnTo>
                    <a:pt x="5562" y="17543"/>
                  </a:lnTo>
                  <a:lnTo>
                    <a:pt x="8666" y="17185"/>
                  </a:lnTo>
                  <a:lnTo>
                    <a:pt x="11382" y="16110"/>
                  </a:lnTo>
                  <a:lnTo>
                    <a:pt x="13840" y="14440"/>
                  </a:lnTo>
                  <a:lnTo>
                    <a:pt x="15521" y="12292"/>
                  </a:lnTo>
                  <a:lnTo>
                    <a:pt x="16814" y="9786"/>
                  </a:lnTo>
                  <a:lnTo>
                    <a:pt x="17202" y="6922"/>
                  </a:lnTo>
                  <a:lnTo>
                    <a:pt x="16944" y="5012"/>
                  </a:lnTo>
                  <a:lnTo>
                    <a:pt x="16297" y="3103"/>
                  </a:lnTo>
                  <a:lnTo>
                    <a:pt x="19789"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sp>
          <p:nvSpPr>
            <p:cNvPr id="416" name="Google Shape;416;p12"/>
            <p:cNvSpPr/>
            <p:nvPr/>
          </p:nvSpPr>
          <p:spPr>
            <a:xfrm>
              <a:off x="571646" y="381588"/>
              <a:ext cx="154710" cy="57456"/>
            </a:xfrm>
            <a:custGeom>
              <a:rect b="b" l="l" r="r" t="t"/>
              <a:pathLst>
                <a:path extrusionOk="0" h="21600" w="21600">
                  <a:moveTo>
                    <a:pt x="9874" y="0"/>
                  </a:moveTo>
                  <a:lnTo>
                    <a:pt x="13989" y="554"/>
                  </a:lnTo>
                  <a:lnTo>
                    <a:pt x="17897" y="3323"/>
                  </a:lnTo>
                  <a:lnTo>
                    <a:pt x="21600" y="7754"/>
                  </a:lnTo>
                  <a:lnTo>
                    <a:pt x="16251" y="21600"/>
                  </a:lnTo>
                  <a:lnTo>
                    <a:pt x="13166" y="19938"/>
                  </a:lnTo>
                  <a:lnTo>
                    <a:pt x="9874" y="18831"/>
                  </a:lnTo>
                  <a:lnTo>
                    <a:pt x="6377" y="19938"/>
                  </a:lnTo>
                  <a:lnTo>
                    <a:pt x="3291" y="21600"/>
                  </a:lnTo>
                  <a:lnTo>
                    <a:pt x="1851" y="13292"/>
                  </a:lnTo>
                  <a:lnTo>
                    <a:pt x="0" y="5538"/>
                  </a:lnTo>
                  <a:lnTo>
                    <a:pt x="4731" y="1108"/>
                  </a:lnTo>
                  <a:lnTo>
                    <a:pt x="9874"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sp>
          <p:nvSpPr>
            <p:cNvPr id="417" name="Google Shape;417;p12"/>
            <p:cNvSpPr/>
            <p:nvPr/>
          </p:nvSpPr>
          <p:spPr>
            <a:xfrm>
              <a:off x="-1" y="362436"/>
              <a:ext cx="556902" cy="493560"/>
            </a:xfrm>
            <a:custGeom>
              <a:rect b="b" l="l" r="r" t="t"/>
              <a:pathLst>
                <a:path extrusionOk="0" h="21600" w="21600">
                  <a:moveTo>
                    <a:pt x="15943" y="0"/>
                  </a:moveTo>
                  <a:lnTo>
                    <a:pt x="17257" y="129"/>
                  </a:lnTo>
                  <a:lnTo>
                    <a:pt x="18457" y="709"/>
                  </a:lnTo>
                  <a:lnTo>
                    <a:pt x="19600" y="1547"/>
                  </a:lnTo>
                  <a:lnTo>
                    <a:pt x="20514" y="2644"/>
                  </a:lnTo>
                  <a:lnTo>
                    <a:pt x="21143" y="3998"/>
                  </a:lnTo>
                  <a:lnTo>
                    <a:pt x="21543" y="5545"/>
                  </a:lnTo>
                  <a:lnTo>
                    <a:pt x="21600" y="7157"/>
                  </a:lnTo>
                  <a:lnTo>
                    <a:pt x="20800" y="14507"/>
                  </a:lnTo>
                  <a:lnTo>
                    <a:pt x="20400" y="16119"/>
                  </a:lnTo>
                  <a:lnTo>
                    <a:pt x="19886" y="17667"/>
                  </a:lnTo>
                  <a:lnTo>
                    <a:pt x="19314" y="18956"/>
                  </a:lnTo>
                  <a:lnTo>
                    <a:pt x="18457" y="20053"/>
                  </a:lnTo>
                  <a:lnTo>
                    <a:pt x="17486" y="20891"/>
                  </a:lnTo>
                  <a:lnTo>
                    <a:pt x="16343" y="21407"/>
                  </a:lnTo>
                  <a:lnTo>
                    <a:pt x="15143" y="21600"/>
                  </a:lnTo>
                  <a:lnTo>
                    <a:pt x="6457" y="21600"/>
                  </a:lnTo>
                  <a:lnTo>
                    <a:pt x="5371" y="21471"/>
                  </a:lnTo>
                  <a:lnTo>
                    <a:pt x="4343" y="21084"/>
                  </a:lnTo>
                  <a:lnTo>
                    <a:pt x="3486" y="20375"/>
                  </a:lnTo>
                  <a:lnTo>
                    <a:pt x="2743" y="19537"/>
                  </a:lnTo>
                  <a:lnTo>
                    <a:pt x="2057" y="18441"/>
                  </a:lnTo>
                  <a:lnTo>
                    <a:pt x="1543" y="17216"/>
                  </a:lnTo>
                  <a:lnTo>
                    <a:pt x="1086" y="15861"/>
                  </a:lnTo>
                  <a:lnTo>
                    <a:pt x="800" y="14443"/>
                  </a:lnTo>
                  <a:lnTo>
                    <a:pt x="0" y="7028"/>
                  </a:lnTo>
                  <a:lnTo>
                    <a:pt x="57" y="5416"/>
                  </a:lnTo>
                  <a:lnTo>
                    <a:pt x="400" y="3933"/>
                  </a:lnTo>
                  <a:lnTo>
                    <a:pt x="1029" y="2644"/>
                  </a:lnTo>
                  <a:lnTo>
                    <a:pt x="2000" y="1547"/>
                  </a:lnTo>
                  <a:lnTo>
                    <a:pt x="3086" y="709"/>
                  </a:lnTo>
                  <a:lnTo>
                    <a:pt x="4343" y="193"/>
                  </a:lnTo>
                  <a:lnTo>
                    <a:pt x="5657" y="0"/>
                  </a:lnTo>
                  <a:lnTo>
                    <a:pt x="8743" y="0"/>
                  </a:lnTo>
                  <a:lnTo>
                    <a:pt x="8743" y="967"/>
                  </a:lnTo>
                  <a:lnTo>
                    <a:pt x="8914" y="1676"/>
                  </a:lnTo>
                  <a:lnTo>
                    <a:pt x="9143" y="2321"/>
                  </a:lnTo>
                  <a:lnTo>
                    <a:pt x="9543" y="2837"/>
                  </a:lnTo>
                  <a:lnTo>
                    <a:pt x="9543" y="3095"/>
                  </a:lnTo>
                  <a:lnTo>
                    <a:pt x="9429" y="3740"/>
                  </a:lnTo>
                  <a:lnTo>
                    <a:pt x="9314" y="4642"/>
                  </a:lnTo>
                  <a:lnTo>
                    <a:pt x="9143" y="5739"/>
                  </a:lnTo>
                  <a:lnTo>
                    <a:pt x="9029" y="7093"/>
                  </a:lnTo>
                  <a:lnTo>
                    <a:pt x="8914" y="8511"/>
                  </a:lnTo>
                  <a:lnTo>
                    <a:pt x="8743" y="9930"/>
                  </a:lnTo>
                  <a:lnTo>
                    <a:pt x="8629" y="11413"/>
                  </a:lnTo>
                  <a:lnTo>
                    <a:pt x="8629" y="13992"/>
                  </a:lnTo>
                  <a:lnTo>
                    <a:pt x="8743" y="14894"/>
                  </a:lnTo>
                  <a:lnTo>
                    <a:pt x="8971" y="15668"/>
                  </a:lnTo>
                  <a:lnTo>
                    <a:pt x="9200" y="16571"/>
                  </a:lnTo>
                  <a:lnTo>
                    <a:pt x="9543" y="17473"/>
                  </a:lnTo>
                  <a:lnTo>
                    <a:pt x="9943" y="18312"/>
                  </a:lnTo>
                  <a:lnTo>
                    <a:pt x="10400" y="18956"/>
                  </a:lnTo>
                  <a:lnTo>
                    <a:pt x="10857" y="19150"/>
                  </a:lnTo>
                  <a:lnTo>
                    <a:pt x="11371" y="18956"/>
                  </a:lnTo>
                  <a:lnTo>
                    <a:pt x="11771" y="18312"/>
                  </a:lnTo>
                  <a:lnTo>
                    <a:pt x="12114" y="17473"/>
                  </a:lnTo>
                  <a:lnTo>
                    <a:pt x="12457" y="16571"/>
                  </a:lnTo>
                  <a:lnTo>
                    <a:pt x="12686" y="15668"/>
                  </a:lnTo>
                  <a:lnTo>
                    <a:pt x="12800" y="14894"/>
                  </a:lnTo>
                  <a:lnTo>
                    <a:pt x="12914" y="13992"/>
                  </a:lnTo>
                  <a:lnTo>
                    <a:pt x="12857" y="12767"/>
                  </a:lnTo>
                  <a:lnTo>
                    <a:pt x="12800" y="11413"/>
                  </a:lnTo>
                  <a:lnTo>
                    <a:pt x="12686" y="9930"/>
                  </a:lnTo>
                  <a:lnTo>
                    <a:pt x="12343" y="7093"/>
                  </a:lnTo>
                  <a:lnTo>
                    <a:pt x="12114" y="5739"/>
                  </a:lnTo>
                  <a:lnTo>
                    <a:pt x="12000" y="4642"/>
                  </a:lnTo>
                  <a:lnTo>
                    <a:pt x="11829" y="3740"/>
                  </a:lnTo>
                  <a:lnTo>
                    <a:pt x="11771" y="3159"/>
                  </a:lnTo>
                  <a:lnTo>
                    <a:pt x="11714" y="2966"/>
                  </a:lnTo>
                  <a:lnTo>
                    <a:pt x="11886" y="2773"/>
                  </a:lnTo>
                  <a:lnTo>
                    <a:pt x="12057" y="2450"/>
                  </a:lnTo>
                  <a:lnTo>
                    <a:pt x="12229" y="1934"/>
                  </a:lnTo>
                  <a:lnTo>
                    <a:pt x="12400" y="1096"/>
                  </a:lnTo>
                  <a:lnTo>
                    <a:pt x="12514" y="0"/>
                  </a:lnTo>
                  <a:lnTo>
                    <a:pt x="15943"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sp>
          <p:nvSpPr>
            <p:cNvPr id="418" name="Google Shape;418;p12"/>
            <p:cNvSpPr/>
            <p:nvPr/>
          </p:nvSpPr>
          <p:spPr>
            <a:xfrm>
              <a:off x="131124" y="0"/>
              <a:ext cx="294678" cy="291708"/>
            </a:xfrm>
            <a:custGeom>
              <a:rect b="b" l="l" r="r" t="t"/>
              <a:pathLst>
                <a:path extrusionOk="0" h="21600" w="21600">
                  <a:moveTo>
                    <a:pt x="10800" y="0"/>
                  </a:moveTo>
                  <a:lnTo>
                    <a:pt x="13176" y="218"/>
                  </a:lnTo>
                  <a:lnTo>
                    <a:pt x="15552" y="982"/>
                  </a:lnTo>
                  <a:lnTo>
                    <a:pt x="17496" y="2291"/>
                  </a:lnTo>
                  <a:lnTo>
                    <a:pt x="19224" y="4036"/>
                  </a:lnTo>
                  <a:lnTo>
                    <a:pt x="20412" y="6000"/>
                  </a:lnTo>
                  <a:lnTo>
                    <a:pt x="21168" y="8291"/>
                  </a:lnTo>
                  <a:lnTo>
                    <a:pt x="21600" y="10800"/>
                  </a:lnTo>
                  <a:lnTo>
                    <a:pt x="21168" y="13309"/>
                  </a:lnTo>
                  <a:lnTo>
                    <a:pt x="20412" y="15491"/>
                  </a:lnTo>
                  <a:lnTo>
                    <a:pt x="19224" y="17564"/>
                  </a:lnTo>
                  <a:lnTo>
                    <a:pt x="17496" y="19200"/>
                  </a:lnTo>
                  <a:lnTo>
                    <a:pt x="15552" y="20509"/>
                  </a:lnTo>
                  <a:lnTo>
                    <a:pt x="13176" y="21382"/>
                  </a:lnTo>
                  <a:lnTo>
                    <a:pt x="10800" y="21600"/>
                  </a:lnTo>
                  <a:lnTo>
                    <a:pt x="8424" y="21382"/>
                  </a:lnTo>
                  <a:lnTo>
                    <a:pt x="6156" y="20509"/>
                  </a:lnTo>
                  <a:lnTo>
                    <a:pt x="4104" y="19200"/>
                  </a:lnTo>
                  <a:lnTo>
                    <a:pt x="2484" y="17564"/>
                  </a:lnTo>
                  <a:lnTo>
                    <a:pt x="1188" y="15491"/>
                  </a:lnTo>
                  <a:lnTo>
                    <a:pt x="324" y="13309"/>
                  </a:lnTo>
                  <a:lnTo>
                    <a:pt x="0" y="10800"/>
                  </a:lnTo>
                  <a:lnTo>
                    <a:pt x="324" y="8291"/>
                  </a:lnTo>
                  <a:lnTo>
                    <a:pt x="1188" y="6000"/>
                  </a:lnTo>
                  <a:lnTo>
                    <a:pt x="2484" y="4036"/>
                  </a:lnTo>
                  <a:lnTo>
                    <a:pt x="4104" y="2291"/>
                  </a:lnTo>
                  <a:lnTo>
                    <a:pt x="6156" y="982"/>
                  </a:lnTo>
                  <a:lnTo>
                    <a:pt x="8424" y="218"/>
                  </a:lnTo>
                  <a:lnTo>
                    <a:pt x="10800" y="0"/>
                  </a:lnTo>
                  <a:close/>
                </a:path>
              </a:pathLst>
            </a:custGeom>
            <a:solidFill>
              <a:srgbClr val="44805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000" u="none" cap="none" strike="noStrike">
                <a:solidFill>
                  <a:srgbClr val="000000"/>
                </a:solidFill>
                <a:latin typeface="Roboto"/>
                <a:ea typeface="Roboto"/>
                <a:cs typeface="Roboto"/>
                <a:sym typeface="Roboto"/>
              </a:endParaRPr>
            </a:p>
          </p:txBody>
        </p:sp>
      </p:grpSp>
      <p:sp>
        <p:nvSpPr>
          <p:cNvPr id="419" name="Google Shape;419;p12"/>
          <p:cNvSpPr txBox="1"/>
          <p:nvPr/>
        </p:nvSpPr>
        <p:spPr>
          <a:xfrm>
            <a:off x="3629531" y="1169791"/>
            <a:ext cx="2305200" cy="6156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434343"/>
                </a:solidFill>
                <a:latin typeface="Roboto"/>
                <a:ea typeface="Roboto"/>
                <a:cs typeface="Roboto"/>
                <a:sym typeface="Roboto"/>
              </a:rPr>
              <a:t>Identify the potential sustainability (environmental, social, and profitability in the long term) risks of the current cultivation and the proposed expansion</a:t>
            </a:r>
            <a:endParaRPr b="0" i="0" sz="1000" u="none" cap="none" strike="noStrike">
              <a:solidFill>
                <a:srgbClr val="000000"/>
              </a:solidFill>
              <a:latin typeface="Roboto"/>
              <a:ea typeface="Roboto"/>
              <a:cs typeface="Roboto"/>
              <a:sym typeface="Roboto"/>
            </a:endParaRPr>
          </a:p>
        </p:txBody>
      </p:sp>
      <p:grpSp>
        <p:nvGrpSpPr>
          <p:cNvPr id="420" name="Google Shape;420;p12"/>
          <p:cNvGrpSpPr/>
          <p:nvPr/>
        </p:nvGrpSpPr>
        <p:grpSpPr>
          <a:xfrm>
            <a:off x="120487" y="1169791"/>
            <a:ext cx="405162" cy="492532"/>
            <a:chOff x="0" y="0"/>
            <a:chExt cx="549075" cy="750696"/>
          </a:xfrm>
        </p:grpSpPr>
        <p:sp>
          <p:nvSpPr>
            <p:cNvPr id="421" name="Google Shape;421;p12"/>
            <p:cNvSpPr/>
            <p:nvPr/>
          </p:nvSpPr>
          <p:spPr>
            <a:xfrm>
              <a:off x="0" y="339226"/>
              <a:ext cx="411565" cy="411470"/>
            </a:xfrm>
            <a:custGeom>
              <a:rect b="b" l="l" r="r" t="t"/>
              <a:pathLst>
                <a:path extrusionOk="0" h="21574" w="21579">
                  <a:moveTo>
                    <a:pt x="8452" y="10794"/>
                  </a:moveTo>
                  <a:cubicBezTo>
                    <a:pt x="8452" y="9492"/>
                    <a:pt x="9507" y="8459"/>
                    <a:pt x="10790" y="8459"/>
                  </a:cubicBezTo>
                  <a:cubicBezTo>
                    <a:pt x="12073" y="8459"/>
                    <a:pt x="13128" y="9492"/>
                    <a:pt x="13128" y="10794"/>
                  </a:cubicBezTo>
                  <a:cubicBezTo>
                    <a:pt x="13128" y="12076"/>
                    <a:pt x="12073" y="13109"/>
                    <a:pt x="10790" y="13109"/>
                  </a:cubicBezTo>
                  <a:cubicBezTo>
                    <a:pt x="9507" y="13109"/>
                    <a:pt x="8452" y="12076"/>
                    <a:pt x="8452" y="10794"/>
                  </a:cubicBezTo>
                  <a:close/>
                  <a:moveTo>
                    <a:pt x="11700" y="46"/>
                  </a:moveTo>
                  <a:cubicBezTo>
                    <a:pt x="11100" y="-16"/>
                    <a:pt x="10480" y="-16"/>
                    <a:pt x="9880" y="46"/>
                  </a:cubicBezTo>
                  <a:cubicBezTo>
                    <a:pt x="8824" y="2960"/>
                    <a:pt x="8824" y="2960"/>
                    <a:pt x="8824" y="2960"/>
                  </a:cubicBezTo>
                  <a:cubicBezTo>
                    <a:pt x="8038" y="3146"/>
                    <a:pt x="7314" y="3457"/>
                    <a:pt x="6631" y="3849"/>
                  </a:cubicBezTo>
                  <a:cubicBezTo>
                    <a:pt x="3818" y="2547"/>
                    <a:pt x="3818" y="2547"/>
                    <a:pt x="3818" y="2547"/>
                  </a:cubicBezTo>
                  <a:cubicBezTo>
                    <a:pt x="3362" y="2940"/>
                    <a:pt x="2928" y="3374"/>
                    <a:pt x="2556" y="3829"/>
                  </a:cubicBezTo>
                  <a:cubicBezTo>
                    <a:pt x="3859" y="6640"/>
                    <a:pt x="3859" y="6640"/>
                    <a:pt x="3859" y="6640"/>
                  </a:cubicBezTo>
                  <a:cubicBezTo>
                    <a:pt x="3445" y="7322"/>
                    <a:pt x="3135" y="8066"/>
                    <a:pt x="2949" y="8810"/>
                  </a:cubicBezTo>
                  <a:cubicBezTo>
                    <a:pt x="31" y="9885"/>
                    <a:pt x="31" y="9885"/>
                    <a:pt x="31" y="9885"/>
                  </a:cubicBezTo>
                  <a:cubicBezTo>
                    <a:pt x="-10" y="10484"/>
                    <a:pt x="-10" y="11084"/>
                    <a:pt x="31" y="11683"/>
                  </a:cubicBezTo>
                  <a:cubicBezTo>
                    <a:pt x="2949" y="12758"/>
                    <a:pt x="2949" y="12758"/>
                    <a:pt x="2949" y="12758"/>
                  </a:cubicBezTo>
                  <a:cubicBezTo>
                    <a:pt x="3135" y="13523"/>
                    <a:pt x="3445" y="14267"/>
                    <a:pt x="3838" y="14928"/>
                  </a:cubicBezTo>
                  <a:cubicBezTo>
                    <a:pt x="2556" y="17739"/>
                    <a:pt x="2556" y="17739"/>
                    <a:pt x="2556" y="17739"/>
                  </a:cubicBezTo>
                  <a:cubicBezTo>
                    <a:pt x="2928" y="18215"/>
                    <a:pt x="3362" y="18628"/>
                    <a:pt x="3818" y="19021"/>
                  </a:cubicBezTo>
                  <a:cubicBezTo>
                    <a:pt x="6631" y="17719"/>
                    <a:pt x="6631" y="17719"/>
                    <a:pt x="6631" y="17719"/>
                  </a:cubicBezTo>
                  <a:cubicBezTo>
                    <a:pt x="7314" y="18132"/>
                    <a:pt x="8059" y="18422"/>
                    <a:pt x="8804" y="18628"/>
                  </a:cubicBezTo>
                  <a:cubicBezTo>
                    <a:pt x="9880" y="21543"/>
                    <a:pt x="9880" y="21543"/>
                    <a:pt x="9880" y="21543"/>
                  </a:cubicBezTo>
                  <a:cubicBezTo>
                    <a:pt x="10480" y="21584"/>
                    <a:pt x="11080" y="21584"/>
                    <a:pt x="11700" y="21543"/>
                  </a:cubicBezTo>
                  <a:cubicBezTo>
                    <a:pt x="12756" y="18628"/>
                    <a:pt x="12756" y="18628"/>
                    <a:pt x="12756" y="18628"/>
                  </a:cubicBezTo>
                  <a:cubicBezTo>
                    <a:pt x="13542" y="18422"/>
                    <a:pt x="14266" y="18111"/>
                    <a:pt x="14928" y="17719"/>
                  </a:cubicBezTo>
                  <a:cubicBezTo>
                    <a:pt x="17762" y="19021"/>
                    <a:pt x="17762" y="19021"/>
                    <a:pt x="17762" y="19021"/>
                  </a:cubicBezTo>
                  <a:cubicBezTo>
                    <a:pt x="18218" y="18628"/>
                    <a:pt x="18631" y="18215"/>
                    <a:pt x="19024" y="17739"/>
                  </a:cubicBezTo>
                  <a:cubicBezTo>
                    <a:pt x="17721" y="14949"/>
                    <a:pt x="17721" y="14949"/>
                    <a:pt x="17721" y="14949"/>
                  </a:cubicBezTo>
                  <a:cubicBezTo>
                    <a:pt x="18135" y="14246"/>
                    <a:pt x="18445" y="13523"/>
                    <a:pt x="18631" y="12758"/>
                  </a:cubicBezTo>
                  <a:cubicBezTo>
                    <a:pt x="21549" y="11683"/>
                    <a:pt x="21549" y="11683"/>
                    <a:pt x="21549" y="11683"/>
                  </a:cubicBezTo>
                  <a:cubicBezTo>
                    <a:pt x="21590" y="11084"/>
                    <a:pt x="21590" y="10484"/>
                    <a:pt x="21549" y="9885"/>
                  </a:cubicBezTo>
                  <a:cubicBezTo>
                    <a:pt x="18631" y="8831"/>
                    <a:pt x="18631" y="8831"/>
                    <a:pt x="18631" y="8831"/>
                  </a:cubicBezTo>
                  <a:cubicBezTo>
                    <a:pt x="18445" y="8045"/>
                    <a:pt x="18135" y="7322"/>
                    <a:pt x="17721" y="6640"/>
                  </a:cubicBezTo>
                  <a:cubicBezTo>
                    <a:pt x="19024" y="3829"/>
                    <a:pt x="19024" y="3829"/>
                    <a:pt x="19024" y="3829"/>
                  </a:cubicBezTo>
                  <a:cubicBezTo>
                    <a:pt x="18631" y="3374"/>
                    <a:pt x="18218" y="2940"/>
                    <a:pt x="17762" y="2547"/>
                  </a:cubicBezTo>
                  <a:cubicBezTo>
                    <a:pt x="14949" y="3849"/>
                    <a:pt x="14949" y="3849"/>
                    <a:pt x="14949" y="3849"/>
                  </a:cubicBezTo>
                  <a:cubicBezTo>
                    <a:pt x="14266" y="3436"/>
                    <a:pt x="13521" y="3146"/>
                    <a:pt x="12756" y="2960"/>
                  </a:cubicBezTo>
                  <a:lnTo>
                    <a:pt x="11700" y="46"/>
                  </a:lnTo>
                  <a:close/>
                </a:path>
              </a:pathLst>
            </a:custGeom>
            <a:solidFill>
              <a:srgbClr val="448050"/>
            </a:solid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000000"/>
                </a:buClr>
                <a:buSzPts val="2531"/>
                <a:buFont typeface="Arial"/>
                <a:buNone/>
              </a:pPr>
              <a:r>
                <a:t/>
              </a:r>
              <a:endParaRPr b="0" i="0" sz="1000" u="none" cap="none" strike="noStrike">
                <a:solidFill>
                  <a:srgbClr val="000000"/>
                </a:solidFill>
                <a:latin typeface="Roboto"/>
                <a:ea typeface="Roboto"/>
                <a:cs typeface="Roboto"/>
                <a:sym typeface="Roboto"/>
              </a:endParaRPr>
            </a:p>
          </p:txBody>
        </p:sp>
        <p:sp>
          <p:nvSpPr>
            <p:cNvPr id="422" name="Google Shape;422;p12"/>
            <p:cNvSpPr/>
            <p:nvPr/>
          </p:nvSpPr>
          <p:spPr>
            <a:xfrm>
              <a:off x="156171" y="0"/>
              <a:ext cx="392904" cy="391338"/>
            </a:xfrm>
            <a:custGeom>
              <a:rect b="b" l="l" r="r" t="t"/>
              <a:pathLst>
                <a:path extrusionOk="0" h="21600" w="21600">
                  <a:moveTo>
                    <a:pt x="8540" y="11756"/>
                  </a:moveTo>
                  <a:cubicBezTo>
                    <a:pt x="8019" y="10496"/>
                    <a:pt x="8605" y="9062"/>
                    <a:pt x="9866" y="8540"/>
                  </a:cubicBezTo>
                  <a:cubicBezTo>
                    <a:pt x="11104" y="8019"/>
                    <a:pt x="12538" y="8627"/>
                    <a:pt x="13060" y="9866"/>
                  </a:cubicBezTo>
                  <a:cubicBezTo>
                    <a:pt x="13581" y="11126"/>
                    <a:pt x="12973" y="12560"/>
                    <a:pt x="11734" y="13082"/>
                  </a:cubicBezTo>
                  <a:cubicBezTo>
                    <a:pt x="10474" y="13581"/>
                    <a:pt x="9040" y="12995"/>
                    <a:pt x="8540" y="11756"/>
                  </a:cubicBezTo>
                  <a:close/>
                  <a:moveTo>
                    <a:pt x="7345" y="0"/>
                  </a:moveTo>
                  <a:cubicBezTo>
                    <a:pt x="6736" y="196"/>
                    <a:pt x="6150" y="435"/>
                    <a:pt x="5606" y="739"/>
                  </a:cubicBezTo>
                  <a:cubicBezTo>
                    <a:pt x="5737" y="3977"/>
                    <a:pt x="5737" y="3977"/>
                    <a:pt x="5737" y="3977"/>
                  </a:cubicBezTo>
                  <a:cubicBezTo>
                    <a:pt x="5063" y="4476"/>
                    <a:pt x="4476" y="5085"/>
                    <a:pt x="3977" y="5737"/>
                  </a:cubicBezTo>
                  <a:cubicBezTo>
                    <a:pt x="717" y="5606"/>
                    <a:pt x="717" y="5606"/>
                    <a:pt x="717" y="5606"/>
                  </a:cubicBezTo>
                  <a:cubicBezTo>
                    <a:pt x="435" y="6171"/>
                    <a:pt x="196" y="6758"/>
                    <a:pt x="0" y="7367"/>
                  </a:cubicBezTo>
                  <a:cubicBezTo>
                    <a:pt x="2390" y="9561"/>
                    <a:pt x="2390" y="9561"/>
                    <a:pt x="2390" y="9561"/>
                  </a:cubicBezTo>
                  <a:cubicBezTo>
                    <a:pt x="2260" y="10387"/>
                    <a:pt x="2282" y="11235"/>
                    <a:pt x="2390" y="12039"/>
                  </a:cubicBezTo>
                  <a:cubicBezTo>
                    <a:pt x="0" y="14255"/>
                    <a:pt x="0" y="14255"/>
                    <a:pt x="0" y="14255"/>
                  </a:cubicBezTo>
                  <a:cubicBezTo>
                    <a:pt x="196" y="14864"/>
                    <a:pt x="435" y="15450"/>
                    <a:pt x="717" y="16015"/>
                  </a:cubicBezTo>
                  <a:cubicBezTo>
                    <a:pt x="3977" y="15863"/>
                    <a:pt x="3977" y="15863"/>
                    <a:pt x="3977" y="15863"/>
                  </a:cubicBezTo>
                  <a:cubicBezTo>
                    <a:pt x="4476" y="16537"/>
                    <a:pt x="5063" y="17145"/>
                    <a:pt x="5737" y="17623"/>
                  </a:cubicBezTo>
                  <a:cubicBezTo>
                    <a:pt x="5606" y="20883"/>
                    <a:pt x="5606" y="20883"/>
                    <a:pt x="5606" y="20883"/>
                  </a:cubicBezTo>
                  <a:cubicBezTo>
                    <a:pt x="6150" y="21165"/>
                    <a:pt x="6736" y="21404"/>
                    <a:pt x="7345" y="21600"/>
                  </a:cubicBezTo>
                  <a:cubicBezTo>
                    <a:pt x="9561" y="19210"/>
                    <a:pt x="9561" y="19210"/>
                    <a:pt x="9561" y="19210"/>
                  </a:cubicBezTo>
                  <a:cubicBezTo>
                    <a:pt x="10387" y="19340"/>
                    <a:pt x="11213" y="19318"/>
                    <a:pt x="12039" y="19210"/>
                  </a:cubicBezTo>
                  <a:cubicBezTo>
                    <a:pt x="14233" y="21600"/>
                    <a:pt x="14233" y="21600"/>
                    <a:pt x="14233" y="21600"/>
                  </a:cubicBezTo>
                  <a:cubicBezTo>
                    <a:pt x="14842" y="21404"/>
                    <a:pt x="15429" y="21165"/>
                    <a:pt x="15994" y="20883"/>
                  </a:cubicBezTo>
                  <a:cubicBezTo>
                    <a:pt x="15863" y="17623"/>
                    <a:pt x="15863" y="17623"/>
                    <a:pt x="15863" y="17623"/>
                  </a:cubicBezTo>
                  <a:cubicBezTo>
                    <a:pt x="16537" y="17124"/>
                    <a:pt x="17124" y="16537"/>
                    <a:pt x="17602" y="15885"/>
                  </a:cubicBezTo>
                  <a:cubicBezTo>
                    <a:pt x="20861" y="16015"/>
                    <a:pt x="20861" y="16015"/>
                    <a:pt x="20861" y="16015"/>
                  </a:cubicBezTo>
                  <a:cubicBezTo>
                    <a:pt x="21165" y="15450"/>
                    <a:pt x="21404" y="14864"/>
                    <a:pt x="21600" y="14255"/>
                  </a:cubicBezTo>
                  <a:cubicBezTo>
                    <a:pt x="19188" y="12060"/>
                    <a:pt x="19188" y="12060"/>
                    <a:pt x="19188" y="12060"/>
                  </a:cubicBezTo>
                  <a:cubicBezTo>
                    <a:pt x="19318" y="11213"/>
                    <a:pt x="19318" y="10387"/>
                    <a:pt x="19188" y="9561"/>
                  </a:cubicBezTo>
                  <a:cubicBezTo>
                    <a:pt x="21600" y="7367"/>
                    <a:pt x="21600" y="7367"/>
                    <a:pt x="21600" y="7367"/>
                  </a:cubicBezTo>
                  <a:cubicBezTo>
                    <a:pt x="21404" y="6758"/>
                    <a:pt x="21165" y="6171"/>
                    <a:pt x="20861" y="5606"/>
                  </a:cubicBezTo>
                  <a:cubicBezTo>
                    <a:pt x="17623" y="5737"/>
                    <a:pt x="17623" y="5737"/>
                    <a:pt x="17623" y="5737"/>
                  </a:cubicBezTo>
                  <a:cubicBezTo>
                    <a:pt x="17124" y="5063"/>
                    <a:pt x="16515" y="4476"/>
                    <a:pt x="15863" y="3998"/>
                  </a:cubicBezTo>
                  <a:cubicBezTo>
                    <a:pt x="15994" y="739"/>
                    <a:pt x="15994" y="739"/>
                    <a:pt x="15994" y="739"/>
                  </a:cubicBezTo>
                  <a:cubicBezTo>
                    <a:pt x="15429" y="435"/>
                    <a:pt x="14842" y="196"/>
                    <a:pt x="14233" y="0"/>
                  </a:cubicBezTo>
                  <a:cubicBezTo>
                    <a:pt x="12039" y="2412"/>
                    <a:pt x="12039" y="2412"/>
                    <a:pt x="12039" y="2412"/>
                  </a:cubicBezTo>
                  <a:cubicBezTo>
                    <a:pt x="11213" y="2282"/>
                    <a:pt x="10365" y="2282"/>
                    <a:pt x="9561" y="2412"/>
                  </a:cubicBezTo>
                  <a:lnTo>
                    <a:pt x="7345" y="0"/>
                  </a:lnTo>
                  <a:close/>
                </a:path>
              </a:pathLst>
            </a:custGeom>
            <a:solidFill>
              <a:srgbClr val="448050"/>
            </a:solid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000000"/>
                </a:buClr>
                <a:buSzPts val="2531"/>
                <a:buFont typeface="Arial"/>
                <a:buNone/>
              </a:pPr>
              <a:r>
                <a:t/>
              </a:r>
              <a:endParaRPr b="0" i="0" sz="1000" u="none" cap="none" strike="noStrike">
                <a:solidFill>
                  <a:srgbClr val="000000"/>
                </a:solidFill>
                <a:latin typeface="Roboto"/>
                <a:ea typeface="Roboto"/>
                <a:cs typeface="Roboto"/>
                <a:sym typeface="Roboto"/>
              </a:endParaRPr>
            </a:p>
          </p:txBody>
        </p:sp>
      </p:grpSp>
      <p:sp>
        <p:nvSpPr>
          <p:cNvPr id="423" name="Google Shape;423;p12"/>
          <p:cNvSpPr txBox="1"/>
          <p:nvPr/>
        </p:nvSpPr>
        <p:spPr>
          <a:xfrm>
            <a:off x="51650" y="2169350"/>
            <a:ext cx="2373900" cy="333300"/>
          </a:xfrm>
          <a:prstGeom prst="rect">
            <a:avLst/>
          </a:prstGeom>
          <a:solidFill>
            <a:schemeClr val="accent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Smallholder characteristics mapping</a:t>
            </a:r>
            <a:endParaRPr b="1" i="0" sz="1000" u="none" cap="none" strike="noStrike">
              <a:solidFill>
                <a:schemeClr val="lt1"/>
              </a:solidFill>
              <a:latin typeface="Roboto"/>
              <a:ea typeface="Roboto"/>
              <a:cs typeface="Roboto"/>
              <a:sym typeface="Roboto"/>
            </a:endParaRPr>
          </a:p>
        </p:txBody>
      </p:sp>
      <p:sp>
        <p:nvSpPr>
          <p:cNvPr id="424" name="Google Shape;424;p12"/>
          <p:cNvSpPr txBox="1"/>
          <p:nvPr/>
        </p:nvSpPr>
        <p:spPr>
          <a:xfrm>
            <a:off x="181213" y="2552550"/>
            <a:ext cx="2183700" cy="2124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1" i="1" lang="en" sz="800" u="none" cap="none" strike="noStrike">
                <a:solidFill>
                  <a:srgbClr val="000000"/>
                </a:solidFill>
                <a:latin typeface="Roboto"/>
                <a:ea typeface="Roboto"/>
                <a:cs typeface="Roboto"/>
                <a:sym typeface="Roboto"/>
              </a:rPr>
              <a:t>Who are the farmers growing oil palm?</a:t>
            </a:r>
            <a:endParaRPr b="1" i="1" sz="800" u="none" cap="none" strike="noStrike">
              <a:solidFill>
                <a:srgbClr val="000000"/>
              </a:solidFill>
              <a:latin typeface="Roboto"/>
              <a:ea typeface="Roboto"/>
              <a:cs typeface="Roboto"/>
              <a:sym typeface="Roboto"/>
            </a:endParaRPr>
          </a:p>
        </p:txBody>
      </p:sp>
      <p:sp>
        <p:nvSpPr>
          <p:cNvPr id="425" name="Google Shape;425;p12"/>
          <p:cNvSpPr txBox="1"/>
          <p:nvPr/>
        </p:nvSpPr>
        <p:spPr>
          <a:xfrm>
            <a:off x="120475" y="2821000"/>
            <a:ext cx="2305200" cy="2203200"/>
          </a:xfrm>
          <a:prstGeom prst="rect">
            <a:avLst/>
          </a:prstGeom>
          <a:solidFill>
            <a:srgbClr val="EFEFEF"/>
          </a:solidFill>
          <a:ln>
            <a:noFill/>
          </a:ln>
        </p:spPr>
        <p:txBody>
          <a:bodyPr anchorCtr="0" anchor="ctr" bIns="0" lIns="91425" spcFirstLastPara="1" rIns="0" wrap="square" tIns="0">
            <a:noAutofit/>
          </a:bodyPr>
          <a:lstStyle/>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Demographic and socio economic characteristics of farmers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Farm Profile</a:t>
            </a:r>
            <a:endParaRPr b="0" i="0" sz="1000" u="none" cap="none" strike="noStrike">
              <a:solidFill>
                <a:schemeClr val="dk1"/>
              </a:solidFill>
              <a:latin typeface="Roboto"/>
              <a:ea typeface="Roboto"/>
              <a:cs typeface="Roboto"/>
              <a:sym typeface="Roboto"/>
            </a:endParaRPr>
          </a:p>
          <a:p>
            <a:pPr indent="-109218" lvl="1" marL="36576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Landholding pattern and size of holding</a:t>
            </a:r>
            <a:endParaRPr b="0" i="0" sz="1000" u="none" cap="none" strike="noStrike">
              <a:solidFill>
                <a:schemeClr val="dk1"/>
              </a:solidFill>
              <a:latin typeface="Roboto"/>
              <a:ea typeface="Roboto"/>
              <a:cs typeface="Roboto"/>
              <a:sym typeface="Roboto"/>
            </a:endParaRPr>
          </a:p>
          <a:p>
            <a:pPr indent="-109218" lvl="1" marL="36576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Crop mix</a:t>
            </a:r>
            <a:endParaRPr b="0" i="0" sz="1000" u="none" cap="none" strike="noStrike">
              <a:solidFill>
                <a:schemeClr val="dk1"/>
              </a:solidFill>
              <a:latin typeface="Roboto"/>
              <a:ea typeface="Roboto"/>
              <a:cs typeface="Roboto"/>
              <a:sym typeface="Roboto"/>
            </a:endParaRPr>
          </a:p>
          <a:p>
            <a:pPr indent="-109218" lvl="1" marL="36576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Resource Use</a:t>
            </a:r>
            <a:endParaRPr b="0" i="0" sz="1000" u="none" cap="none" strike="noStrike">
              <a:solidFill>
                <a:schemeClr val="dk1"/>
              </a:solidFill>
              <a:latin typeface="Roboto"/>
              <a:ea typeface="Roboto"/>
              <a:cs typeface="Roboto"/>
              <a:sym typeface="Roboto"/>
            </a:endParaRPr>
          </a:p>
          <a:p>
            <a:pPr indent="-109218" lvl="1" marL="36576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Age of plantation and ownership</a:t>
            </a:r>
            <a:endParaRPr b="0" i="0" sz="1000" u="none" cap="none" strike="noStrike">
              <a:solidFill>
                <a:schemeClr val="dk1"/>
              </a:solidFill>
              <a:latin typeface="Roboto"/>
              <a:ea typeface="Roboto"/>
              <a:cs typeface="Roboto"/>
              <a:sym typeface="Roboto"/>
            </a:endParaRPr>
          </a:p>
          <a:p>
            <a:pPr indent="-109218" lvl="1" marL="36576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Intra and inter state differences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Reasons for uptake of oil-palm farming</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Key success factors and key challenges</a:t>
            </a:r>
            <a:endParaRPr b="0" i="0" sz="1000" u="none" cap="none" strike="noStrike">
              <a:solidFill>
                <a:schemeClr val="dk1"/>
              </a:solidFill>
              <a:latin typeface="Roboto"/>
              <a:ea typeface="Roboto"/>
              <a:cs typeface="Roboto"/>
              <a:sym typeface="Roboto"/>
            </a:endParaRPr>
          </a:p>
        </p:txBody>
      </p:sp>
      <p:sp>
        <p:nvSpPr>
          <p:cNvPr id="426" name="Google Shape;426;p12"/>
          <p:cNvSpPr txBox="1"/>
          <p:nvPr/>
        </p:nvSpPr>
        <p:spPr>
          <a:xfrm>
            <a:off x="2475625" y="2169350"/>
            <a:ext cx="6403200" cy="333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Overview of the landscape</a:t>
            </a:r>
            <a:endParaRPr b="1" i="0" sz="1000" u="none" cap="none" strike="noStrike">
              <a:solidFill>
                <a:schemeClr val="lt1"/>
              </a:solidFill>
              <a:latin typeface="Roboto"/>
              <a:ea typeface="Roboto"/>
              <a:cs typeface="Roboto"/>
              <a:sym typeface="Roboto"/>
            </a:endParaRPr>
          </a:p>
        </p:txBody>
      </p:sp>
      <p:sp>
        <p:nvSpPr>
          <p:cNvPr id="427" name="Google Shape;427;p12"/>
          <p:cNvSpPr txBox="1"/>
          <p:nvPr/>
        </p:nvSpPr>
        <p:spPr>
          <a:xfrm>
            <a:off x="2477304" y="2552550"/>
            <a:ext cx="2120700" cy="2124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1" i="1" lang="en" sz="800" u="none" cap="none" strike="noStrike">
                <a:solidFill>
                  <a:srgbClr val="000000"/>
                </a:solidFill>
                <a:latin typeface="Roboto"/>
                <a:ea typeface="Roboto"/>
                <a:cs typeface="Roboto"/>
                <a:sym typeface="Roboto"/>
              </a:rPr>
              <a:t>What are the yield and production trends?</a:t>
            </a:r>
            <a:endParaRPr b="1" i="1" sz="800" u="none" cap="none" strike="noStrike">
              <a:solidFill>
                <a:srgbClr val="000000"/>
              </a:solidFill>
              <a:latin typeface="Roboto"/>
              <a:ea typeface="Roboto"/>
              <a:cs typeface="Roboto"/>
              <a:sym typeface="Roboto"/>
            </a:endParaRPr>
          </a:p>
        </p:txBody>
      </p:sp>
      <p:sp>
        <p:nvSpPr>
          <p:cNvPr id="428" name="Google Shape;428;p12"/>
          <p:cNvSpPr txBox="1"/>
          <p:nvPr/>
        </p:nvSpPr>
        <p:spPr>
          <a:xfrm>
            <a:off x="2531600" y="2821000"/>
            <a:ext cx="2066400" cy="1313700"/>
          </a:xfrm>
          <a:prstGeom prst="rect">
            <a:avLst/>
          </a:prstGeom>
          <a:solidFill>
            <a:srgbClr val="EFEFEF"/>
          </a:solidFill>
          <a:ln>
            <a:noFill/>
          </a:ln>
        </p:spPr>
        <p:txBody>
          <a:bodyPr anchorCtr="0" anchor="ctr" bIns="0" lIns="91425" spcFirstLastPara="1" rIns="0" wrap="square" tIns="0">
            <a:noAutofit/>
          </a:bodyPr>
          <a:lstStyle/>
          <a:p>
            <a:pPr indent="0" lvl="0" marL="4572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Yield and Productivity</a:t>
            </a:r>
            <a:endParaRPr b="1"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Cost and income</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Farm inputs - natural resources and agrochemicals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Technical inputs and machinery use</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Farm maintenance</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Harvesting and yield</a:t>
            </a:r>
            <a:endParaRPr b="0" i="0" sz="1000" u="none" cap="none" strike="noStrike">
              <a:solidFill>
                <a:schemeClr val="dk1"/>
              </a:solidFill>
              <a:latin typeface="Roboto"/>
              <a:ea typeface="Roboto"/>
              <a:cs typeface="Roboto"/>
              <a:sym typeface="Roboto"/>
            </a:endParaRPr>
          </a:p>
        </p:txBody>
      </p:sp>
      <p:sp>
        <p:nvSpPr>
          <p:cNvPr id="429" name="Google Shape;429;p12"/>
          <p:cNvSpPr txBox="1"/>
          <p:nvPr/>
        </p:nvSpPr>
        <p:spPr>
          <a:xfrm>
            <a:off x="4619733" y="2552550"/>
            <a:ext cx="2183700" cy="2124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1" i="1" lang="en" sz="800" u="none" cap="none" strike="noStrike">
                <a:solidFill>
                  <a:srgbClr val="000000"/>
                </a:solidFill>
                <a:latin typeface="Roboto"/>
                <a:ea typeface="Roboto"/>
                <a:cs typeface="Roboto"/>
                <a:sym typeface="Roboto"/>
              </a:rPr>
              <a:t>What are the key support from and gaps in institutional environment?</a:t>
            </a:r>
            <a:endParaRPr b="1" i="1" sz="800" u="none" cap="none" strike="noStrike">
              <a:solidFill>
                <a:srgbClr val="000000"/>
              </a:solidFill>
              <a:latin typeface="Roboto"/>
              <a:ea typeface="Roboto"/>
              <a:cs typeface="Roboto"/>
              <a:sym typeface="Roboto"/>
            </a:endParaRPr>
          </a:p>
        </p:txBody>
      </p:sp>
      <p:sp>
        <p:nvSpPr>
          <p:cNvPr id="430" name="Google Shape;430;p12"/>
          <p:cNvSpPr txBox="1"/>
          <p:nvPr/>
        </p:nvSpPr>
        <p:spPr>
          <a:xfrm>
            <a:off x="4686625" y="2821000"/>
            <a:ext cx="2120700" cy="1313700"/>
          </a:xfrm>
          <a:prstGeom prst="rect">
            <a:avLst/>
          </a:prstGeom>
          <a:solidFill>
            <a:srgbClr val="EFEFEF"/>
          </a:solidFill>
          <a:ln>
            <a:noFill/>
          </a:ln>
        </p:spPr>
        <p:txBody>
          <a:bodyPr anchorCtr="0" anchor="ctr" bIns="0" lIns="91425"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Institutional Environmen</a:t>
            </a:r>
            <a:r>
              <a:rPr b="0" i="0" lang="en" sz="1000" u="none" cap="none" strike="noStrike">
                <a:solidFill>
                  <a:schemeClr val="dk1"/>
                </a:solidFill>
                <a:latin typeface="Roboto"/>
                <a:ea typeface="Roboto"/>
                <a:cs typeface="Roboto"/>
                <a:sym typeface="Roboto"/>
              </a:rPr>
              <a:t>t</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Level of organization of farmers and key stakeholders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Private sector and Govt support and schemes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Nature of contracts or customary agreements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Access to market, resources</a:t>
            </a:r>
            <a:endParaRPr b="0" i="0" sz="1000" u="none" cap="none" strike="noStrike">
              <a:solidFill>
                <a:schemeClr val="dk1"/>
              </a:solidFill>
              <a:latin typeface="Roboto"/>
              <a:ea typeface="Roboto"/>
              <a:cs typeface="Roboto"/>
              <a:sym typeface="Roboto"/>
            </a:endParaRPr>
          </a:p>
        </p:txBody>
      </p:sp>
      <p:sp>
        <p:nvSpPr>
          <p:cNvPr id="431" name="Google Shape;431;p12"/>
          <p:cNvSpPr txBox="1"/>
          <p:nvPr/>
        </p:nvSpPr>
        <p:spPr>
          <a:xfrm>
            <a:off x="6825125" y="2552550"/>
            <a:ext cx="2066400" cy="2124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1" i="1" lang="en" sz="800" u="none" cap="none" strike="noStrike">
                <a:solidFill>
                  <a:srgbClr val="000000"/>
                </a:solidFill>
                <a:latin typeface="Roboto"/>
                <a:ea typeface="Roboto"/>
                <a:cs typeface="Roboto"/>
                <a:sym typeface="Roboto"/>
              </a:rPr>
              <a:t>What are the social, economic and environmental impacts?</a:t>
            </a:r>
            <a:endParaRPr b="1" i="1" sz="800" u="none" cap="none" strike="noStrike">
              <a:solidFill>
                <a:srgbClr val="000000"/>
              </a:solidFill>
              <a:latin typeface="Roboto"/>
              <a:ea typeface="Roboto"/>
              <a:cs typeface="Roboto"/>
              <a:sym typeface="Roboto"/>
            </a:endParaRPr>
          </a:p>
        </p:txBody>
      </p:sp>
      <p:sp>
        <p:nvSpPr>
          <p:cNvPr id="432" name="Google Shape;432;p12"/>
          <p:cNvSpPr txBox="1"/>
          <p:nvPr/>
        </p:nvSpPr>
        <p:spPr>
          <a:xfrm>
            <a:off x="6892037" y="2821000"/>
            <a:ext cx="1986900" cy="1313700"/>
          </a:xfrm>
          <a:prstGeom prst="rect">
            <a:avLst/>
          </a:prstGeom>
          <a:solidFill>
            <a:srgbClr val="EFEFEF"/>
          </a:solidFill>
          <a:ln>
            <a:noFill/>
          </a:ln>
        </p:spPr>
        <p:txBody>
          <a:bodyPr anchorCtr="0" anchor="ctr" bIns="0" lIns="91425"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Social and Environmental Impact</a:t>
            </a:r>
            <a:endParaRPr b="1"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Social impact at household level and community level changes in income, landholding, working conditions</a:t>
            </a:r>
            <a:endParaRPr b="0"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1000"/>
              <a:buFont typeface="Roboto"/>
              <a:buChar char="●"/>
            </a:pPr>
            <a:r>
              <a:rPr b="0" i="0" lang="en" sz="1000" u="none" cap="none" strike="noStrike">
                <a:solidFill>
                  <a:schemeClr val="dk1"/>
                </a:solidFill>
                <a:latin typeface="Roboto"/>
                <a:ea typeface="Roboto"/>
                <a:cs typeface="Roboto"/>
                <a:sym typeface="Roboto"/>
              </a:rPr>
              <a:t>Environmental impact and sustainability practices</a:t>
            </a:r>
            <a:endParaRPr b="0" i="0" sz="1000" u="none" cap="none" strike="noStrike">
              <a:solidFill>
                <a:schemeClr val="dk1"/>
              </a:solidFill>
              <a:latin typeface="Roboto"/>
              <a:ea typeface="Roboto"/>
              <a:cs typeface="Roboto"/>
              <a:sym typeface="Roboto"/>
            </a:endParaRPr>
          </a:p>
        </p:txBody>
      </p:sp>
      <p:sp>
        <p:nvSpPr>
          <p:cNvPr id="433" name="Google Shape;433;p12"/>
          <p:cNvSpPr/>
          <p:nvPr/>
        </p:nvSpPr>
        <p:spPr>
          <a:xfrm>
            <a:off x="3041700" y="4288575"/>
            <a:ext cx="4006200" cy="457200"/>
          </a:xfrm>
          <a:prstGeom prst="wedgeRectCallout">
            <a:avLst>
              <a:gd fmla="val -64662" name="adj1"/>
              <a:gd fmla="val -43378" name="adj2"/>
            </a:avLst>
          </a:prstGeom>
          <a:solidFill>
            <a:srgbClr val="FFE5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 sz="1000" u="none" cap="none" strike="noStrike">
                <a:solidFill>
                  <a:srgbClr val="000000"/>
                </a:solidFill>
                <a:latin typeface="Roboto"/>
                <a:ea typeface="Roboto"/>
                <a:cs typeface="Roboto"/>
                <a:sym typeface="Roboto"/>
              </a:rPr>
              <a:t>Total Nos of </a:t>
            </a:r>
            <a:r>
              <a:rPr b="1" i="0" lang="en" sz="1000" u="none" cap="none" strike="noStrike">
                <a:solidFill>
                  <a:srgbClr val="000000"/>
                </a:solidFill>
                <a:latin typeface="Roboto"/>
                <a:ea typeface="Roboto"/>
                <a:cs typeface="Roboto"/>
                <a:sym typeface="Roboto"/>
              </a:rPr>
              <a:t>Smallholder farmer Surveys</a:t>
            </a:r>
            <a:r>
              <a:rPr b="0" i="0" lang="en" sz="1000" u="none" cap="none" strike="noStrike">
                <a:solidFill>
                  <a:srgbClr val="000000"/>
                </a:solidFill>
                <a:latin typeface="Roboto"/>
                <a:ea typeface="Roboto"/>
                <a:cs typeface="Roboto"/>
                <a:sym typeface="Roboto"/>
              </a:rPr>
              <a:t>: 188</a:t>
            </a:r>
            <a:endParaRPr b="0"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100"/>
              <a:buFont typeface="Arial"/>
              <a:buNone/>
            </a:pPr>
            <a:r>
              <a:rPr b="0" i="0" lang="en" sz="1000" u="none" cap="none" strike="noStrike">
                <a:solidFill>
                  <a:srgbClr val="000000"/>
                </a:solidFill>
                <a:latin typeface="Roboto"/>
                <a:ea typeface="Roboto"/>
                <a:cs typeface="Roboto"/>
                <a:sym typeface="Roboto"/>
              </a:rPr>
              <a:t>Total Nos of Smallholder farmers covered through </a:t>
            </a:r>
            <a:r>
              <a:rPr b="1" i="0" lang="en" sz="1000" u="none" cap="none" strike="noStrike">
                <a:solidFill>
                  <a:srgbClr val="000000"/>
                </a:solidFill>
                <a:latin typeface="Roboto"/>
                <a:ea typeface="Roboto"/>
                <a:cs typeface="Roboto"/>
                <a:sym typeface="Roboto"/>
              </a:rPr>
              <a:t>FGDs:</a:t>
            </a:r>
            <a:r>
              <a:rPr b="0" i="0" lang="en" sz="1000" u="none" cap="none" strike="noStrike">
                <a:solidFill>
                  <a:srgbClr val="000000"/>
                </a:solidFill>
                <a:latin typeface="Roboto"/>
                <a:ea typeface="Roboto"/>
                <a:cs typeface="Roboto"/>
                <a:sym typeface="Roboto"/>
              </a:rPr>
              <a:t> 43</a:t>
            </a:r>
            <a:endParaRPr b="1" i="0" sz="10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3"/>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440" name="Google Shape;440;p13"/>
          <p:cNvSpPr txBox="1"/>
          <p:nvPr/>
        </p:nvSpPr>
        <p:spPr>
          <a:xfrm>
            <a:off x="51650" y="78650"/>
            <a:ext cx="8819700" cy="8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Primary research</a:t>
            </a:r>
            <a:r>
              <a:rPr b="0" i="0" lang="en" sz="1600" u="none" cap="none" strike="noStrike">
                <a:solidFill>
                  <a:schemeClr val="dk2"/>
                </a:solidFill>
                <a:latin typeface="Tahoma"/>
                <a:ea typeface="Tahoma"/>
                <a:cs typeface="Tahoma"/>
                <a:sym typeface="Tahoma"/>
              </a:rPr>
              <a:t> using mixed methods was </a:t>
            </a:r>
            <a:r>
              <a:rPr b="1" i="0" lang="en" sz="1600" u="none" cap="none" strike="noStrike">
                <a:solidFill>
                  <a:schemeClr val="dk2"/>
                </a:solidFill>
                <a:latin typeface="Tahoma"/>
                <a:ea typeface="Tahoma"/>
                <a:cs typeface="Tahoma"/>
                <a:sym typeface="Tahoma"/>
              </a:rPr>
              <a:t>conducted across 10 districts of the two states</a:t>
            </a:r>
            <a:r>
              <a:rPr b="0" i="0" lang="en" sz="1600" u="none" cap="none" strike="noStrike">
                <a:solidFill>
                  <a:schemeClr val="dk2"/>
                </a:solidFill>
                <a:latin typeface="Tahoma"/>
                <a:ea typeface="Tahoma"/>
                <a:cs typeface="Tahoma"/>
                <a:sym typeface="Tahoma"/>
              </a:rPr>
              <a:t> and covered a total of ~230 smallholder farmers, besides other stakeholders</a:t>
            </a:r>
            <a:endParaRPr b="0" i="0" sz="1600" u="none" cap="none" strike="noStrike">
              <a:solidFill>
                <a:schemeClr val="dk2"/>
              </a:solidFill>
              <a:latin typeface="Tahoma"/>
              <a:ea typeface="Tahoma"/>
              <a:cs typeface="Tahoma"/>
              <a:sym typeface="Tahoma"/>
            </a:endParaRPr>
          </a:p>
        </p:txBody>
      </p:sp>
      <p:pic>
        <p:nvPicPr>
          <p:cNvPr id="441" name="Google Shape;441;p13"/>
          <p:cNvPicPr preferRelativeResize="0"/>
          <p:nvPr/>
        </p:nvPicPr>
        <p:blipFill rotWithShape="1">
          <a:blip r:embed="rId3">
            <a:alphaModFix/>
          </a:blip>
          <a:srcRect b="0" l="0" r="0" t="0"/>
          <a:stretch/>
        </p:blipFill>
        <p:spPr>
          <a:xfrm>
            <a:off x="51650" y="1006225"/>
            <a:ext cx="4610849" cy="2949450"/>
          </a:xfrm>
          <a:prstGeom prst="rect">
            <a:avLst/>
          </a:prstGeom>
          <a:noFill/>
          <a:ln>
            <a:noFill/>
          </a:ln>
        </p:spPr>
      </p:pic>
      <p:sp>
        <p:nvSpPr>
          <p:cNvPr id="442" name="Google Shape;442;p13"/>
          <p:cNvSpPr txBox="1"/>
          <p:nvPr/>
        </p:nvSpPr>
        <p:spPr>
          <a:xfrm>
            <a:off x="4113800" y="3636175"/>
            <a:ext cx="548700" cy="294300"/>
          </a:xfrm>
          <a:prstGeom prst="rect">
            <a:avLst/>
          </a:prstGeom>
          <a:solidFill>
            <a:srgbClr val="E0F2F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3" name="Google Shape;443;p13"/>
          <p:cNvPicPr preferRelativeResize="0"/>
          <p:nvPr/>
        </p:nvPicPr>
        <p:blipFill rotWithShape="1">
          <a:blip r:embed="rId4">
            <a:alphaModFix/>
          </a:blip>
          <a:srcRect b="0" l="0" r="0" t="0"/>
          <a:stretch/>
        </p:blipFill>
        <p:spPr>
          <a:xfrm>
            <a:off x="4743150" y="986900"/>
            <a:ext cx="4111876" cy="2949451"/>
          </a:xfrm>
          <a:prstGeom prst="rect">
            <a:avLst/>
          </a:prstGeom>
          <a:noFill/>
          <a:ln>
            <a:noFill/>
          </a:ln>
        </p:spPr>
      </p:pic>
      <p:graphicFrame>
        <p:nvGraphicFramePr>
          <p:cNvPr id="444" name="Google Shape;444;p13"/>
          <p:cNvGraphicFramePr/>
          <p:nvPr/>
        </p:nvGraphicFramePr>
        <p:xfrm>
          <a:off x="4743125" y="3989200"/>
          <a:ext cx="3000000" cy="3000000"/>
        </p:xfrm>
        <a:graphic>
          <a:graphicData uri="http://schemas.openxmlformats.org/drawingml/2006/table">
            <a:tbl>
              <a:tblPr>
                <a:noFill/>
                <a:tableStyleId>{0F42FCC8-6B50-42C1-B359-E455C61714E9}</a:tableStyleId>
              </a:tblPr>
              <a:tblGrid>
                <a:gridCol w="1579800"/>
                <a:gridCol w="1300900"/>
                <a:gridCol w="1231175"/>
              </a:tblGrid>
              <a:tr h="360150">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Total Number of Farmers Part of the Study</a:t>
                      </a:r>
                      <a:endParaRPr b="1" sz="9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Number of Farmers covered in Surveys</a:t>
                      </a:r>
                      <a:endParaRPr sz="9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Number of Farmers covered in FGDs</a:t>
                      </a:r>
                      <a:endParaRPr sz="9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r>
              <a:tr h="36015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125</a:t>
                      </a:r>
                      <a:endParaRPr sz="10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111</a:t>
                      </a:r>
                      <a:endParaRPr sz="10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a:t>
                      </a:r>
                      <a:endParaRPr sz="10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r>
            </a:tbl>
          </a:graphicData>
        </a:graphic>
      </p:graphicFrame>
      <p:graphicFrame>
        <p:nvGraphicFramePr>
          <p:cNvPr id="445" name="Google Shape;445;p13"/>
          <p:cNvGraphicFramePr/>
          <p:nvPr/>
        </p:nvGraphicFramePr>
        <p:xfrm>
          <a:off x="51675" y="3989200"/>
          <a:ext cx="3000000" cy="3000000"/>
        </p:xfrm>
        <a:graphic>
          <a:graphicData uri="http://schemas.openxmlformats.org/drawingml/2006/table">
            <a:tbl>
              <a:tblPr>
                <a:noFill/>
                <a:tableStyleId>{0F42FCC8-6B50-42C1-B359-E455C61714E9}</a:tableStyleId>
              </a:tblPr>
              <a:tblGrid>
                <a:gridCol w="1648275"/>
                <a:gridCol w="1425600"/>
                <a:gridCol w="1536950"/>
              </a:tblGrid>
              <a:tr h="360150">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Total Number of Farmers Part of the Study</a:t>
                      </a:r>
                      <a:endParaRPr b="1" sz="9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Number of Farmers covered in Surveys</a:t>
                      </a:r>
                      <a:endParaRPr sz="9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Number of Farmers covered in FGDs</a:t>
                      </a:r>
                      <a:endParaRPr sz="9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r>
              <a:tr h="36015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112</a:t>
                      </a:r>
                      <a:endParaRPr sz="10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79</a:t>
                      </a:r>
                      <a:endParaRPr sz="10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33</a:t>
                      </a:r>
                      <a:endParaRPr sz="1000" u="none" cap="none" strike="noStrike">
                        <a:latin typeface="Roboto"/>
                        <a:ea typeface="Roboto"/>
                        <a:cs typeface="Roboto"/>
                        <a:sym typeface="Roboto"/>
                      </a:endParaRPr>
                    </a:p>
                  </a:txBody>
                  <a:tcPr marT="91425" marB="91425" marR="91425" marL="91425">
                    <a:lnL cap="flat" cmpd="sng" w="9525">
                      <a:solidFill>
                        <a:schemeClr val="accent4"/>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accent4"/>
                      </a:solidFill>
                      <a:prstDash val="dash"/>
                      <a:round/>
                      <a:headEnd len="sm" w="sm" type="none"/>
                      <a:tailEnd len="sm" w="sm" type="none"/>
                    </a:lnT>
                    <a:lnB cap="flat" cmpd="sng" w="9525">
                      <a:solidFill>
                        <a:schemeClr val="accent4"/>
                      </a:solidFill>
                      <a:prstDash val="dash"/>
                      <a:round/>
                      <a:headEnd len="sm" w="sm" type="none"/>
                      <a:tailEnd len="sm" w="sm" type="none"/>
                    </a:lnB>
                  </a:tcPr>
                </a:tc>
              </a:tr>
            </a:tbl>
          </a:graphicData>
        </a:graphic>
      </p:graphicFrame>
      <p:sp>
        <p:nvSpPr>
          <p:cNvPr id="446" name="Google Shape;446;p13"/>
          <p:cNvSpPr txBox="1"/>
          <p:nvPr/>
        </p:nvSpPr>
        <p:spPr>
          <a:xfrm>
            <a:off x="4828700" y="1059900"/>
            <a:ext cx="2018100" cy="195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Andhra Pradesh</a:t>
            </a:r>
            <a:endParaRPr b="1" i="0" sz="1000" u="none" cap="none" strike="noStrike">
              <a:solidFill>
                <a:srgbClr val="347A5C"/>
              </a:solidFill>
              <a:latin typeface="Roboto"/>
              <a:ea typeface="Roboto"/>
              <a:cs typeface="Roboto"/>
              <a:sym typeface="Roboto"/>
            </a:endParaRPr>
          </a:p>
        </p:txBody>
      </p:sp>
      <p:sp>
        <p:nvSpPr>
          <p:cNvPr id="447" name="Google Shape;447;p13"/>
          <p:cNvSpPr txBox="1"/>
          <p:nvPr/>
        </p:nvSpPr>
        <p:spPr>
          <a:xfrm>
            <a:off x="145150" y="1059900"/>
            <a:ext cx="2018100" cy="195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Assam</a:t>
            </a:r>
            <a:endParaRPr b="1" i="0" sz="1000" u="none" cap="none" strike="noStrike">
              <a:solidFill>
                <a:srgbClr val="347A5C"/>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4"/>
          <p:cNvSpPr txBox="1"/>
          <p:nvPr/>
        </p:nvSpPr>
        <p:spPr>
          <a:xfrm>
            <a:off x="891300" y="2673030"/>
            <a:ext cx="1902300" cy="1216200"/>
          </a:xfrm>
          <a:prstGeom prst="rect">
            <a:avLst/>
          </a:prstGeom>
          <a:noFill/>
          <a:ln cap="flat" cmpd="sng" w="9525">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Additional Director of Horticulture (Planning, Establishment, RKVY &amp; NMOOP)</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Assistant Director of Horticulture, Nellore</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Horticulture Assistant, West Godavari</a:t>
            </a:r>
            <a:endParaRPr b="0" i="0" sz="900" u="none" cap="none" strike="noStrike">
              <a:solidFill>
                <a:schemeClr val="dk1"/>
              </a:solidFill>
              <a:latin typeface="Roboto"/>
              <a:ea typeface="Roboto"/>
              <a:cs typeface="Roboto"/>
              <a:sym typeface="Roboto"/>
            </a:endParaRPr>
          </a:p>
        </p:txBody>
      </p:sp>
      <p:sp>
        <p:nvSpPr>
          <p:cNvPr id="453" name="Google Shape;453;p14"/>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Tahoma"/>
                <a:ea typeface="Tahoma"/>
                <a:cs typeface="Tahoma"/>
                <a:sym typeface="Tahoma"/>
              </a:rPr>
              <a:t>Interviews with </a:t>
            </a:r>
            <a:r>
              <a:rPr b="1" i="0" lang="en" sz="1600" u="none" cap="none" strike="noStrike">
                <a:solidFill>
                  <a:schemeClr val="dk2"/>
                </a:solidFill>
                <a:latin typeface="Tahoma"/>
                <a:ea typeface="Tahoma"/>
                <a:cs typeface="Tahoma"/>
                <a:sym typeface="Tahoma"/>
              </a:rPr>
              <a:t>other key ecosystem stakeholders</a:t>
            </a:r>
            <a:r>
              <a:rPr b="0" i="0" lang="en" sz="1600" u="none" cap="none" strike="noStrike">
                <a:solidFill>
                  <a:schemeClr val="dk2"/>
                </a:solidFill>
                <a:latin typeface="Tahoma"/>
                <a:ea typeface="Tahoma"/>
                <a:cs typeface="Tahoma"/>
                <a:sym typeface="Tahoma"/>
              </a:rPr>
              <a:t> allowed for triangulation and optimization of data gathered through the farmer surveys, while providing insights on market linkages, institutional support and challenges for palm plantations</a:t>
            </a:r>
            <a:endParaRPr b="0" i="0" sz="1600" u="none" cap="none" strike="noStrike">
              <a:solidFill>
                <a:schemeClr val="dk2"/>
              </a:solidFill>
              <a:latin typeface="Tahoma"/>
              <a:ea typeface="Tahoma"/>
              <a:cs typeface="Tahoma"/>
              <a:sym typeface="Tahoma"/>
            </a:endParaRPr>
          </a:p>
        </p:txBody>
      </p:sp>
      <p:sp>
        <p:nvSpPr>
          <p:cNvPr id="454" name="Google Shape;454;p14"/>
          <p:cNvSpPr txBox="1"/>
          <p:nvPr/>
        </p:nvSpPr>
        <p:spPr>
          <a:xfrm>
            <a:off x="-600" y="2013300"/>
            <a:ext cx="891900" cy="336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455" name="Google Shape;455;p14"/>
          <p:cNvSpPr txBox="1"/>
          <p:nvPr/>
        </p:nvSpPr>
        <p:spPr>
          <a:xfrm>
            <a:off x="-600" y="3003900"/>
            <a:ext cx="891900" cy="55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 Pradesh</a:t>
            </a:r>
            <a:endParaRPr b="1" i="0" sz="1000" u="none" cap="none" strike="noStrike">
              <a:solidFill>
                <a:srgbClr val="000000"/>
              </a:solidFill>
              <a:latin typeface="Roboto"/>
              <a:ea typeface="Roboto"/>
              <a:cs typeface="Roboto"/>
              <a:sym typeface="Roboto"/>
            </a:endParaRPr>
          </a:p>
        </p:txBody>
      </p:sp>
      <p:sp>
        <p:nvSpPr>
          <p:cNvPr id="456" name="Google Shape;456;p14"/>
          <p:cNvSpPr/>
          <p:nvPr/>
        </p:nvSpPr>
        <p:spPr>
          <a:xfrm>
            <a:off x="891400" y="1355976"/>
            <a:ext cx="1902300" cy="2364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Government</a:t>
            </a:r>
            <a:endParaRPr b="1" i="0" sz="1100" u="none" cap="none" strike="noStrike">
              <a:solidFill>
                <a:srgbClr val="000000"/>
              </a:solidFill>
              <a:latin typeface="Roboto"/>
              <a:ea typeface="Roboto"/>
              <a:cs typeface="Roboto"/>
              <a:sym typeface="Roboto"/>
            </a:endParaRPr>
          </a:p>
        </p:txBody>
      </p:sp>
      <p:sp>
        <p:nvSpPr>
          <p:cNvPr id="457" name="Google Shape;457;p14"/>
          <p:cNvSpPr/>
          <p:nvPr/>
        </p:nvSpPr>
        <p:spPr>
          <a:xfrm>
            <a:off x="2909619" y="1355976"/>
            <a:ext cx="1902300" cy="2364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Private Corporations</a:t>
            </a:r>
            <a:endParaRPr b="1" i="0" sz="1100" u="none" cap="none" strike="noStrike">
              <a:solidFill>
                <a:srgbClr val="000000"/>
              </a:solidFill>
              <a:latin typeface="Roboto"/>
              <a:ea typeface="Roboto"/>
              <a:cs typeface="Roboto"/>
              <a:sym typeface="Roboto"/>
            </a:endParaRPr>
          </a:p>
        </p:txBody>
      </p:sp>
      <p:sp>
        <p:nvSpPr>
          <p:cNvPr id="458" name="Google Shape;458;p14"/>
          <p:cNvSpPr/>
          <p:nvPr/>
        </p:nvSpPr>
        <p:spPr>
          <a:xfrm>
            <a:off x="4927839" y="1355976"/>
            <a:ext cx="1902300" cy="2364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Research Organizations</a:t>
            </a:r>
            <a:endParaRPr b="1" i="0" sz="1100" u="none" cap="none" strike="noStrike">
              <a:solidFill>
                <a:srgbClr val="000000"/>
              </a:solidFill>
              <a:latin typeface="Roboto"/>
              <a:ea typeface="Roboto"/>
              <a:cs typeface="Roboto"/>
              <a:sym typeface="Roboto"/>
            </a:endParaRPr>
          </a:p>
        </p:txBody>
      </p:sp>
      <p:sp>
        <p:nvSpPr>
          <p:cNvPr id="459" name="Google Shape;459;p14"/>
          <p:cNvSpPr/>
          <p:nvPr/>
        </p:nvSpPr>
        <p:spPr>
          <a:xfrm>
            <a:off x="6946059" y="1355976"/>
            <a:ext cx="1902300" cy="2364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Farmer Cooperatives</a:t>
            </a:r>
            <a:endParaRPr b="1" i="0" sz="1100" u="none" cap="none" strike="noStrike">
              <a:solidFill>
                <a:srgbClr val="000000"/>
              </a:solidFill>
              <a:latin typeface="Roboto"/>
              <a:ea typeface="Roboto"/>
              <a:cs typeface="Roboto"/>
              <a:sym typeface="Roboto"/>
            </a:endParaRPr>
          </a:p>
        </p:txBody>
      </p:sp>
      <p:sp>
        <p:nvSpPr>
          <p:cNvPr id="460" name="Google Shape;460;p14"/>
          <p:cNvSpPr txBox="1"/>
          <p:nvPr/>
        </p:nvSpPr>
        <p:spPr>
          <a:xfrm>
            <a:off x="891300" y="1652277"/>
            <a:ext cx="1902300" cy="971700"/>
          </a:xfrm>
          <a:prstGeom prst="rect">
            <a:avLst/>
          </a:prstGeom>
          <a:noFill/>
          <a:ln cap="flat" cmpd="sng" w="9525">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District Agriculture Officer, Tinsukia</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District Agriculture Officer, Lakhimpur</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District Agriculture Officer, Goalpara</a:t>
            </a:r>
            <a:endParaRPr b="0" i="0" sz="900" u="none" cap="none" strike="noStrike">
              <a:solidFill>
                <a:schemeClr val="dk1"/>
              </a:solidFill>
              <a:latin typeface="Roboto"/>
              <a:ea typeface="Roboto"/>
              <a:cs typeface="Roboto"/>
              <a:sym typeface="Roboto"/>
            </a:endParaRPr>
          </a:p>
        </p:txBody>
      </p:sp>
      <p:sp>
        <p:nvSpPr>
          <p:cNvPr id="461" name="Google Shape;461;p14"/>
          <p:cNvSpPr txBox="1"/>
          <p:nvPr/>
        </p:nvSpPr>
        <p:spPr>
          <a:xfrm>
            <a:off x="891300" y="3943722"/>
            <a:ext cx="1902300" cy="1015800"/>
          </a:xfrm>
          <a:prstGeom prst="rect">
            <a:avLst/>
          </a:prstGeom>
          <a:solidFill>
            <a:srgbClr val="D9EAD3"/>
          </a:solid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Policy Implementation of NMEO-OP </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Market linkages and incentives to farmers</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Sustainability and expansion of oil palm cultivation</a:t>
            </a:r>
            <a:endParaRPr b="0" i="0" sz="900" u="none" cap="none" strike="noStrike">
              <a:solidFill>
                <a:schemeClr val="dk1"/>
              </a:solidFill>
              <a:latin typeface="Roboto"/>
              <a:ea typeface="Roboto"/>
              <a:cs typeface="Roboto"/>
              <a:sym typeface="Roboto"/>
            </a:endParaRPr>
          </a:p>
        </p:txBody>
      </p:sp>
      <p:sp>
        <p:nvSpPr>
          <p:cNvPr id="462" name="Google Shape;462;p14"/>
          <p:cNvSpPr txBox="1"/>
          <p:nvPr/>
        </p:nvSpPr>
        <p:spPr>
          <a:xfrm>
            <a:off x="-600" y="4203338"/>
            <a:ext cx="891900" cy="55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Key Areas of Enquiries</a:t>
            </a:r>
            <a:endParaRPr b="1" i="0" sz="1000" u="none" cap="none" strike="noStrike">
              <a:solidFill>
                <a:srgbClr val="000000"/>
              </a:solidFill>
              <a:latin typeface="Roboto"/>
              <a:ea typeface="Roboto"/>
              <a:cs typeface="Roboto"/>
              <a:sym typeface="Roboto"/>
            </a:endParaRPr>
          </a:p>
        </p:txBody>
      </p:sp>
      <p:sp>
        <p:nvSpPr>
          <p:cNvPr id="463" name="Google Shape;463;p14"/>
          <p:cNvSpPr/>
          <p:nvPr/>
        </p:nvSpPr>
        <p:spPr>
          <a:xfrm>
            <a:off x="2940145" y="1652277"/>
            <a:ext cx="1871700" cy="22371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4"/>
          <p:cNvSpPr txBox="1"/>
          <p:nvPr/>
        </p:nvSpPr>
        <p:spPr>
          <a:xfrm>
            <a:off x="2924890" y="3943722"/>
            <a:ext cx="1902300" cy="1015800"/>
          </a:xfrm>
          <a:prstGeom prst="rect">
            <a:avLst/>
          </a:prstGeom>
          <a:solidFill>
            <a:srgbClr val="D9EAD3"/>
          </a:solid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Market linkages  and role of corporates in NMEO-OP</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Initiatives and best practices across the value chain</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Challenges and constraints across the value chain</a:t>
            </a:r>
            <a:endParaRPr b="0" i="0" sz="900" u="none" cap="none" strike="noStrike">
              <a:solidFill>
                <a:schemeClr val="dk1"/>
              </a:solidFill>
              <a:latin typeface="Roboto"/>
              <a:ea typeface="Roboto"/>
              <a:cs typeface="Roboto"/>
              <a:sym typeface="Roboto"/>
            </a:endParaRPr>
          </a:p>
        </p:txBody>
      </p:sp>
      <p:pic>
        <p:nvPicPr>
          <p:cNvPr id="465" name="Google Shape;465;p14"/>
          <p:cNvPicPr preferRelativeResize="0"/>
          <p:nvPr/>
        </p:nvPicPr>
        <p:blipFill rotWithShape="1">
          <a:blip r:embed="rId3">
            <a:alphaModFix/>
          </a:blip>
          <a:srcRect b="18281" l="0" r="0" t="11939"/>
          <a:stretch/>
        </p:blipFill>
        <p:spPr>
          <a:xfrm>
            <a:off x="3227930" y="1824653"/>
            <a:ext cx="1303110" cy="477276"/>
          </a:xfrm>
          <a:prstGeom prst="rect">
            <a:avLst/>
          </a:prstGeom>
          <a:noFill/>
          <a:ln>
            <a:noFill/>
          </a:ln>
        </p:spPr>
      </p:pic>
      <p:pic>
        <p:nvPicPr>
          <p:cNvPr id="466" name="Google Shape;466;p14"/>
          <p:cNvPicPr preferRelativeResize="0"/>
          <p:nvPr/>
        </p:nvPicPr>
        <p:blipFill rotWithShape="1">
          <a:blip r:embed="rId4">
            <a:alphaModFix/>
          </a:blip>
          <a:srcRect b="0" l="0" r="0" t="0"/>
          <a:stretch/>
        </p:blipFill>
        <p:spPr>
          <a:xfrm>
            <a:off x="3214919" y="2531880"/>
            <a:ext cx="1384443" cy="336302"/>
          </a:xfrm>
          <a:prstGeom prst="rect">
            <a:avLst/>
          </a:prstGeom>
          <a:noFill/>
          <a:ln>
            <a:noFill/>
          </a:ln>
        </p:spPr>
      </p:pic>
      <p:sp>
        <p:nvSpPr>
          <p:cNvPr id="467" name="Google Shape;467;p14"/>
          <p:cNvSpPr/>
          <p:nvPr/>
        </p:nvSpPr>
        <p:spPr>
          <a:xfrm>
            <a:off x="4943102" y="1652277"/>
            <a:ext cx="1871700" cy="22371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4"/>
          <p:cNvSpPr txBox="1"/>
          <p:nvPr/>
        </p:nvSpPr>
        <p:spPr>
          <a:xfrm>
            <a:off x="4927848" y="3943722"/>
            <a:ext cx="1902300" cy="1015800"/>
          </a:xfrm>
          <a:prstGeom prst="rect">
            <a:avLst/>
          </a:prstGeom>
          <a:solidFill>
            <a:srgbClr val="D9EAD3"/>
          </a:solid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Characteristics of current production areas </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Scope for sustainable growth and expansion</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Sustainability risks and opportunities</a:t>
            </a:r>
            <a:endParaRPr b="0" i="0" sz="900" u="none" cap="none" strike="noStrike">
              <a:solidFill>
                <a:schemeClr val="dk1"/>
              </a:solidFill>
              <a:latin typeface="Roboto"/>
              <a:ea typeface="Roboto"/>
              <a:cs typeface="Roboto"/>
              <a:sym typeface="Roboto"/>
            </a:endParaRPr>
          </a:p>
        </p:txBody>
      </p:sp>
      <p:sp>
        <p:nvSpPr>
          <p:cNvPr id="469" name="Google Shape;469;p14"/>
          <p:cNvSpPr txBox="1"/>
          <p:nvPr/>
        </p:nvSpPr>
        <p:spPr>
          <a:xfrm>
            <a:off x="6969040" y="2838065"/>
            <a:ext cx="1902300" cy="1051200"/>
          </a:xfrm>
          <a:prstGeom prst="rect">
            <a:avLst/>
          </a:prstGeom>
          <a:noFill/>
          <a:ln cap="flat" cmpd="sng" w="9525">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Chinthalapudi Fed Producer Company Ltd.</a:t>
            </a:r>
            <a:endParaRPr b="0" i="0" sz="900" u="none" cap="none" strike="noStrike">
              <a:solidFill>
                <a:schemeClr val="dk1"/>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0" lvl="0" marL="114300" marR="0" rtl="0" algn="l">
              <a:lnSpc>
                <a:spcPct val="100000"/>
              </a:lnSpc>
              <a:spcBef>
                <a:spcPts val="0"/>
              </a:spcBef>
              <a:spcAft>
                <a:spcPts val="0"/>
              </a:spcAft>
              <a:buClr>
                <a:srgbClr val="000000"/>
              </a:buClr>
              <a:buSzPts val="900"/>
              <a:buFont typeface="Arial"/>
              <a:buNone/>
            </a:pPr>
            <a:r>
              <a:rPr b="0" i="1" lang="en" sz="900" u="none" cap="none" strike="noStrike">
                <a:solidFill>
                  <a:schemeClr val="dk1"/>
                </a:solidFill>
                <a:latin typeface="Roboto"/>
                <a:ea typeface="Roboto"/>
                <a:cs typeface="Roboto"/>
                <a:sym typeface="Roboto"/>
              </a:rPr>
              <a:t>(not oil palm specific, but farmers in the FPO have some oil palm plantations)</a:t>
            </a:r>
            <a:endParaRPr b="0" i="1" sz="900" u="none" cap="none" strike="noStrike">
              <a:solidFill>
                <a:schemeClr val="dk1"/>
              </a:solidFill>
              <a:latin typeface="Roboto"/>
              <a:ea typeface="Roboto"/>
              <a:cs typeface="Roboto"/>
              <a:sym typeface="Roboto"/>
            </a:endParaRPr>
          </a:p>
        </p:txBody>
      </p:sp>
      <p:sp>
        <p:nvSpPr>
          <p:cNvPr id="470" name="Google Shape;470;p14"/>
          <p:cNvSpPr txBox="1"/>
          <p:nvPr/>
        </p:nvSpPr>
        <p:spPr>
          <a:xfrm>
            <a:off x="6969040" y="1652277"/>
            <a:ext cx="1902300" cy="1051200"/>
          </a:xfrm>
          <a:prstGeom prst="rect">
            <a:avLst/>
          </a:prstGeom>
          <a:noFill/>
          <a:ln cap="flat" cmpd="sng" w="9525">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Oil Palm Growers Coordination Committee, Goalpara</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Kunkrajani Oil Palm Group</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Mili Juli Women Farmers Group</a:t>
            </a:r>
            <a:endParaRPr b="0" i="0" sz="900" u="none" cap="none" strike="noStrike">
              <a:solidFill>
                <a:schemeClr val="dk1"/>
              </a:solidFill>
              <a:latin typeface="Roboto"/>
              <a:ea typeface="Roboto"/>
              <a:cs typeface="Roboto"/>
              <a:sym typeface="Roboto"/>
            </a:endParaRPr>
          </a:p>
        </p:txBody>
      </p:sp>
      <p:sp>
        <p:nvSpPr>
          <p:cNvPr id="471" name="Google Shape;471;p14"/>
          <p:cNvSpPr txBox="1"/>
          <p:nvPr/>
        </p:nvSpPr>
        <p:spPr>
          <a:xfrm>
            <a:off x="6969040" y="3943722"/>
            <a:ext cx="1902300" cy="1015800"/>
          </a:xfrm>
          <a:prstGeom prst="rect">
            <a:avLst/>
          </a:prstGeom>
          <a:solidFill>
            <a:srgbClr val="D9EAD3"/>
          </a:solid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On ground insights and challenges faced by farmers</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Market linkages and prevailing prices</a:t>
            </a:r>
            <a:endParaRPr b="0" i="0"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Practices followed by farmers and sources for the same</a:t>
            </a:r>
            <a:endParaRPr b="0" i="0" sz="900" u="none" cap="none" strike="noStrike">
              <a:solidFill>
                <a:schemeClr val="dk1"/>
              </a:solidFill>
              <a:latin typeface="Roboto"/>
              <a:ea typeface="Roboto"/>
              <a:cs typeface="Roboto"/>
              <a:sym typeface="Roboto"/>
            </a:endParaRPr>
          </a:p>
        </p:txBody>
      </p:sp>
      <p:grpSp>
        <p:nvGrpSpPr>
          <p:cNvPr id="472" name="Google Shape;472;p14"/>
          <p:cNvGrpSpPr/>
          <p:nvPr/>
        </p:nvGrpSpPr>
        <p:grpSpPr>
          <a:xfrm>
            <a:off x="1636511" y="926750"/>
            <a:ext cx="369672" cy="369323"/>
            <a:chOff x="0" y="-1"/>
            <a:chExt cx="777438" cy="774425"/>
          </a:xfrm>
        </p:grpSpPr>
        <p:sp>
          <p:nvSpPr>
            <p:cNvPr id="473" name="Google Shape;473;p14"/>
            <p:cNvSpPr/>
            <p:nvPr/>
          </p:nvSpPr>
          <p:spPr>
            <a:xfrm>
              <a:off x="0" y="677980"/>
              <a:ext cx="777438" cy="96444"/>
            </a:xfrm>
            <a:custGeom>
              <a:rect b="b" l="l" r="r" t="t"/>
              <a:pathLst>
                <a:path extrusionOk="0" h="21600" w="21600">
                  <a:moveTo>
                    <a:pt x="1361" y="0"/>
                  </a:moveTo>
                  <a:lnTo>
                    <a:pt x="20239" y="0"/>
                  </a:lnTo>
                  <a:lnTo>
                    <a:pt x="20750" y="686"/>
                  </a:lnTo>
                  <a:lnTo>
                    <a:pt x="21217" y="3086"/>
                  </a:lnTo>
                  <a:lnTo>
                    <a:pt x="21472" y="6857"/>
                  </a:lnTo>
                  <a:lnTo>
                    <a:pt x="21600" y="10971"/>
                  </a:lnTo>
                  <a:lnTo>
                    <a:pt x="21472" y="14743"/>
                  </a:lnTo>
                  <a:lnTo>
                    <a:pt x="21217" y="18514"/>
                  </a:lnTo>
                  <a:lnTo>
                    <a:pt x="20750" y="20914"/>
                  </a:lnTo>
                  <a:lnTo>
                    <a:pt x="20239" y="21600"/>
                  </a:lnTo>
                  <a:lnTo>
                    <a:pt x="1361" y="21600"/>
                  </a:lnTo>
                  <a:lnTo>
                    <a:pt x="850" y="20914"/>
                  </a:lnTo>
                  <a:lnTo>
                    <a:pt x="425" y="18514"/>
                  </a:lnTo>
                  <a:lnTo>
                    <a:pt x="128" y="14743"/>
                  </a:lnTo>
                  <a:lnTo>
                    <a:pt x="0" y="10971"/>
                  </a:lnTo>
                  <a:lnTo>
                    <a:pt x="128" y="6857"/>
                  </a:lnTo>
                  <a:lnTo>
                    <a:pt x="425" y="3086"/>
                  </a:lnTo>
                  <a:lnTo>
                    <a:pt x="850" y="686"/>
                  </a:lnTo>
                  <a:lnTo>
                    <a:pt x="1361"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74" name="Google Shape;474;p14"/>
            <p:cNvSpPr/>
            <p:nvPr/>
          </p:nvSpPr>
          <p:spPr>
            <a:xfrm>
              <a:off x="45912" y="338225"/>
              <a:ext cx="151524" cy="290790"/>
            </a:xfrm>
            <a:custGeom>
              <a:rect b="b" l="l" r="r" t="t"/>
              <a:pathLst>
                <a:path extrusionOk="0" h="21600" w="21600">
                  <a:moveTo>
                    <a:pt x="4582" y="0"/>
                  </a:moveTo>
                  <a:lnTo>
                    <a:pt x="17236" y="0"/>
                  </a:lnTo>
                  <a:lnTo>
                    <a:pt x="19200" y="2046"/>
                  </a:lnTo>
                  <a:lnTo>
                    <a:pt x="20509" y="4661"/>
                  </a:lnTo>
                  <a:lnTo>
                    <a:pt x="21382" y="7617"/>
                  </a:lnTo>
                  <a:lnTo>
                    <a:pt x="21600" y="10686"/>
                  </a:lnTo>
                  <a:lnTo>
                    <a:pt x="21382" y="13983"/>
                  </a:lnTo>
                  <a:lnTo>
                    <a:pt x="20509" y="16939"/>
                  </a:lnTo>
                  <a:lnTo>
                    <a:pt x="19200" y="19554"/>
                  </a:lnTo>
                  <a:lnTo>
                    <a:pt x="17236" y="21600"/>
                  </a:lnTo>
                  <a:lnTo>
                    <a:pt x="4582" y="21600"/>
                  </a:lnTo>
                  <a:lnTo>
                    <a:pt x="2836" y="19554"/>
                  </a:lnTo>
                  <a:lnTo>
                    <a:pt x="1309" y="16939"/>
                  </a:lnTo>
                  <a:lnTo>
                    <a:pt x="218" y="13983"/>
                  </a:lnTo>
                  <a:lnTo>
                    <a:pt x="0" y="10686"/>
                  </a:lnTo>
                  <a:lnTo>
                    <a:pt x="218" y="7617"/>
                  </a:lnTo>
                  <a:lnTo>
                    <a:pt x="1309" y="4661"/>
                  </a:lnTo>
                  <a:lnTo>
                    <a:pt x="2836" y="2046"/>
                  </a:lnTo>
                  <a:lnTo>
                    <a:pt x="4582"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75" name="Google Shape;475;p14"/>
            <p:cNvSpPr/>
            <p:nvPr/>
          </p:nvSpPr>
          <p:spPr>
            <a:xfrm>
              <a:off x="312207" y="338225"/>
              <a:ext cx="153036" cy="290790"/>
            </a:xfrm>
            <a:custGeom>
              <a:rect b="b" l="l" r="r" t="t"/>
              <a:pathLst>
                <a:path extrusionOk="0" h="21600" w="21600">
                  <a:moveTo>
                    <a:pt x="4536" y="0"/>
                  </a:moveTo>
                  <a:lnTo>
                    <a:pt x="17064" y="0"/>
                  </a:lnTo>
                  <a:lnTo>
                    <a:pt x="19008" y="2046"/>
                  </a:lnTo>
                  <a:lnTo>
                    <a:pt x="20304" y="4661"/>
                  </a:lnTo>
                  <a:lnTo>
                    <a:pt x="21384" y="7617"/>
                  </a:lnTo>
                  <a:lnTo>
                    <a:pt x="21600" y="10686"/>
                  </a:lnTo>
                  <a:lnTo>
                    <a:pt x="21384" y="13983"/>
                  </a:lnTo>
                  <a:lnTo>
                    <a:pt x="20304" y="16939"/>
                  </a:lnTo>
                  <a:lnTo>
                    <a:pt x="18792" y="19554"/>
                  </a:lnTo>
                  <a:lnTo>
                    <a:pt x="17064" y="21600"/>
                  </a:lnTo>
                  <a:lnTo>
                    <a:pt x="4536" y="21600"/>
                  </a:lnTo>
                  <a:lnTo>
                    <a:pt x="2808" y="19554"/>
                  </a:lnTo>
                  <a:lnTo>
                    <a:pt x="1296" y="16939"/>
                  </a:lnTo>
                  <a:lnTo>
                    <a:pt x="432" y="13983"/>
                  </a:lnTo>
                  <a:lnTo>
                    <a:pt x="0" y="10686"/>
                  </a:lnTo>
                  <a:lnTo>
                    <a:pt x="432" y="7617"/>
                  </a:lnTo>
                  <a:lnTo>
                    <a:pt x="1296" y="4661"/>
                  </a:lnTo>
                  <a:lnTo>
                    <a:pt x="2808" y="2046"/>
                  </a:lnTo>
                  <a:lnTo>
                    <a:pt x="4536"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76" name="Google Shape;476;p14"/>
            <p:cNvSpPr/>
            <p:nvPr/>
          </p:nvSpPr>
          <p:spPr>
            <a:xfrm>
              <a:off x="580032" y="338225"/>
              <a:ext cx="151524" cy="290790"/>
            </a:xfrm>
            <a:custGeom>
              <a:rect b="b" l="l" r="r" t="t"/>
              <a:pathLst>
                <a:path extrusionOk="0" h="21600" w="21600">
                  <a:moveTo>
                    <a:pt x="4364" y="0"/>
                  </a:moveTo>
                  <a:lnTo>
                    <a:pt x="17236" y="0"/>
                  </a:lnTo>
                  <a:lnTo>
                    <a:pt x="18982" y="2046"/>
                  </a:lnTo>
                  <a:lnTo>
                    <a:pt x="20291" y="4661"/>
                  </a:lnTo>
                  <a:lnTo>
                    <a:pt x="21382" y="7617"/>
                  </a:lnTo>
                  <a:lnTo>
                    <a:pt x="21600" y="10686"/>
                  </a:lnTo>
                  <a:lnTo>
                    <a:pt x="21382" y="13983"/>
                  </a:lnTo>
                  <a:lnTo>
                    <a:pt x="20291" y="16939"/>
                  </a:lnTo>
                  <a:lnTo>
                    <a:pt x="18982" y="19554"/>
                  </a:lnTo>
                  <a:lnTo>
                    <a:pt x="17236" y="21600"/>
                  </a:lnTo>
                  <a:lnTo>
                    <a:pt x="4364" y="21600"/>
                  </a:lnTo>
                  <a:lnTo>
                    <a:pt x="2618" y="19554"/>
                  </a:lnTo>
                  <a:lnTo>
                    <a:pt x="1309" y="16939"/>
                  </a:lnTo>
                  <a:lnTo>
                    <a:pt x="218" y="13983"/>
                  </a:lnTo>
                  <a:lnTo>
                    <a:pt x="0" y="10686"/>
                  </a:lnTo>
                  <a:lnTo>
                    <a:pt x="218" y="7617"/>
                  </a:lnTo>
                  <a:lnTo>
                    <a:pt x="1309" y="4661"/>
                  </a:lnTo>
                  <a:lnTo>
                    <a:pt x="2618" y="2046"/>
                  </a:lnTo>
                  <a:lnTo>
                    <a:pt x="4364"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77" name="Google Shape;477;p14"/>
            <p:cNvSpPr/>
            <p:nvPr/>
          </p:nvSpPr>
          <p:spPr>
            <a:xfrm>
              <a:off x="0" y="-1"/>
              <a:ext cx="777438" cy="289278"/>
            </a:xfrm>
            <a:custGeom>
              <a:rect b="b" l="l" r="r" t="t"/>
              <a:pathLst>
                <a:path extrusionOk="0" h="21600" w="21600">
                  <a:moveTo>
                    <a:pt x="10843" y="7086"/>
                  </a:moveTo>
                  <a:lnTo>
                    <a:pt x="10290" y="7429"/>
                  </a:lnTo>
                  <a:lnTo>
                    <a:pt x="9865" y="8229"/>
                  </a:lnTo>
                  <a:lnTo>
                    <a:pt x="9567" y="9371"/>
                  </a:lnTo>
                  <a:lnTo>
                    <a:pt x="9482" y="10743"/>
                  </a:lnTo>
                  <a:lnTo>
                    <a:pt x="9567" y="12229"/>
                  </a:lnTo>
                  <a:lnTo>
                    <a:pt x="9865" y="13371"/>
                  </a:lnTo>
                  <a:lnTo>
                    <a:pt x="10290" y="14171"/>
                  </a:lnTo>
                  <a:lnTo>
                    <a:pt x="10843" y="14400"/>
                  </a:lnTo>
                  <a:lnTo>
                    <a:pt x="11310" y="14171"/>
                  </a:lnTo>
                  <a:lnTo>
                    <a:pt x="11735" y="13371"/>
                  </a:lnTo>
                  <a:lnTo>
                    <a:pt x="12033" y="12229"/>
                  </a:lnTo>
                  <a:lnTo>
                    <a:pt x="12118" y="10743"/>
                  </a:lnTo>
                  <a:lnTo>
                    <a:pt x="12033" y="9371"/>
                  </a:lnTo>
                  <a:lnTo>
                    <a:pt x="11735" y="8229"/>
                  </a:lnTo>
                  <a:lnTo>
                    <a:pt x="11310" y="7429"/>
                  </a:lnTo>
                  <a:lnTo>
                    <a:pt x="10843" y="7086"/>
                  </a:lnTo>
                  <a:close/>
                  <a:moveTo>
                    <a:pt x="10885" y="0"/>
                  </a:moveTo>
                  <a:lnTo>
                    <a:pt x="11310" y="114"/>
                  </a:lnTo>
                  <a:lnTo>
                    <a:pt x="11693" y="914"/>
                  </a:lnTo>
                  <a:lnTo>
                    <a:pt x="21260" y="17257"/>
                  </a:lnTo>
                  <a:lnTo>
                    <a:pt x="21472" y="18286"/>
                  </a:lnTo>
                  <a:lnTo>
                    <a:pt x="21600" y="19543"/>
                  </a:lnTo>
                  <a:lnTo>
                    <a:pt x="21557" y="20571"/>
                  </a:lnTo>
                  <a:lnTo>
                    <a:pt x="21260" y="21600"/>
                  </a:lnTo>
                  <a:lnTo>
                    <a:pt x="425" y="21600"/>
                  </a:lnTo>
                  <a:lnTo>
                    <a:pt x="128" y="20686"/>
                  </a:lnTo>
                  <a:lnTo>
                    <a:pt x="0" y="19543"/>
                  </a:lnTo>
                  <a:lnTo>
                    <a:pt x="128" y="18286"/>
                  </a:lnTo>
                  <a:lnTo>
                    <a:pt x="340" y="17371"/>
                  </a:lnTo>
                  <a:lnTo>
                    <a:pt x="10035" y="800"/>
                  </a:lnTo>
                  <a:lnTo>
                    <a:pt x="10460" y="114"/>
                  </a:lnTo>
                  <a:lnTo>
                    <a:pt x="10885"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grpSp>
      <p:grpSp>
        <p:nvGrpSpPr>
          <p:cNvPr id="478" name="Google Shape;478;p14"/>
          <p:cNvGrpSpPr/>
          <p:nvPr/>
        </p:nvGrpSpPr>
        <p:grpSpPr>
          <a:xfrm>
            <a:off x="7709272" y="965149"/>
            <a:ext cx="404582" cy="292521"/>
            <a:chOff x="-1" y="-1"/>
            <a:chExt cx="723114" cy="521149"/>
          </a:xfrm>
        </p:grpSpPr>
        <p:sp>
          <p:nvSpPr>
            <p:cNvPr id="479" name="Google Shape;479;p14"/>
            <p:cNvSpPr/>
            <p:nvPr/>
          </p:nvSpPr>
          <p:spPr>
            <a:xfrm>
              <a:off x="90894" y="268644"/>
              <a:ext cx="94932" cy="92934"/>
            </a:xfrm>
            <a:custGeom>
              <a:rect b="b" l="l" r="r" t="t"/>
              <a:pathLst>
                <a:path extrusionOk="0" h="21600" w="21600">
                  <a:moveTo>
                    <a:pt x="10800" y="0"/>
                  </a:moveTo>
                  <a:lnTo>
                    <a:pt x="15166" y="704"/>
                  </a:lnTo>
                  <a:lnTo>
                    <a:pt x="18383" y="2817"/>
                  </a:lnTo>
                  <a:lnTo>
                    <a:pt x="20681" y="6574"/>
                  </a:lnTo>
                  <a:lnTo>
                    <a:pt x="21600" y="11035"/>
                  </a:lnTo>
                  <a:lnTo>
                    <a:pt x="20681" y="15026"/>
                  </a:lnTo>
                  <a:lnTo>
                    <a:pt x="18383" y="18548"/>
                  </a:lnTo>
                  <a:lnTo>
                    <a:pt x="15166" y="20661"/>
                  </a:lnTo>
                  <a:lnTo>
                    <a:pt x="10800" y="21600"/>
                  </a:lnTo>
                  <a:lnTo>
                    <a:pt x="6894" y="20661"/>
                  </a:lnTo>
                  <a:lnTo>
                    <a:pt x="3217" y="18548"/>
                  </a:lnTo>
                  <a:lnTo>
                    <a:pt x="919" y="15026"/>
                  </a:lnTo>
                  <a:lnTo>
                    <a:pt x="0" y="11035"/>
                  </a:lnTo>
                  <a:lnTo>
                    <a:pt x="919" y="6574"/>
                  </a:lnTo>
                  <a:lnTo>
                    <a:pt x="3217" y="2817"/>
                  </a:lnTo>
                  <a:lnTo>
                    <a:pt x="6894" y="704"/>
                  </a:lnTo>
                  <a:lnTo>
                    <a:pt x="10800"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80" name="Google Shape;480;p14"/>
            <p:cNvSpPr/>
            <p:nvPr/>
          </p:nvSpPr>
          <p:spPr>
            <a:xfrm>
              <a:off x="317120" y="268644"/>
              <a:ext cx="94932" cy="92934"/>
            </a:xfrm>
            <a:custGeom>
              <a:rect b="b" l="l" r="r" t="t"/>
              <a:pathLst>
                <a:path extrusionOk="0" h="21600" w="21600">
                  <a:moveTo>
                    <a:pt x="10916" y="0"/>
                  </a:moveTo>
                  <a:lnTo>
                    <a:pt x="14865" y="704"/>
                  </a:lnTo>
                  <a:lnTo>
                    <a:pt x="18348" y="2817"/>
                  </a:lnTo>
                  <a:lnTo>
                    <a:pt x="20903" y="6574"/>
                  </a:lnTo>
                  <a:lnTo>
                    <a:pt x="21600" y="11035"/>
                  </a:lnTo>
                  <a:lnTo>
                    <a:pt x="20903" y="15026"/>
                  </a:lnTo>
                  <a:lnTo>
                    <a:pt x="18348" y="18548"/>
                  </a:lnTo>
                  <a:lnTo>
                    <a:pt x="14865" y="20661"/>
                  </a:lnTo>
                  <a:lnTo>
                    <a:pt x="10916" y="21600"/>
                  </a:lnTo>
                  <a:lnTo>
                    <a:pt x="6503" y="20661"/>
                  </a:lnTo>
                  <a:lnTo>
                    <a:pt x="3252" y="18548"/>
                  </a:lnTo>
                  <a:lnTo>
                    <a:pt x="697" y="15026"/>
                  </a:lnTo>
                  <a:lnTo>
                    <a:pt x="0" y="11035"/>
                  </a:lnTo>
                  <a:lnTo>
                    <a:pt x="697" y="6574"/>
                  </a:lnTo>
                  <a:lnTo>
                    <a:pt x="3252" y="2817"/>
                  </a:lnTo>
                  <a:lnTo>
                    <a:pt x="6503" y="704"/>
                  </a:lnTo>
                  <a:lnTo>
                    <a:pt x="10916"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81" name="Google Shape;481;p14"/>
            <p:cNvSpPr/>
            <p:nvPr/>
          </p:nvSpPr>
          <p:spPr>
            <a:xfrm>
              <a:off x="539308" y="268644"/>
              <a:ext cx="94932" cy="92934"/>
            </a:xfrm>
            <a:custGeom>
              <a:rect b="b" l="l" r="r" t="t"/>
              <a:pathLst>
                <a:path extrusionOk="0" h="21600" w="21600">
                  <a:moveTo>
                    <a:pt x="10800" y="0"/>
                  </a:moveTo>
                  <a:lnTo>
                    <a:pt x="14706" y="704"/>
                  </a:lnTo>
                  <a:lnTo>
                    <a:pt x="18383" y="2817"/>
                  </a:lnTo>
                  <a:lnTo>
                    <a:pt x="20681" y="6574"/>
                  </a:lnTo>
                  <a:lnTo>
                    <a:pt x="21600" y="11035"/>
                  </a:lnTo>
                  <a:lnTo>
                    <a:pt x="20681" y="15026"/>
                  </a:lnTo>
                  <a:lnTo>
                    <a:pt x="18383" y="18548"/>
                  </a:lnTo>
                  <a:lnTo>
                    <a:pt x="14706" y="20661"/>
                  </a:lnTo>
                  <a:lnTo>
                    <a:pt x="10800" y="21600"/>
                  </a:lnTo>
                  <a:lnTo>
                    <a:pt x="6434" y="20661"/>
                  </a:lnTo>
                  <a:lnTo>
                    <a:pt x="3217" y="18548"/>
                  </a:lnTo>
                  <a:lnTo>
                    <a:pt x="919" y="15026"/>
                  </a:lnTo>
                  <a:lnTo>
                    <a:pt x="0" y="11035"/>
                  </a:lnTo>
                  <a:lnTo>
                    <a:pt x="919" y="6574"/>
                  </a:lnTo>
                  <a:lnTo>
                    <a:pt x="3217" y="2817"/>
                  </a:lnTo>
                  <a:lnTo>
                    <a:pt x="6434" y="704"/>
                  </a:lnTo>
                  <a:lnTo>
                    <a:pt x="10800"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82" name="Google Shape;482;p14"/>
            <p:cNvSpPr/>
            <p:nvPr/>
          </p:nvSpPr>
          <p:spPr>
            <a:xfrm>
              <a:off x="-1" y="268644"/>
              <a:ext cx="723114" cy="252504"/>
            </a:xfrm>
            <a:custGeom>
              <a:rect b="b" l="l" r="r" t="t"/>
              <a:pathLst>
                <a:path extrusionOk="0" h="21600" w="21600">
                  <a:moveTo>
                    <a:pt x="20876" y="0"/>
                  </a:moveTo>
                  <a:lnTo>
                    <a:pt x="21238" y="260"/>
                  </a:lnTo>
                  <a:lnTo>
                    <a:pt x="21540" y="1214"/>
                  </a:lnTo>
                  <a:lnTo>
                    <a:pt x="21600" y="2255"/>
                  </a:lnTo>
                  <a:lnTo>
                    <a:pt x="21479" y="3470"/>
                  </a:lnTo>
                  <a:lnTo>
                    <a:pt x="21117" y="5205"/>
                  </a:lnTo>
                  <a:lnTo>
                    <a:pt x="19880" y="10930"/>
                  </a:lnTo>
                  <a:lnTo>
                    <a:pt x="19458" y="12752"/>
                  </a:lnTo>
                  <a:lnTo>
                    <a:pt x="19458" y="21600"/>
                  </a:lnTo>
                  <a:lnTo>
                    <a:pt x="15597" y="21600"/>
                  </a:lnTo>
                  <a:lnTo>
                    <a:pt x="15597" y="13012"/>
                  </a:lnTo>
                  <a:lnTo>
                    <a:pt x="15536" y="12925"/>
                  </a:lnTo>
                  <a:lnTo>
                    <a:pt x="15536" y="12752"/>
                  </a:lnTo>
                  <a:lnTo>
                    <a:pt x="15174" y="10930"/>
                  </a:lnTo>
                  <a:lnTo>
                    <a:pt x="14179" y="6593"/>
                  </a:lnTo>
                  <a:lnTo>
                    <a:pt x="13244" y="10930"/>
                  </a:lnTo>
                  <a:lnTo>
                    <a:pt x="12851" y="12752"/>
                  </a:lnTo>
                  <a:lnTo>
                    <a:pt x="12851" y="21600"/>
                  </a:lnTo>
                  <a:lnTo>
                    <a:pt x="8990" y="21600"/>
                  </a:lnTo>
                  <a:lnTo>
                    <a:pt x="8990" y="13012"/>
                  </a:lnTo>
                  <a:lnTo>
                    <a:pt x="8930" y="12925"/>
                  </a:lnTo>
                  <a:lnTo>
                    <a:pt x="8930" y="12752"/>
                  </a:lnTo>
                  <a:lnTo>
                    <a:pt x="8568" y="10930"/>
                  </a:lnTo>
                  <a:lnTo>
                    <a:pt x="7512" y="6159"/>
                  </a:lnTo>
                  <a:lnTo>
                    <a:pt x="6486" y="10930"/>
                  </a:lnTo>
                  <a:lnTo>
                    <a:pt x="6124" y="12752"/>
                  </a:lnTo>
                  <a:lnTo>
                    <a:pt x="6064" y="12925"/>
                  </a:lnTo>
                  <a:lnTo>
                    <a:pt x="6064" y="21600"/>
                  </a:lnTo>
                  <a:lnTo>
                    <a:pt x="2202" y="21600"/>
                  </a:lnTo>
                  <a:lnTo>
                    <a:pt x="2202" y="12925"/>
                  </a:lnTo>
                  <a:lnTo>
                    <a:pt x="2142" y="12752"/>
                  </a:lnTo>
                  <a:lnTo>
                    <a:pt x="1780" y="10930"/>
                  </a:lnTo>
                  <a:lnTo>
                    <a:pt x="543" y="5205"/>
                  </a:lnTo>
                  <a:lnTo>
                    <a:pt x="121" y="3470"/>
                  </a:lnTo>
                  <a:lnTo>
                    <a:pt x="0" y="2255"/>
                  </a:lnTo>
                  <a:lnTo>
                    <a:pt x="121" y="1214"/>
                  </a:lnTo>
                  <a:lnTo>
                    <a:pt x="392" y="260"/>
                  </a:lnTo>
                  <a:lnTo>
                    <a:pt x="784" y="0"/>
                  </a:lnTo>
                  <a:lnTo>
                    <a:pt x="1146" y="173"/>
                  </a:lnTo>
                  <a:lnTo>
                    <a:pt x="1478" y="1041"/>
                  </a:lnTo>
                  <a:lnTo>
                    <a:pt x="1901" y="2863"/>
                  </a:lnTo>
                  <a:lnTo>
                    <a:pt x="2263" y="4511"/>
                  </a:lnTo>
                  <a:lnTo>
                    <a:pt x="2625" y="6333"/>
                  </a:lnTo>
                  <a:lnTo>
                    <a:pt x="3620" y="10757"/>
                  </a:lnTo>
                  <a:lnTo>
                    <a:pt x="4133" y="8414"/>
                  </a:lnTo>
                  <a:lnTo>
                    <a:pt x="4646" y="10757"/>
                  </a:lnTo>
                  <a:lnTo>
                    <a:pt x="5641" y="6333"/>
                  </a:lnTo>
                  <a:lnTo>
                    <a:pt x="6003" y="4511"/>
                  </a:lnTo>
                  <a:lnTo>
                    <a:pt x="6365" y="2863"/>
                  </a:lnTo>
                  <a:lnTo>
                    <a:pt x="6788" y="1041"/>
                  </a:lnTo>
                  <a:lnTo>
                    <a:pt x="6908" y="434"/>
                  </a:lnTo>
                  <a:lnTo>
                    <a:pt x="7089" y="173"/>
                  </a:lnTo>
                  <a:lnTo>
                    <a:pt x="7301" y="0"/>
                  </a:lnTo>
                  <a:lnTo>
                    <a:pt x="7723" y="0"/>
                  </a:lnTo>
                  <a:lnTo>
                    <a:pt x="7934" y="173"/>
                  </a:lnTo>
                  <a:lnTo>
                    <a:pt x="8085" y="434"/>
                  </a:lnTo>
                  <a:lnTo>
                    <a:pt x="8236" y="1041"/>
                  </a:lnTo>
                  <a:lnTo>
                    <a:pt x="8628" y="2863"/>
                  </a:lnTo>
                  <a:lnTo>
                    <a:pt x="8990" y="4511"/>
                  </a:lnTo>
                  <a:lnTo>
                    <a:pt x="9020" y="4511"/>
                  </a:lnTo>
                  <a:lnTo>
                    <a:pt x="9382" y="6333"/>
                  </a:lnTo>
                  <a:lnTo>
                    <a:pt x="10378" y="10757"/>
                  </a:lnTo>
                  <a:lnTo>
                    <a:pt x="10921" y="8414"/>
                  </a:lnTo>
                  <a:lnTo>
                    <a:pt x="11434" y="10757"/>
                  </a:lnTo>
                  <a:lnTo>
                    <a:pt x="12369" y="6333"/>
                  </a:lnTo>
                  <a:lnTo>
                    <a:pt x="12791" y="4511"/>
                  </a:lnTo>
                  <a:lnTo>
                    <a:pt x="13153" y="2863"/>
                  </a:lnTo>
                  <a:lnTo>
                    <a:pt x="13455" y="1388"/>
                  </a:lnTo>
                  <a:lnTo>
                    <a:pt x="13575" y="867"/>
                  </a:lnTo>
                  <a:lnTo>
                    <a:pt x="13787" y="260"/>
                  </a:lnTo>
                  <a:lnTo>
                    <a:pt x="13998" y="0"/>
                  </a:lnTo>
                  <a:lnTo>
                    <a:pt x="14450" y="0"/>
                  </a:lnTo>
                  <a:lnTo>
                    <a:pt x="14601" y="260"/>
                  </a:lnTo>
                  <a:lnTo>
                    <a:pt x="14752" y="607"/>
                  </a:lnTo>
                  <a:lnTo>
                    <a:pt x="14873" y="867"/>
                  </a:lnTo>
                  <a:lnTo>
                    <a:pt x="14933" y="1388"/>
                  </a:lnTo>
                  <a:lnTo>
                    <a:pt x="15235" y="2863"/>
                  </a:lnTo>
                  <a:lnTo>
                    <a:pt x="15597" y="4511"/>
                  </a:lnTo>
                  <a:lnTo>
                    <a:pt x="15657" y="4511"/>
                  </a:lnTo>
                  <a:lnTo>
                    <a:pt x="16019" y="6333"/>
                  </a:lnTo>
                  <a:lnTo>
                    <a:pt x="17015" y="10757"/>
                  </a:lnTo>
                  <a:lnTo>
                    <a:pt x="17527" y="8414"/>
                  </a:lnTo>
                  <a:lnTo>
                    <a:pt x="18040" y="10757"/>
                  </a:lnTo>
                  <a:lnTo>
                    <a:pt x="18975" y="6333"/>
                  </a:lnTo>
                  <a:lnTo>
                    <a:pt x="19398" y="4511"/>
                  </a:lnTo>
                  <a:lnTo>
                    <a:pt x="19760" y="2863"/>
                  </a:lnTo>
                  <a:lnTo>
                    <a:pt x="20122" y="1041"/>
                  </a:lnTo>
                  <a:lnTo>
                    <a:pt x="20454" y="173"/>
                  </a:lnTo>
                  <a:lnTo>
                    <a:pt x="20876"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83" name="Google Shape;483;p14"/>
            <p:cNvSpPr/>
            <p:nvPr/>
          </p:nvSpPr>
          <p:spPr>
            <a:xfrm>
              <a:off x="204007" y="-1"/>
              <a:ext cx="94932" cy="94932"/>
            </a:xfrm>
            <a:custGeom>
              <a:rect b="b" l="l" r="r" t="t"/>
              <a:pathLst>
                <a:path extrusionOk="0" h="21600" w="21600">
                  <a:moveTo>
                    <a:pt x="10684" y="0"/>
                  </a:moveTo>
                  <a:lnTo>
                    <a:pt x="15097" y="697"/>
                  </a:lnTo>
                  <a:lnTo>
                    <a:pt x="18348" y="3252"/>
                  </a:lnTo>
                  <a:lnTo>
                    <a:pt x="20671" y="6735"/>
                  </a:lnTo>
                  <a:lnTo>
                    <a:pt x="21600" y="10916"/>
                  </a:lnTo>
                  <a:lnTo>
                    <a:pt x="20671" y="15329"/>
                  </a:lnTo>
                  <a:lnTo>
                    <a:pt x="18348" y="18348"/>
                  </a:lnTo>
                  <a:lnTo>
                    <a:pt x="15097" y="20903"/>
                  </a:lnTo>
                  <a:lnTo>
                    <a:pt x="10684" y="21600"/>
                  </a:lnTo>
                  <a:lnTo>
                    <a:pt x="6735" y="20903"/>
                  </a:lnTo>
                  <a:lnTo>
                    <a:pt x="3019" y="18348"/>
                  </a:lnTo>
                  <a:lnTo>
                    <a:pt x="697" y="15329"/>
                  </a:lnTo>
                  <a:lnTo>
                    <a:pt x="0" y="10916"/>
                  </a:lnTo>
                  <a:lnTo>
                    <a:pt x="697" y="6735"/>
                  </a:lnTo>
                  <a:lnTo>
                    <a:pt x="3019" y="3252"/>
                  </a:lnTo>
                  <a:lnTo>
                    <a:pt x="6735" y="697"/>
                  </a:lnTo>
                  <a:lnTo>
                    <a:pt x="10684"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84" name="Google Shape;484;p14"/>
            <p:cNvSpPr/>
            <p:nvPr/>
          </p:nvSpPr>
          <p:spPr>
            <a:xfrm>
              <a:off x="113112" y="-1"/>
              <a:ext cx="502956" cy="252504"/>
            </a:xfrm>
            <a:custGeom>
              <a:rect b="b" l="l" r="r" t="t"/>
              <a:pathLst>
                <a:path extrusionOk="0" h="21600" w="21600">
                  <a:moveTo>
                    <a:pt x="20513" y="0"/>
                  </a:moveTo>
                  <a:lnTo>
                    <a:pt x="21035" y="260"/>
                  </a:lnTo>
                  <a:lnTo>
                    <a:pt x="21470" y="1214"/>
                  </a:lnTo>
                  <a:lnTo>
                    <a:pt x="21600" y="2429"/>
                  </a:lnTo>
                  <a:lnTo>
                    <a:pt x="21383" y="3470"/>
                  </a:lnTo>
                  <a:lnTo>
                    <a:pt x="20861" y="5205"/>
                  </a:lnTo>
                  <a:lnTo>
                    <a:pt x="19079" y="11104"/>
                  </a:lnTo>
                  <a:lnTo>
                    <a:pt x="18471" y="12839"/>
                  </a:lnTo>
                  <a:lnTo>
                    <a:pt x="18471" y="21600"/>
                  </a:lnTo>
                  <a:lnTo>
                    <a:pt x="12908" y="21600"/>
                  </a:lnTo>
                  <a:lnTo>
                    <a:pt x="12908" y="13186"/>
                  </a:lnTo>
                  <a:lnTo>
                    <a:pt x="12821" y="12839"/>
                  </a:lnTo>
                  <a:lnTo>
                    <a:pt x="12299" y="11104"/>
                  </a:lnTo>
                  <a:lnTo>
                    <a:pt x="10822" y="6246"/>
                  </a:lnTo>
                  <a:lnTo>
                    <a:pt x="9301" y="11104"/>
                  </a:lnTo>
                  <a:lnTo>
                    <a:pt x="8779" y="12839"/>
                  </a:lnTo>
                  <a:lnTo>
                    <a:pt x="8692" y="12839"/>
                  </a:lnTo>
                  <a:lnTo>
                    <a:pt x="8692" y="21600"/>
                  </a:lnTo>
                  <a:lnTo>
                    <a:pt x="3216" y="21600"/>
                  </a:lnTo>
                  <a:lnTo>
                    <a:pt x="3216" y="13186"/>
                  </a:lnTo>
                  <a:lnTo>
                    <a:pt x="3129" y="12839"/>
                  </a:lnTo>
                  <a:lnTo>
                    <a:pt x="3086" y="12839"/>
                  </a:lnTo>
                  <a:lnTo>
                    <a:pt x="2564" y="11104"/>
                  </a:lnTo>
                  <a:lnTo>
                    <a:pt x="739" y="5205"/>
                  </a:lnTo>
                  <a:lnTo>
                    <a:pt x="217" y="3470"/>
                  </a:lnTo>
                  <a:lnTo>
                    <a:pt x="0" y="2429"/>
                  </a:lnTo>
                  <a:lnTo>
                    <a:pt x="130" y="1214"/>
                  </a:lnTo>
                  <a:lnTo>
                    <a:pt x="522" y="260"/>
                  </a:lnTo>
                  <a:lnTo>
                    <a:pt x="1130" y="0"/>
                  </a:lnTo>
                  <a:lnTo>
                    <a:pt x="1652" y="260"/>
                  </a:lnTo>
                  <a:lnTo>
                    <a:pt x="2086" y="1041"/>
                  </a:lnTo>
                  <a:lnTo>
                    <a:pt x="2695" y="2863"/>
                  </a:lnTo>
                  <a:lnTo>
                    <a:pt x="3216" y="4598"/>
                  </a:lnTo>
                  <a:lnTo>
                    <a:pt x="3738" y="6419"/>
                  </a:lnTo>
                  <a:lnTo>
                    <a:pt x="5172" y="10930"/>
                  </a:lnTo>
                  <a:lnTo>
                    <a:pt x="5911" y="8414"/>
                  </a:lnTo>
                  <a:lnTo>
                    <a:pt x="6693" y="10930"/>
                  </a:lnTo>
                  <a:lnTo>
                    <a:pt x="8084" y="6419"/>
                  </a:lnTo>
                  <a:lnTo>
                    <a:pt x="8605" y="4598"/>
                  </a:lnTo>
                  <a:lnTo>
                    <a:pt x="9170" y="2863"/>
                  </a:lnTo>
                  <a:lnTo>
                    <a:pt x="9735" y="1041"/>
                  </a:lnTo>
                  <a:lnTo>
                    <a:pt x="9996" y="607"/>
                  </a:lnTo>
                  <a:lnTo>
                    <a:pt x="10213" y="260"/>
                  </a:lnTo>
                  <a:lnTo>
                    <a:pt x="10518" y="0"/>
                  </a:lnTo>
                  <a:lnTo>
                    <a:pt x="11126" y="0"/>
                  </a:lnTo>
                  <a:lnTo>
                    <a:pt x="11387" y="260"/>
                  </a:lnTo>
                  <a:lnTo>
                    <a:pt x="11647" y="607"/>
                  </a:lnTo>
                  <a:lnTo>
                    <a:pt x="11865" y="1041"/>
                  </a:lnTo>
                  <a:lnTo>
                    <a:pt x="12386" y="2863"/>
                  </a:lnTo>
                  <a:lnTo>
                    <a:pt x="12908" y="4598"/>
                  </a:lnTo>
                  <a:lnTo>
                    <a:pt x="12995" y="4598"/>
                  </a:lnTo>
                  <a:lnTo>
                    <a:pt x="13516" y="6419"/>
                  </a:lnTo>
                  <a:lnTo>
                    <a:pt x="14951" y="10930"/>
                  </a:lnTo>
                  <a:lnTo>
                    <a:pt x="15689" y="8414"/>
                  </a:lnTo>
                  <a:lnTo>
                    <a:pt x="16428" y="10930"/>
                  </a:lnTo>
                  <a:lnTo>
                    <a:pt x="17862" y="6419"/>
                  </a:lnTo>
                  <a:lnTo>
                    <a:pt x="18384" y="4598"/>
                  </a:lnTo>
                  <a:lnTo>
                    <a:pt x="18905" y="2863"/>
                  </a:lnTo>
                  <a:lnTo>
                    <a:pt x="19514" y="1041"/>
                  </a:lnTo>
                  <a:lnTo>
                    <a:pt x="19905" y="260"/>
                  </a:lnTo>
                  <a:lnTo>
                    <a:pt x="20513"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485" name="Google Shape;485;p14"/>
            <p:cNvSpPr/>
            <p:nvPr/>
          </p:nvSpPr>
          <p:spPr>
            <a:xfrm>
              <a:off x="432254" y="-1"/>
              <a:ext cx="92934" cy="94932"/>
            </a:xfrm>
            <a:custGeom>
              <a:rect b="b" l="l" r="r" t="t"/>
              <a:pathLst>
                <a:path extrusionOk="0" h="21600" w="21600">
                  <a:moveTo>
                    <a:pt x="10800" y="0"/>
                  </a:moveTo>
                  <a:lnTo>
                    <a:pt x="15166" y="697"/>
                  </a:lnTo>
                  <a:lnTo>
                    <a:pt x="18383" y="3252"/>
                  </a:lnTo>
                  <a:lnTo>
                    <a:pt x="20681" y="6735"/>
                  </a:lnTo>
                  <a:lnTo>
                    <a:pt x="21600" y="10916"/>
                  </a:lnTo>
                  <a:lnTo>
                    <a:pt x="20681" y="15329"/>
                  </a:lnTo>
                  <a:lnTo>
                    <a:pt x="18383" y="18348"/>
                  </a:lnTo>
                  <a:lnTo>
                    <a:pt x="15166" y="20903"/>
                  </a:lnTo>
                  <a:lnTo>
                    <a:pt x="10800" y="21600"/>
                  </a:lnTo>
                  <a:lnTo>
                    <a:pt x="6894" y="20903"/>
                  </a:lnTo>
                  <a:lnTo>
                    <a:pt x="3217" y="18348"/>
                  </a:lnTo>
                  <a:lnTo>
                    <a:pt x="919" y="15329"/>
                  </a:lnTo>
                  <a:lnTo>
                    <a:pt x="0" y="10916"/>
                  </a:lnTo>
                  <a:lnTo>
                    <a:pt x="919" y="6735"/>
                  </a:lnTo>
                  <a:lnTo>
                    <a:pt x="3217" y="3252"/>
                  </a:lnTo>
                  <a:lnTo>
                    <a:pt x="6894" y="697"/>
                  </a:lnTo>
                  <a:lnTo>
                    <a:pt x="10800"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grpSp>
      <p:pic>
        <p:nvPicPr>
          <p:cNvPr id="486" name="Google Shape;486;p14"/>
          <p:cNvPicPr preferRelativeResize="0"/>
          <p:nvPr/>
        </p:nvPicPr>
        <p:blipFill rotWithShape="1">
          <a:blip r:embed="rId5">
            <a:alphaModFix/>
          </a:blip>
          <a:srcRect b="0" l="0" r="0" t="0"/>
          <a:stretch/>
        </p:blipFill>
        <p:spPr>
          <a:xfrm>
            <a:off x="3722295" y="925288"/>
            <a:ext cx="369664" cy="370776"/>
          </a:xfrm>
          <a:prstGeom prst="rect">
            <a:avLst/>
          </a:prstGeom>
          <a:noFill/>
          <a:ln>
            <a:noFill/>
          </a:ln>
        </p:spPr>
      </p:pic>
      <p:pic>
        <p:nvPicPr>
          <p:cNvPr id="487" name="Google Shape;487;p14"/>
          <p:cNvPicPr preferRelativeResize="0"/>
          <p:nvPr/>
        </p:nvPicPr>
        <p:blipFill rotWithShape="1">
          <a:blip r:embed="rId6">
            <a:alphaModFix/>
          </a:blip>
          <a:srcRect b="0" l="0" r="0" t="0"/>
          <a:stretch/>
        </p:blipFill>
        <p:spPr>
          <a:xfrm>
            <a:off x="5621613" y="914450"/>
            <a:ext cx="369640" cy="370751"/>
          </a:xfrm>
          <a:prstGeom prst="rect">
            <a:avLst/>
          </a:prstGeom>
          <a:noFill/>
          <a:ln>
            <a:noFill/>
          </a:ln>
        </p:spPr>
      </p:pic>
      <p:pic>
        <p:nvPicPr>
          <p:cNvPr id="488" name="Google Shape;488;p14"/>
          <p:cNvPicPr preferRelativeResize="0"/>
          <p:nvPr/>
        </p:nvPicPr>
        <p:blipFill rotWithShape="1">
          <a:blip r:embed="rId7">
            <a:alphaModFix/>
          </a:blip>
          <a:srcRect b="16478" l="0" r="0" t="0"/>
          <a:stretch/>
        </p:blipFill>
        <p:spPr>
          <a:xfrm>
            <a:off x="3179575" y="3019832"/>
            <a:ext cx="1455129" cy="763127"/>
          </a:xfrm>
          <a:prstGeom prst="rect">
            <a:avLst/>
          </a:prstGeom>
          <a:noFill/>
          <a:ln>
            <a:noFill/>
          </a:ln>
        </p:spPr>
      </p:pic>
      <p:pic>
        <p:nvPicPr>
          <p:cNvPr id="489" name="Google Shape;489;p14"/>
          <p:cNvPicPr preferRelativeResize="0"/>
          <p:nvPr/>
        </p:nvPicPr>
        <p:blipFill rotWithShape="1">
          <a:blip r:embed="rId8">
            <a:alphaModFix/>
          </a:blip>
          <a:srcRect b="0" l="0" r="0" t="0"/>
          <a:stretch/>
        </p:blipFill>
        <p:spPr>
          <a:xfrm>
            <a:off x="5076339" y="1769503"/>
            <a:ext cx="548528" cy="641851"/>
          </a:xfrm>
          <a:prstGeom prst="rect">
            <a:avLst/>
          </a:prstGeom>
          <a:noFill/>
          <a:ln>
            <a:noFill/>
          </a:ln>
        </p:spPr>
      </p:pic>
      <p:pic>
        <p:nvPicPr>
          <p:cNvPr id="490" name="Google Shape;490;p14"/>
          <p:cNvPicPr preferRelativeResize="0"/>
          <p:nvPr/>
        </p:nvPicPr>
        <p:blipFill rotWithShape="1">
          <a:blip r:embed="rId9">
            <a:alphaModFix/>
          </a:blip>
          <a:srcRect b="0" l="0" r="0" t="0"/>
          <a:stretch/>
        </p:blipFill>
        <p:spPr>
          <a:xfrm>
            <a:off x="6018271" y="3141106"/>
            <a:ext cx="639923" cy="641848"/>
          </a:xfrm>
          <a:prstGeom prst="rect">
            <a:avLst/>
          </a:prstGeom>
          <a:noFill/>
          <a:ln>
            <a:noFill/>
          </a:ln>
        </p:spPr>
      </p:pic>
      <p:pic>
        <p:nvPicPr>
          <p:cNvPr id="491" name="Google Shape;491;p14"/>
          <p:cNvPicPr preferRelativeResize="0"/>
          <p:nvPr/>
        </p:nvPicPr>
        <p:blipFill rotWithShape="1">
          <a:blip r:embed="rId10">
            <a:alphaModFix/>
          </a:blip>
          <a:srcRect b="28017" l="0" r="0" t="17884"/>
          <a:stretch/>
        </p:blipFill>
        <p:spPr>
          <a:xfrm>
            <a:off x="4981960" y="3198569"/>
            <a:ext cx="889229" cy="482528"/>
          </a:xfrm>
          <a:prstGeom prst="rect">
            <a:avLst/>
          </a:prstGeom>
          <a:noFill/>
          <a:ln>
            <a:noFill/>
          </a:ln>
        </p:spPr>
      </p:pic>
      <p:pic>
        <p:nvPicPr>
          <p:cNvPr id="492" name="Google Shape;492;p14"/>
          <p:cNvPicPr preferRelativeResize="0"/>
          <p:nvPr/>
        </p:nvPicPr>
        <p:blipFill rotWithShape="1">
          <a:blip r:embed="rId11">
            <a:alphaModFix/>
          </a:blip>
          <a:srcRect b="27165" l="0" r="0" t="25859"/>
          <a:stretch/>
        </p:blipFill>
        <p:spPr>
          <a:xfrm>
            <a:off x="5190185" y="2716394"/>
            <a:ext cx="1384441" cy="362374"/>
          </a:xfrm>
          <a:prstGeom prst="rect">
            <a:avLst/>
          </a:prstGeom>
          <a:noFill/>
          <a:ln>
            <a:noFill/>
          </a:ln>
        </p:spPr>
      </p:pic>
      <p:pic>
        <p:nvPicPr>
          <p:cNvPr id="493" name="Google Shape;493;p14"/>
          <p:cNvPicPr preferRelativeResize="0"/>
          <p:nvPr/>
        </p:nvPicPr>
        <p:blipFill rotWithShape="1">
          <a:blip r:embed="rId12">
            <a:alphaModFix/>
          </a:blip>
          <a:srcRect b="0" l="0" r="0" t="0"/>
          <a:stretch/>
        </p:blipFill>
        <p:spPr>
          <a:xfrm>
            <a:off x="5713658" y="1925354"/>
            <a:ext cx="1097211" cy="482552"/>
          </a:xfrm>
          <a:prstGeom prst="rect">
            <a:avLst/>
          </a:prstGeom>
          <a:noFill/>
          <a:ln>
            <a:noFill/>
          </a:ln>
        </p:spPr>
      </p:pic>
      <p:sp>
        <p:nvSpPr>
          <p:cNvPr id="494" name="Google Shape;494;p1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5"/>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Limitations of the Study</a:t>
            </a:r>
            <a:r>
              <a:rPr b="1" i="0" lang="en" sz="1600" u="none" cap="none" strike="noStrike">
                <a:solidFill>
                  <a:schemeClr val="dk2"/>
                </a:solidFill>
                <a:latin typeface="Roboto"/>
                <a:ea typeface="Roboto"/>
                <a:cs typeface="Roboto"/>
                <a:sym typeface="Roboto"/>
              </a:rPr>
              <a:t> I</a:t>
            </a:r>
            <a:r>
              <a:rPr b="1" i="0" lang="en" sz="1600" u="none" cap="none" strike="noStrike">
                <a:solidFill>
                  <a:schemeClr val="dk2"/>
                </a:solidFill>
                <a:latin typeface="Tahoma"/>
                <a:ea typeface="Tahoma"/>
                <a:cs typeface="Tahoma"/>
                <a:sym typeface="Tahoma"/>
              </a:rPr>
              <a:t> </a:t>
            </a:r>
            <a:r>
              <a:rPr b="0" i="0" lang="en" sz="1600" u="none" cap="none" strike="noStrike">
                <a:solidFill>
                  <a:schemeClr val="dk2"/>
                </a:solidFill>
                <a:latin typeface="Tahoma"/>
                <a:ea typeface="Tahoma"/>
                <a:cs typeface="Tahoma"/>
                <a:sym typeface="Tahoma"/>
              </a:rPr>
              <a:t>The study had certain limitations and risks associated with primary data collection and interpretation, the Sattva team has highlighted the specific limitations and mitigation strategies followed to counter them</a:t>
            </a:r>
            <a:endParaRPr b="0" i="0" sz="1600" u="none" cap="none" strike="noStrike">
              <a:solidFill>
                <a:schemeClr val="dk2"/>
              </a:solidFill>
              <a:latin typeface="Tahoma"/>
              <a:ea typeface="Tahoma"/>
              <a:cs typeface="Tahoma"/>
              <a:sym typeface="Tahoma"/>
            </a:endParaRPr>
          </a:p>
        </p:txBody>
      </p:sp>
      <p:sp>
        <p:nvSpPr>
          <p:cNvPr id="500" name="Google Shape;500;p15"/>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501" name="Google Shape;501;p15"/>
          <p:cNvSpPr txBox="1"/>
          <p:nvPr/>
        </p:nvSpPr>
        <p:spPr>
          <a:xfrm>
            <a:off x="226075" y="1019700"/>
            <a:ext cx="4205400" cy="288300"/>
          </a:xfrm>
          <a:prstGeom prst="rect">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Roboto"/>
                <a:ea typeface="Roboto"/>
                <a:cs typeface="Roboto"/>
                <a:sym typeface="Roboto"/>
              </a:rPr>
              <a:t>Challenges </a:t>
            </a:r>
            <a:endParaRPr b="1" i="0" sz="1100" u="none" cap="none" strike="noStrike">
              <a:solidFill>
                <a:schemeClr val="lt1"/>
              </a:solidFill>
              <a:latin typeface="Roboto"/>
              <a:ea typeface="Roboto"/>
              <a:cs typeface="Roboto"/>
              <a:sym typeface="Roboto"/>
            </a:endParaRPr>
          </a:p>
        </p:txBody>
      </p:sp>
      <p:sp>
        <p:nvSpPr>
          <p:cNvPr id="502" name="Google Shape;502;p15"/>
          <p:cNvSpPr txBox="1"/>
          <p:nvPr/>
        </p:nvSpPr>
        <p:spPr>
          <a:xfrm>
            <a:off x="4488650" y="1019700"/>
            <a:ext cx="4205400" cy="288300"/>
          </a:xfrm>
          <a:prstGeom prst="rect">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1"/>
                </a:solidFill>
                <a:latin typeface="Roboto"/>
                <a:ea typeface="Roboto"/>
                <a:cs typeface="Roboto"/>
                <a:sym typeface="Roboto"/>
              </a:rPr>
              <a:t>Mitigation Measures</a:t>
            </a:r>
            <a:endParaRPr b="1" i="0" sz="1100" u="none" cap="none" strike="noStrike">
              <a:solidFill>
                <a:schemeClr val="lt1"/>
              </a:solidFill>
              <a:latin typeface="Roboto"/>
              <a:ea typeface="Roboto"/>
              <a:cs typeface="Roboto"/>
              <a:sym typeface="Roboto"/>
            </a:endParaRPr>
          </a:p>
        </p:txBody>
      </p:sp>
      <p:graphicFrame>
        <p:nvGraphicFramePr>
          <p:cNvPr id="503" name="Google Shape;503;p15"/>
          <p:cNvGraphicFramePr/>
          <p:nvPr/>
        </p:nvGraphicFramePr>
        <p:xfrm>
          <a:off x="226075" y="1300950"/>
          <a:ext cx="3000000" cy="3000000"/>
        </p:xfrm>
        <a:graphic>
          <a:graphicData uri="http://schemas.openxmlformats.org/drawingml/2006/table">
            <a:tbl>
              <a:tblPr>
                <a:noFill/>
                <a:tableStyleId>{0F42FCC8-6B50-42C1-B359-E455C61714E9}</a:tableStyleId>
              </a:tblPr>
              <a:tblGrid>
                <a:gridCol w="4233950"/>
                <a:gridCol w="4233950"/>
              </a:tblGrid>
              <a:tr h="714975">
                <a:tc>
                  <a:txBody>
                    <a:bodyPr/>
                    <a:lstStyle/>
                    <a:p>
                      <a:pPr indent="0" lvl="0" marL="0" marR="0" rtl="0" algn="just">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Limited Availability of farmers, data collection schedule coinciding with harvest festivals:</a:t>
                      </a:r>
                      <a:r>
                        <a:rPr lang="en" sz="1200" u="none" cap="none" strike="noStrike">
                          <a:latin typeface="Roboto"/>
                          <a:ea typeface="Roboto"/>
                          <a:cs typeface="Roboto"/>
                          <a:sym typeface="Roboto"/>
                        </a:rPr>
                        <a:t> </a:t>
                      </a:r>
                      <a:r>
                        <a:rPr lang="en" sz="1000" u="none" cap="none" strike="noStrike">
                          <a:latin typeface="Roboto"/>
                          <a:ea typeface="Roboto"/>
                          <a:cs typeface="Roboto"/>
                          <a:sym typeface="Roboto"/>
                        </a:rPr>
                        <a:t>Due to the pre-decided timelines of the engagement, some data collection schedules coincided with local harvest festivals across AP and Assam, leading to limited availability of farmers for interviews. </a:t>
                      </a:r>
                      <a:endParaRPr sz="1000" u="none" cap="none" strike="noStrike">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Working with local farmer SPoCs to ensure availability and turnaround of farmers</a:t>
                      </a:r>
                      <a:endParaRPr sz="1000" u="none" cap="none" strike="noStrike">
                        <a:solidFill>
                          <a:schemeClr val="dk1"/>
                        </a:solidFill>
                        <a:latin typeface="Roboto"/>
                        <a:ea typeface="Roboto"/>
                        <a:cs typeface="Roboto"/>
                        <a:sym typeface="Roboto"/>
                      </a:endParaRPr>
                    </a:p>
                    <a:p>
                      <a:pPr indent="-120650" lvl="0" marL="171450" marR="0" rtl="0" algn="just">
                        <a:lnSpc>
                          <a:spcPct val="100000"/>
                        </a:lnSpc>
                        <a:spcBef>
                          <a:spcPts val="0"/>
                        </a:spcBef>
                        <a:spcAft>
                          <a:spcPts val="0"/>
                        </a:spcAft>
                        <a:buClr>
                          <a:schemeClr val="dk1"/>
                        </a:buClr>
                        <a:buSzPts val="1000"/>
                        <a:buFont typeface="Roboto"/>
                        <a:buChar char="●"/>
                      </a:pPr>
                      <a:r>
                        <a:rPr lang="en" sz="1000" u="none" cap="none" strike="noStrike">
                          <a:solidFill>
                            <a:schemeClr val="dk1"/>
                          </a:solidFill>
                          <a:latin typeface="Roboto"/>
                          <a:ea typeface="Roboto"/>
                          <a:cs typeface="Roboto"/>
                          <a:sym typeface="Roboto"/>
                        </a:rPr>
                        <a:t>Conducting telephone interviews in case all farmers are not available for in-person visits and surveys</a:t>
                      </a:r>
                      <a:endParaRPr sz="1000" u="none" cap="none" strike="noStrike">
                        <a:solidFill>
                          <a:schemeClr val="dk1"/>
                        </a:solidFill>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692625">
                <a:tc>
                  <a:txBody>
                    <a:bodyPr/>
                    <a:lstStyle/>
                    <a:p>
                      <a:pPr indent="0" lvl="0" marL="0" marR="0" rtl="0" algn="just">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Limited Availability of Value Chain stakeholders: </a:t>
                      </a:r>
                      <a:r>
                        <a:rPr lang="en" sz="1000" u="none" cap="none" strike="noStrike">
                          <a:solidFill>
                            <a:schemeClr val="dk1"/>
                          </a:solidFill>
                          <a:latin typeface="Roboto"/>
                          <a:ea typeface="Roboto"/>
                          <a:cs typeface="Roboto"/>
                          <a:sym typeface="Roboto"/>
                        </a:rPr>
                        <a:t>The engagement scope demanded interactions with a number of key government, NGO as well as corporate stakeholders across the palm oil value chains, however availability and willingness of all stakeholders to participate was limited. </a:t>
                      </a:r>
                      <a:endParaRPr sz="1200" u="none" cap="none" strike="noStrike">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Utilizing existing RSPO networks to schedule interviews/discussions</a:t>
                      </a:r>
                      <a:endParaRPr sz="1000" u="none" cap="none" strike="noStrike">
                        <a:solidFill>
                          <a:schemeClr val="dk1"/>
                        </a:solidFill>
                        <a:latin typeface="Roboto"/>
                        <a:ea typeface="Roboto"/>
                        <a:cs typeface="Roboto"/>
                        <a:sym typeface="Roboto"/>
                      </a:endParaRPr>
                    </a:p>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Utilizing existing Sattva network to target stakeholders</a:t>
                      </a:r>
                      <a:endParaRPr sz="1000" u="none" cap="none" strike="noStrike">
                        <a:solidFill>
                          <a:schemeClr val="dk1"/>
                        </a:solidFill>
                        <a:latin typeface="Roboto"/>
                        <a:ea typeface="Roboto"/>
                        <a:cs typeface="Roboto"/>
                        <a:sym typeface="Roboto"/>
                      </a:endParaRPr>
                    </a:p>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Building field level connects with stakeholder organizations through Agri-Horti shows and engagement to increase stakeholder willingness and participation in the study</a:t>
                      </a:r>
                      <a:endParaRPr sz="1000" u="none" cap="none" strike="noStrike">
                        <a:solidFill>
                          <a:schemeClr val="dk1"/>
                        </a:solidFill>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692625">
                <a:tc>
                  <a:txBody>
                    <a:bodyPr/>
                    <a:lstStyle/>
                    <a:p>
                      <a:pPr indent="0" lvl="0" marL="0" marR="0" rtl="0" algn="l">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Limited recall and accuracy of financial and productivity data by farmers: </a:t>
                      </a:r>
                      <a:r>
                        <a:rPr lang="en" sz="1000" u="none" cap="none" strike="noStrike">
                          <a:solidFill>
                            <a:schemeClr val="dk1"/>
                          </a:solidFill>
                          <a:latin typeface="Roboto"/>
                          <a:ea typeface="Roboto"/>
                          <a:cs typeface="Roboto"/>
                          <a:sym typeface="Roboto"/>
                        </a:rPr>
                        <a:t>Smallholder farmers do not maintain proper written records of income, sales and harvests which led to recall bias during interviews</a:t>
                      </a:r>
                      <a:endParaRPr sz="1200" u="none" cap="none" strike="noStrike">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Collecting data on multiple variables related to income (e.g. average yield, total yield, sale price, number of harvest etc) to triangulate and validate farmer responses</a:t>
                      </a:r>
                      <a:endParaRPr sz="1000" u="none" cap="none" strike="noStrike">
                        <a:solidFill>
                          <a:schemeClr val="dk1"/>
                        </a:solidFill>
                        <a:latin typeface="Roboto"/>
                        <a:ea typeface="Roboto"/>
                        <a:cs typeface="Roboto"/>
                        <a:sym typeface="Roboto"/>
                      </a:endParaRPr>
                    </a:p>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Optimizing data based on benchmarks and inputs from local and topical experts</a:t>
                      </a:r>
                      <a:endParaRPr sz="1000" u="none" cap="none" strike="noStrike">
                        <a:solidFill>
                          <a:schemeClr val="dk1"/>
                        </a:solidFill>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4691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Subjectivity of responses: </a:t>
                      </a:r>
                      <a:r>
                        <a:rPr lang="en" sz="1000" u="none" cap="none" strike="noStrike">
                          <a:solidFill>
                            <a:schemeClr val="dk1"/>
                          </a:solidFill>
                          <a:latin typeface="Roboto"/>
                          <a:ea typeface="Roboto"/>
                          <a:cs typeface="Roboto"/>
                          <a:sym typeface="Roboto"/>
                        </a:rPr>
                        <a:t>Individual perspectives and biases may influence responses to certain questions (e.g. availability of government support)</a:t>
                      </a:r>
                      <a:endParaRPr b="1" sz="1000" u="none" cap="none" strike="noStrike">
                        <a:solidFill>
                          <a:schemeClr val="dk1"/>
                        </a:solidFill>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a:txBody>
                    <a:bodyPr/>
                    <a:lstStyle/>
                    <a:p>
                      <a:pPr indent="-120650" lvl="0" marL="171450" marR="0" rtl="0" algn="just">
                        <a:lnSpc>
                          <a:spcPct val="100000"/>
                        </a:lnSpc>
                        <a:spcBef>
                          <a:spcPts val="0"/>
                        </a:spcBef>
                        <a:spcAft>
                          <a:spcPts val="0"/>
                        </a:spcAft>
                        <a:buClr>
                          <a:srgbClr val="000000"/>
                        </a:buClr>
                        <a:buSzPts val="1000"/>
                        <a:buFont typeface="Roboto"/>
                        <a:buChar char="●"/>
                      </a:pPr>
                      <a:r>
                        <a:rPr lang="en" sz="1000" u="none" cap="none" strike="noStrike">
                          <a:solidFill>
                            <a:schemeClr val="dk1"/>
                          </a:solidFill>
                          <a:latin typeface="Roboto"/>
                          <a:ea typeface="Roboto"/>
                          <a:cs typeface="Roboto"/>
                          <a:sym typeface="Roboto"/>
                        </a:rPr>
                        <a:t>Such questions were probed further in FGDs to understand the rationale and validated through conversations with other relevant stakeholders</a:t>
                      </a:r>
                      <a:endParaRPr sz="1000" u="none" cap="none" strike="noStrike">
                        <a:solidFill>
                          <a:schemeClr val="dk1"/>
                        </a:solidFill>
                        <a:latin typeface="Roboto"/>
                        <a:ea typeface="Roboto"/>
                        <a:cs typeface="Roboto"/>
                        <a:sym typeface="Roboto"/>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6"/>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Farmer Profile and Productivity</a:t>
            </a:r>
            <a:endParaRPr b="1">
              <a:latin typeface="Tahoma"/>
              <a:ea typeface="Tahoma"/>
              <a:cs typeface="Tahoma"/>
              <a:sym typeface="Tahoma"/>
            </a:endParaRPr>
          </a:p>
        </p:txBody>
      </p:sp>
      <p:sp>
        <p:nvSpPr>
          <p:cNvPr id="510" name="Google Shape;510;p16"/>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517" name="Google Shape;517;p17"/>
          <p:cNvSpPr txBox="1"/>
          <p:nvPr/>
        </p:nvSpPr>
        <p:spPr>
          <a:xfrm>
            <a:off x="51650" y="78650"/>
            <a:ext cx="88398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Roboto"/>
                <a:ea typeface="Roboto"/>
                <a:cs typeface="Roboto"/>
                <a:sym typeface="Roboto"/>
              </a:rPr>
              <a:t>Farmer Profile: Gender and Category I </a:t>
            </a:r>
            <a:r>
              <a:rPr b="0" i="0" lang="en" sz="1600" u="none" cap="none" strike="noStrike">
                <a:solidFill>
                  <a:schemeClr val="dk2"/>
                </a:solidFill>
                <a:latin typeface="Roboto"/>
                <a:ea typeface="Roboto"/>
                <a:cs typeface="Roboto"/>
                <a:sym typeface="Roboto"/>
              </a:rPr>
              <a:t>Assam has greater participation from women as well as scheduled tribes as primary farmers in decision making roles compared to Andhra Pradesh</a:t>
            </a:r>
            <a:endParaRPr b="0" i="0" sz="1600" u="none" cap="none" strike="noStrike">
              <a:solidFill>
                <a:schemeClr val="dk2"/>
              </a:solidFill>
              <a:latin typeface="Roboto"/>
              <a:ea typeface="Roboto"/>
              <a:cs typeface="Roboto"/>
              <a:sym typeface="Roboto"/>
            </a:endParaRPr>
          </a:p>
        </p:txBody>
      </p:sp>
      <p:graphicFrame>
        <p:nvGraphicFramePr>
          <p:cNvPr id="518" name="Google Shape;518;p17"/>
          <p:cNvGraphicFramePr/>
          <p:nvPr/>
        </p:nvGraphicFramePr>
        <p:xfrm>
          <a:off x="376975" y="985013"/>
          <a:ext cx="3000000" cy="3000000"/>
        </p:xfrm>
        <a:graphic>
          <a:graphicData uri="http://schemas.openxmlformats.org/drawingml/2006/table">
            <a:tbl>
              <a:tblPr>
                <a:noFill/>
                <a:tableStyleId>{0F42FCC8-6B50-42C1-B359-E455C61714E9}</a:tableStyleId>
              </a:tblPr>
              <a:tblGrid>
                <a:gridCol w="910800"/>
                <a:gridCol w="3335525"/>
                <a:gridCol w="1063825"/>
                <a:gridCol w="3097850"/>
              </a:tblGrid>
              <a:tr h="8882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Roboto"/>
                        <a:ea typeface="Roboto"/>
                        <a:cs typeface="Roboto"/>
                        <a:sym typeface="Roboto"/>
                      </a:endParaRPr>
                    </a:p>
                  </a:txBody>
                  <a:tcPr marT="91425" marB="91425" marR="91425" marL="9142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000" u="none" cap="none" strike="noStrike">
                          <a:latin typeface="Roboto"/>
                          <a:ea typeface="Roboto"/>
                          <a:cs typeface="Roboto"/>
                          <a:sym typeface="Roboto"/>
                        </a:rPr>
                        <a:t>Of the farmers we spoke to </a:t>
                      </a:r>
                      <a:r>
                        <a:rPr b="1" lang="en" sz="1200" u="none" cap="none" strike="noStrike">
                          <a:latin typeface="Roboto"/>
                          <a:ea typeface="Roboto"/>
                          <a:cs typeface="Roboto"/>
                          <a:sym typeface="Roboto"/>
                        </a:rPr>
                        <a:t>95%</a:t>
                      </a:r>
                      <a:r>
                        <a:rPr b="1" lang="en" sz="1000" u="none" cap="none" strike="noStrike">
                          <a:latin typeface="Roboto"/>
                          <a:ea typeface="Roboto"/>
                          <a:cs typeface="Roboto"/>
                          <a:sym typeface="Roboto"/>
                        </a:rPr>
                        <a:t> were male</a:t>
                      </a:r>
                      <a:r>
                        <a:rPr lang="en" sz="1000" u="none" cap="none" strike="noStrike">
                          <a:latin typeface="Roboto"/>
                          <a:ea typeface="Roboto"/>
                          <a:cs typeface="Roboto"/>
                          <a:sym typeface="Roboto"/>
                        </a:rPr>
                        <a:t> and </a:t>
                      </a:r>
                      <a:r>
                        <a:rPr b="1" lang="en" sz="1200" u="none" cap="none" strike="noStrike">
                          <a:solidFill>
                            <a:schemeClr val="dk1"/>
                          </a:solidFill>
                          <a:latin typeface="Roboto"/>
                          <a:ea typeface="Roboto"/>
                          <a:cs typeface="Roboto"/>
                          <a:sym typeface="Roboto"/>
                        </a:rPr>
                        <a:t>5%</a:t>
                      </a:r>
                      <a:r>
                        <a:rPr b="1" lang="en" sz="1000" u="none" cap="none" strike="noStrike">
                          <a:solidFill>
                            <a:schemeClr val="dk1"/>
                          </a:solidFill>
                          <a:latin typeface="Roboto"/>
                          <a:ea typeface="Roboto"/>
                          <a:cs typeface="Roboto"/>
                          <a:sym typeface="Roboto"/>
                        </a:rPr>
                        <a:t> were female</a:t>
                      </a:r>
                      <a:r>
                        <a:rPr lang="en" sz="1000" u="none" cap="none" strike="noStrike">
                          <a:solidFill>
                            <a:schemeClr val="dk1"/>
                          </a:solidFill>
                          <a:latin typeface="Roboto"/>
                          <a:ea typeface="Roboto"/>
                          <a:cs typeface="Roboto"/>
                          <a:sym typeface="Roboto"/>
                        </a:rPr>
                        <a:t> </a:t>
                      </a:r>
                      <a:r>
                        <a:rPr lang="en" sz="1000" u="none" cap="none" strike="noStrike">
                          <a:latin typeface="Roboto"/>
                          <a:ea typeface="Roboto"/>
                          <a:cs typeface="Roboto"/>
                          <a:sym typeface="Roboto"/>
                        </a:rPr>
                        <a:t>farmers</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Roboto"/>
                        <a:ea typeface="Roboto"/>
                        <a:cs typeface="Roboto"/>
                        <a:sym typeface="Roboto"/>
                      </a:endParaRPr>
                    </a:p>
                  </a:txBody>
                  <a:tcPr marT="91425" marB="91425" marR="91425" marL="91425" anchor="ctr">
                    <a:lnL cap="flat" cmpd="sng" w="9525">
                      <a:solidFill>
                        <a:schemeClr val="accent4"/>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000" u="none" cap="none" strike="noStrike">
                          <a:latin typeface="Roboto"/>
                          <a:ea typeface="Roboto"/>
                          <a:cs typeface="Roboto"/>
                          <a:sym typeface="Roboto"/>
                        </a:rPr>
                        <a:t>Farmers spoken to were </a:t>
                      </a:r>
                      <a:r>
                        <a:rPr b="1" lang="en" sz="1000" u="none" cap="none" strike="noStrike">
                          <a:latin typeface="Roboto"/>
                          <a:ea typeface="Roboto"/>
                          <a:cs typeface="Roboto"/>
                          <a:sym typeface="Roboto"/>
                        </a:rPr>
                        <a:t>spread across the social categories</a:t>
                      </a:r>
                      <a:r>
                        <a:rPr lang="en" sz="1000" u="none" cap="none" strike="noStrike">
                          <a:latin typeface="Roboto"/>
                          <a:ea typeface="Roboto"/>
                          <a:cs typeface="Roboto"/>
                          <a:sym typeface="Roboto"/>
                        </a:rPr>
                        <a:t> (general, OBC, SC, and ST) </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dash"/>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519" name="Google Shape;519;p17"/>
          <p:cNvSpPr txBox="1"/>
          <p:nvPr/>
        </p:nvSpPr>
        <p:spPr>
          <a:xfrm>
            <a:off x="51650" y="4064275"/>
            <a:ext cx="8819700" cy="677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Roboto"/>
                <a:ea typeface="Roboto"/>
                <a:cs typeface="Roboto"/>
                <a:sym typeface="Roboto"/>
              </a:rPr>
              <a:t>Caste forms an interesting dimension within oil palm farmers in Assam and AP, with most farmers in AP belonging to the General category while in Assam farmers belong to the </a:t>
            </a:r>
            <a:r>
              <a:rPr b="1" i="1" lang="en" sz="1100" u="none" cap="none" strike="noStrike">
                <a:solidFill>
                  <a:schemeClr val="dk1"/>
                </a:solidFill>
                <a:latin typeface="Roboto"/>
                <a:ea typeface="Roboto"/>
                <a:cs typeface="Roboto"/>
                <a:sym typeface="Roboto"/>
              </a:rPr>
              <a:t>ST and OBC category largely (81%).</a:t>
            </a:r>
            <a:r>
              <a:rPr b="0" i="1" lang="en" sz="1100" u="none" cap="none" strike="noStrike">
                <a:solidFill>
                  <a:schemeClr val="dk1"/>
                </a:solidFill>
                <a:latin typeface="Roboto"/>
                <a:ea typeface="Roboto"/>
                <a:cs typeface="Roboto"/>
                <a:sym typeface="Roboto"/>
              </a:rPr>
              <a:t> RSPO’s interventions in AP can focus on dissemination of technical knowledge and information on govt incentives and subsidies’ to all social groups to promote farmers from socially marginalised backgrounds to take up oil palm </a:t>
            </a:r>
            <a:endParaRPr b="0" i="1" sz="1100" u="none" cap="none" strike="noStrike">
              <a:solidFill>
                <a:schemeClr val="dk1"/>
              </a:solidFill>
              <a:latin typeface="Roboto"/>
              <a:ea typeface="Roboto"/>
              <a:cs typeface="Roboto"/>
              <a:sym typeface="Roboto"/>
            </a:endParaRPr>
          </a:p>
        </p:txBody>
      </p:sp>
      <p:sp>
        <p:nvSpPr>
          <p:cNvPr id="520" name="Google Shape;520;p17"/>
          <p:cNvSpPr txBox="1"/>
          <p:nvPr/>
        </p:nvSpPr>
        <p:spPr>
          <a:xfrm>
            <a:off x="4805525" y="1700175"/>
            <a:ext cx="3821100" cy="393600"/>
          </a:xfrm>
          <a:prstGeom prst="rect">
            <a:avLst/>
          </a:prstGeom>
          <a:solidFill>
            <a:srgbClr val="FEEFC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Graph with state wise distribution oil palm farmers in various social categories. </a:t>
            </a:r>
            <a:endParaRPr b="0" i="0" sz="1000" u="none" cap="none" strike="noStrike">
              <a:solidFill>
                <a:srgbClr val="000000"/>
              </a:solidFill>
              <a:latin typeface="Roboto"/>
              <a:ea typeface="Roboto"/>
              <a:cs typeface="Roboto"/>
              <a:sym typeface="Roboto"/>
            </a:endParaRPr>
          </a:p>
        </p:txBody>
      </p:sp>
      <p:sp>
        <p:nvSpPr>
          <p:cNvPr id="521" name="Google Shape;521;p17"/>
          <p:cNvSpPr txBox="1"/>
          <p:nvPr/>
        </p:nvSpPr>
        <p:spPr>
          <a:xfrm>
            <a:off x="549850" y="1700175"/>
            <a:ext cx="3947100" cy="393600"/>
          </a:xfrm>
          <a:prstGeom prst="rect">
            <a:avLst/>
          </a:prstGeom>
          <a:solidFill>
            <a:srgbClr val="FEEFC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Graph with state wise distribution of gender distribution. </a:t>
            </a:r>
            <a:endParaRPr b="0" i="0" sz="1000" u="none" cap="none" strike="noStrike">
              <a:solidFill>
                <a:srgbClr val="000000"/>
              </a:solidFill>
              <a:latin typeface="Roboto"/>
              <a:ea typeface="Roboto"/>
              <a:cs typeface="Roboto"/>
              <a:sym typeface="Roboto"/>
            </a:endParaRPr>
          </a:p>
        </p:txBody>
      </p:sp>
      <p:pic>
        <p:nvPicPr>
          <p:cNvPr id="522" name="Google Shape;522;p17"/>
          <p:cNvPicPr preferRelativeResize="0"/>
          <p:nvPr/>
        </p:nvPicPr>
        <p:blipFill rotWithShape="1">
          <a:blip r:embed="rId3">
            <a:alphaModFix/>
          </a:blip>
          <a:srcRect b="0" l="0" r="0" t="0"/>
          <a:stretch/>
        </p:blipFill>
        <p:spPr>
          <a:xfrm>
            <a:off x="461838" y="957650"/>
            <a:ext cx="699775" cy="699775"/>
          </a:xfrm>
          <a:prstGeom prst="rect">
            <a:avLst/>
          </a:prstGeom>
          <a:noFill/>
          <a:ln>
            <a:noFill/>
          </a:ln>
        </p:spPr>
      </p:pic>
      <p:pic>
        <p:nvPicPr>
          <p:cNvPr id="523" name="Google Shape;523;p17"/>
          <p:cNvPicPr preferRelativeResize="0"/>
          <p:nvPr/>
        </p:nvPicPr>
        <p:blipFill rotWithShape="1">
          <a:blip r:embed="rId4">
            <a:alphaModFix/>
          </a:blip>
          <a:srcRect b="0" l="0" r="0" t="0"/>
          <a:stretch/>
        </p:blipFill>
        <p:spPr>
          <a:xfrm>
            <a:off x="4765413" y="957650"/>
            <a:ext cx="699775" cy="699775"/>
          </a:xfrm>
          <a:prstGeom prst="rect">
            <a:avLst/>
          </a:prstGeom>
          <a:noFill/>
          <a:ln>
            <a:noFill/>
          </a:ln>
        </p:spPr>
      </p:pic>
      <p:sp>
        <p:nvSpPr>
          <p:cNvPr id="524" name="Google Shape;524;p17"/>
          <p:cNvSpPr txBox="1"/>
          <p:nvPr/>
        </p:nvSpPr>
        <p:spPr>
          <a:xfrm>
            <a:off x="1022850" y="2465700"/>
            <a:ext cx="548700" cy="129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40.5%</a:t>
            </a:r>
            <a:endParaRPr b="1" i="0" sz="1000" u="none" cap="none" strike="noStrike">
              <a:solidFill>
                <a:schemeClr val="lt1"/>
              </a:solidFill>
              <a:latin typeface="Roboto"/>
              <a:ea typeface="Roboto"/>
              <a:cs typeface="Roboto"/>
              <a:sym typeface="Roboto"/>
            </a:endParaRPr>
          </a:p>
        </p:txBody>
      </p:sp>
      <p:sp>
        <p:nvSpPr>
          <p:cNvPr id="525" name="Google Shape;525;p17"/>
          <p:cNvSpPr txBox="1"/>
          <p:nvPr/>
        </p:nvSpPr>
        <p:spPr>
          <a:xfrm>
            <a:off x="2347100" y="2465713"/>
            <a:ext cx="423000" cy="129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54%</a:t>
            </a:r>
            <a:endParaRPr b="1" i="0" sz="1000" u="none" cap="none" strike="noStrike">
              <a:solidFill>
                <a:schemeClr val="lt1"/>
              </a:solidFill>
              <a:latin typeface="Roboto"/>
              <a:ea typeface="Roboto"/>
              <a:cs typeface="Roboto"/>
              <a:sym typeface="Roboto"/>
            </a:endParaRPr>
          </a:p>
        </p:txBody>
      </p:sp>
      <p:sp>
        <p:nvSpPr>
          <p:cNvPr id="526" name="Google Shape;526;p17"/>
          <p:cNvSpPr txBox="1"/>
          <p:nvPr/>
        </p:nvSpPr>
        <p:spPr>
          <a:xfrm>
            <a:off x="1560150" y="2971475"/>
            <a:ext cx="548700" cy="129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58%</a:t>
            </a:r>
            <a:endParaRPr b="1" i="0" sz="1000" u="none" cap="none" strike="noStrike">
              <a:solidFill>
                <a:schemeClr val="lt1"/>
              </a:solidFill>
              <a:latin typeface="Roboto"/>
              <a:ea typeface="Roboto"/>
              <a:cs typeface="Roboto"/>
              <a:sym typeface="Roboto"/>
            </a:endParaRPr>
          </a:p>
        </p:txBody>
      </p:sp>
      <p:sp>
        <p:nvSpPr>
          <p:cNvPr id="527" name="Google Shape;527;p17"/>
          <p:cNvSpPr txBox="1"/>
          <p:nvPr/>
        </p:nvSpPr>
        <p:spPr>
          <a:xfrm>
            <a:off x="2719250" y="2971475"/>
            <a:ext cx="423000" cy="129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26%</a:t>
            </a:r>
            <a:endParaRPr b="1" i="0" sz="1000" u="none" cap="none" strike="noStrike">
              <a:solidFill>
                <a:schemeClr val="lt1"/>
              </a:solidFill>
              <a:latin typeface="Roboto"/>
              <a:ea typeface="Roboto"/>
              <a:cs typeface="Roboto"/>
              <a:sym typeface="Roboto"/>
            </a:endParaRPr>
          </a:p>
        </p:txBody>
      </p:sp>
      <p:pic>
        <p:nvPicPr>
          <p:cNvPr id="528" name="Google Shape;528;p17" title="Chart"/>
          <p:cNvPicPr preferRelativeResize="0"/>
          <p:nvPr/>
        </p:nvPicPr>
        <p:blipFill rotWithShape="1">
          <a:blip r:embed="rId5">
            <a:alphaModFix/>
          </a:blip>
          <a:srcRect b="16766" l="10160" r="4666" t="36412"/>
          <a:stretch/>
        </p:blipFill>
        <p:spPr>
          <a:xfrm>
            <a:off x="612850" y="2195175"/>
            <a:ext cx="3821099" cy="1070625"/>
          </a:xfrm>
          <a:prstGeom prst="rect">
            <a:avLst/>
          </a:prstGeom>
          <a:noFill/>
          <a:ln>
            <a:noFill/>
          </a:ln>
        </p:spPr>
      </p:pic>
      <p:sp>
        <p:nvSpPr>
          <p:cNvPr id="529" name="Google Shape;529;p17"/>
          <p:cNvSpPr txBox="1"/>
          <p:nvPr/>
        </p:nvSpPr>
        <p:spPr>
          <a:xfrm>
            <a:off x="6887675" y="3427450"/>
            <a:ext cx="361500" cy="129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38%</a:t>
            </a:r>
            <a:endParaRPr b="1" i="0" sz="1000" u="none" cap="none" strike="noStrike">
              <a:solidFill>
                <a:schemeClr val="lt1"/>
              </a:solidFill>
              <a:latin typeface="Roboto"/>
              <a:ea typeface="Roboto"/>
              <a:cs typeface="Roboto"/>
              <a:sym typeface="Roboto"/>
            </a:endParaRPr>
          </a:p>
        </p:txBody>
      </p:sp>
      <p:sp>
        <p:nvSpPr>
          <p:cNvPr id="530" name="Google Shape;530;p17"/>
          <p:cNvSpPr txBox="1"/>
          <p:nvPr/>
        </p:nvSpPr>
        <p:spPr>
          <a:xfrm>
            <a:off x="8137600" y="3427450"/>
            <a:ext cx="460800" cy="129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43%</a:t>
            </a:r>
            <a:endParaRPr b="1" i="0" sz="1000" u="none" cap="none" strike="noStrike">
              <a:solidFill>
                <a:schemeClr val="lt1"/>
              </a:solidFill>
              <a:latin typeface="Roboto"/>
              <a:ea typeface="Roboto"/>
              <a:cs typeface="Roboto"/>
              <a:sym typeface="Roboto"/>
            </a:endParaRPr>
          </a:p>
        </p:txBody>
      </p:sp>
      <p:sp>
        <p:nvSpPr>
          <p:cNvPr id="531" name="Google Shape;531;p17"/>
          <p:cNvSpPr txBox="1"/>
          <p:nvPr/>
        </p:nvSpPr>
        <p:spPr>
          <a:xfrm>
            <a:off x="501850" y="3393000"/>
            <a:ext cx="3995100" cy="677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Roboto"/>
                <a:ea typeface="Roboto"/>
                <a:cs typeface="Roboto"/>
                <a:sym typeface="Roboto"/>
              </a:rPr>
              <a:t>Assam’s higher representation of women can be linked to the matrilineal system among specific tribes such as Garo and Khasi which allows women to have land rights </a:t>
            </a:r>
            <a:r>
              <a:rPr b="1" i="1" lang="en" sz="800" u="none" cap="none" strike="noStrike">
                <a:solidFill>
                  <a:schemeClr val="dk1"/>
                </a:solidFill>
                <a:latin typeface="Roboto"/>
                <a:ea typeface="Roboto"/>
                <a:cs typeface="Roboto"/>
                <a:sym typeface="Roboto"/>
              </a:rPr>
              <a:t>5 out of 8</a:t>
            </a:r>
            <a:r>
              <a:rPr b="0" i="1" lang="en" sz="800" u="none" cap="none" strike="noStrike">
                <a:solidFill>
                  <a:schemeClr val="dk1"/>
                </a:solidFill>
                <a:latin typeface="Roboto"/>
                <a:ea typeface="Roboto"/>
                <a:cs typeface="Roboto"/>
                <a:sym typeface="Roboto"/>
              </a:rPr>
              <a:t> of women who were interviewed as part of the survey in Assam were from the </a:t>
            </a:r>
            <a:r>
              <a:rPr b="1" i="1" lang="en" sz="800" u="none" cap="none" strike="noStrike">
                <a:solidFill>
                  <a:schemeClr val="dk1"/>
                </a:solidFill>
                <a:latin typeface="Roboto"/>
                <a:ea typeface="Roboto"/>
                <a:cs typeface="Roboto"/>
                <a:sym typeface="Roboto"/>
              </a:rPr>
              <a:t>ST category</a:t>
            </a:r>
            <a:r>
              <a:rPr b="0" i="1" lang="en" sz="800" u="none" cap="none" strike="noStrike">
                <a:solidFill>
                  <a:schemeClr val="dk1"/>
                </a:solidFill>
                <a:latin typeface="Roboto"/>
                <a:ea typeface="Roboto"/>
                <a:cs typeface="Roboto"/>
                <a:sym typeface="Roboto"/>
              </a:rPr>
              <a:t> </a:t>
            </a:r>
            <a:endParaRPr b="0" i="0" sz="800" u="none" cap="none" strike="noStrike">
              <a:solidFill>
                <a:schemeClr val="dk1"/>
              </a:solidFill>
              <a:latin typeface="Roboto"/>
              <a:ea typeface="Roboto"/>
              <a:cs typeface="Roboto"/>
              <a:sym typeface="Roboto"/>
            </a:endParaRPr>
          </a:p>
        </p:txBody>
      </p:sp>
      <p:sp>
        <p:nvSpPr>
          <p:cNvPr id="532" name="Google Shape;532;p17"/>
          <p:cNvSpPr txBox="1"/>
          <p:nvPr/>
        </p:nvSpPr>
        <p:spPr>
          <a:xfrm>
            <a:off x="4718475" y="3393000"/>
            <a:ext cx="4152900" cy="677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Roboto"/>
                <a:ea typeface="Roboto"/>
                <a:cs typeface="Roboto"/>
                <a:sym typeface="Roboto"/>
              </a:rPr>
              <a:t>Among the ST population in Assam the Rabha and Garo tribes in Goalpara and Mising tribe in Dhemaji are some of the notable ones. While lack of ST and SC farmer participation in AP demands further exploration, boosting their participation in oil palm landscape can be a key intervention area for RSPO. </a:t>
            </a:r>
            <a:endParaRPr b="0" i="1" sz="800" u="none" cap="none" strike="noStrike">
              <a:solidFill>
                <a:schemeClr val="dk1"/>
              </a:solidFill>
              <a:latin typeface="Roboto"/>
              <a:ea typeface="Roboto"/>
              <a:cs typeface="Roboto"/>
              <a:sym typeface="Roboto"/>
            </a:endParaRPr>
          </a:p>
        </p:txBody>
      </p:sp>
      <p:cxnSp>
        <p:nvCxnSpPr>
          <p:cNvPr id="533" name="Google Shape;533;p17"/>
          <p:cNvCxnSpPr/>
          <p:nvPr/>
        </p:nvCxnSpPr>
        <p:spPr>
          <a:xfrm flipH="1">
            <a:off x="4620762" y="1780750"/>
            <a:ext cx="6300" cy="2126700"/>
          </a:xfrm>
          <a:prstGeom prst="straightConnector1">
            <a:avLst/>
          </a:prstGeom>
          <a:noFill/>
          <a:ln cap="flat" cmpd="sng" w="9525">
            <a:solidFill>
              <a:schemeClr val="accent4"/>
            </a:solidFill>
            <a:prstDash val="dash"/>
            <a:round/>
            <a:headEnd len="sm" w="sm" type="none"/>
            <a:tailEnd len="sm" w="sm" type="none"/>
          </a:ln>
        </p:spPr>
      </p:cxnSp>
      <p:sp>
        <p:nvSpPr>
          <p:cNvPr id="534" name="Google Shape;534;p17"/>
          <p:cNvSpPr txBox="1"/>
          <p:nvPr/>
        </p:nvSpPr>
        <p:spPr>
          <a:xfrm>
            <a:off x="1287775" y="4782750"/>
            <a:ext cx="72453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none" cap="none" strike="noStrike">
                <a:solidFill>
                  <a:schemeClr val="dk1"/>
                </a:solidFill>
                <a:latin typeface="Roboto"/>
                <a:ea typeface="Roboto"/>
                <a:cs typeface="Roboto"/>
                <a:sym typeface="Roboto"/>
              </a:rPr>
              <a:t>Primary Interviews across AP and Assam, Sattva Analysis</a:t>
            </a:r>
            <a:endParaRPr b="0" i="0" sz="700" u="none" cap="none" strike="noStrike">
              <a:solidFill>
                <a:schemeClr val="dk1"/>
              </a:solidFill>
              <a:latin typeface="Roboto"/>
              <a:ea typeface="Roboto"/>
              <a:cs typeface="Roboto"/>
              <a:sym typeface="Roboto"/>
            </a:endParaRPr>
          </a:p>
        </p:txBody>
      </p:sp>
      <p:pic>
        <p:nvPicPr>
          <p:cNvPr id="535" name="Google Shape;535;p17" title="Chart"/>
          <p:cNvPicPr preferRelativeResize="0"/>
          <p:nvPr/>
        </p:nvPicPr>
        <p:blipFill rotWithShape="1">
          <a:blip r:embed="rId6">
            <a:alphaModFix/>
          </a:blip>
          <a:srcRect b="59819" l="7926" r="20337" t="9666"/>
          <a:stretch/>
        </p:blipFill>
        <p:spPr>
          <a:xfrm>
            <a:off x="4750850" y="2143800"/>
            <a:ext cx="3947100" cy="1129276"/>
          </a:xfrm>
          <a:prstGeom prst="rect">
            <a:avLst/>
          </a:prstGeom>
          <a:noFill/>
          <a:ln>
            <a:noFill/>
          </a:ln>
        </p:spPr>
      </p:pic>
      <p:sp>
        <p:nvSpPr>
          <p:cNvPr id="536" name="Google Shape;536;p17"/>
          <p:cNvSpPr txBox="1"/>
          <p:nvPr/>
        </p:nvSpPr>
        <p:spPr>
          <a:xfrm>
            <a:off x="573088" y="3119913"/>
            <a:ext cx="4773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537" name="Google Shape;537;p17"/>
          <p:cNvSpPr txBox="1"/>
          <p:nvPr/>
        </p:nvSpPr>
        <p:spPr>
          <a:xfrm>
            <a:off x="646550" y="2645150"/>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
        <p:nvSpPr>
          <p:cNvPr id="538" name="Google Shape;538;p17"/>
          <p:cNvSpPr txBox="1"/>
          <p:nvPr/>
        </p:nvSpPr>
        <p:spPr>
          <a:xfrm>
            <a:off x="4671763" y="3101363"/>
            <a:ext cx="4773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539" name="Google Shape;539;p17"/>
          <p:cNvSpPr txBox="1"/>
          <p:nvPr/>
        </p:nvSpPr>
        <p:spPr>
          <a:xfrm>
            <a:off x="4694200" y="2595625"/>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graphicFrame>
        <p:nvGraphicFramePr>
          <p:cNvPr id="544" name="Google Shape;544;p18"/>
          <p:cNvGraphicFramePr/>
          <p:nvPr/>
        </p:nvGraphicFramePr>
        <p:xfrm>
          <a:off x="376975" y="935038"/>
          <a:ext cx="3000000" cy="3000000"/>
        </p:xfrm>
        <a:graphic>
          <a:graphicData uri="http://schemas.openxmlformats.org/drawingml/2006/table">
            <a:tbl>
              <a:tblPr>
                <a:noFill/>
                <a:tableStyleId>{0F42FCC8-6B50-42C1-B359-E455C61714E9}</a:tableStyleId>
              </a:tblPr>
              <a:tblGrid>
                <a:gridCol w="1096250"/>
                <a:gridCol w="3121650"/>
                <a:gridCol w="1160250"/>
                <a:gridCol w="3029700"/>
              </a:tblGrid>
              <a:tr h="92305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000" u="none" cap="none" strike="noStrike">
                          <a:latin typeface="Roboto"/>
                          <a:ea typeface="Roboto"/>
                          <a:cs typeface="Roboto"/>
                          <a:sym typeface="Roboto"/>
                        </a:rPr>
                        <a:t>Oil Palm Farmers ranged from </a:t>
                      </a:r>
                      <a:r>
                        <a:rPr b="1" lang="en" sz="1200" u="none" cap="none" strike="noStrike">
                          <a:latin typeface="Roboto"/>
                          <a:ea typeface="Roboto"/>
                          <a:cs typeface="Roboto"/>
                          <a:sym typeface="Roboto"/>
                        </a:rPr>
                        <a:t>20-85 years</a:t>
                      </a:r>
                      <a:r>
                        <a:rPr b="1" lang="en" sz="1000" u="none" cap="none" strike="noStrike">
                          <a:latin typeface="Roboto"/>
                          <a:ea typeface="Roboto"/>
                          <a:cs typeface="Roboto"/>
                          <a:sym typeface="Roboto"/>
                        </a:rPr>
                        <a:t> of age</a:t>
                      </a:r>
                      <a:r>
                        <a:rPr lang="en" sz="1000" u="none" cap="none" strike="noStrike">
                          <a:latin typeface="Roboto"/>
                          <a:ea typeface="Roboto"/>
                          <a:cs typeface="Roboto"/>
                          <a:sym typeface="Roboto"/>
                        </a:rPr>
                        <a:t> and had </a:t>
                      </a:r>
                      <a:r>
                        <a:rPr b="1" lang="en" sz="1000" u="none" cap="none" strike="noStrike">
                          <a:latin typeface="Roboto"/>
                          <a:ea typeface="Roboto"/>
                          <a:cs typeface="Roboto"/>
                          <a:sym typeface="Roboto"/>
                        </a:rPr>
                        <a:t>varied education statuses</a:t>
                      </a:r>
                      <a:endParaRPr b="1" sz="1000" u="none" cap="none" strike="noStrike">
                        <a:latin typeface="Roboto"/>
                        <a:ea typeface="Roboto"/>
                        <a:cs typeface="Roboto"/>
                        <a:sym typeface="Roboto"/>
                      </a:endParaRPr>
                    </a:p>
                  </a:txBody>
                  <a:tcPr marT="91425" marB="91425" marR="91425" marL="91425" anchor="ctr">
                    <a:lnL cap="flat" cmpd="sng" w="9525">
                      <a:solidFill>
                        <a:schemeClr val="lt1"/>
                      </a:solidFill>
                      <a:prstDash val="dash"/>
                      <a:round/>
                      <a:headEnd len="sm" w="sm" type="none"/>
                      <a:tailEnd len="sm" w="sm" type="none"/>
                    </a:lnL>
                    <a:lnR cap="flat" cmpd="sng" w="9525">
                      <a:solidFill>
                        <a:schemeClr val="accent4"/>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Roboto"/>
                        <a:ea typeface="Roboto"/>
                        <a:cs typeface="Roboto"/>
                        <a:sym typeface="Roboto"/>
                      </a:endParaRPr>
                    </a:p>
                  </a:txBody>
                  <a:tcPr marT="91425" marB="91425" marR="91425" marL="91425" anchor="ctr">
                    <a:lnL cap="flat" cmpd="sng" w="9525">
                      <a:solidFill>
                        <a:schemeClr val="accent4"/>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000" u="none" cap="none" strike="noStrike">
                          <a:latin typeface="Roboto"/>
                          <a:ea typeface="Roboto"/>
                          <a:cs typeface="Roboto"/>
                          <a:sym typeface="Roboto"/>
                        </a:rPr>
                        <a:t>Of the farmers we spoke to </a:t>
                      </a:r>
                      <a:r>
                        <a:rPr b="1" lang="en" sz="1000" u="none" cap="none" strike="noStrike">
                          <a:latin typeface="Roboto"/>
                          <a:ea typeface="Roboto"/>
                          <a:cs typeface="Roboto"/>
                          <a:sym typeface="Roboto"/>
                        </a:rPr>
                        <a:t>55% farmers</a:t>
                      </a:r>
                      <a:r>
                        <a:rPr lang="en" sz="1000" u="none" cap="none" strike="noStrike">
                          <a:latin typeface="Roboto"/>
                          <a:ea typeface="Roboto"/>
                          <a:cs typeface="Roboto"/>
                          <a:sym typeface="Roboto"/>
                        </a:rPr>
                        <a:t> have </a:t>
                      </a:r>
                      <a:r>
                        <a:rPr b="1" lang="en" sz="1000" u="none" cap="none" strike="noStrike">
                          <a:latin typeface="Roboto"/>
                          <a:ea typeface="Roboto"/>
                          <a:cs typeface="Roboto"/>
                          <a:sym typeface="Roboto"/>
                        </a:rPr>
                        <a:t>studied till below 10th standard</a:t>
                      </a:r>
                      <a:r>
                        <a:rPr lang="en" sz="1000" u="none" cap="none" strike="noStrike">
                          <a:latin typeface="Roboto"/>
                          <a:ea typeface="Roboto"/>
                          <a:cs typeface="Roboto"/>
                          <a:sym typeface="Roboto"/>
                        </a:rPr>
                        <a:t> in Assam and </a:t>
                      </a:r>
                      <a:r>
                        <a:rPr b="1" lang="en" sz="1000" u="none" cap="none" strike="noStrike">
                          <a:latin typeface="Roboto"/>
                          <a:ea typeface="Roboto"/>
                          <a:cs typeface="Roboto"/>
                          <a:sym typeface="Roboto"/>
                        </a:rPr>
                        <a:t>31% farmers</a:t>
                      </a:r>
                      <a:r>
                        <a:rPr lang="en" sz="1000" u="none" cap="none" strike="noStrike">
                          <a:latin typeface="Roboto"/>
                          <a:ea typeface="Roboto"/>
                          <a:cs typeface="Roboto"/>
                          <a:sym typeface="Roboto"/>
                        </a:rPr>
                        <a:t> are </a:t>
                      </a:r>
                      <a:r>
                        <a:rPr b="1" lang="en" sz="1000" u="none" cap="none" strike="noStrike">
                          <a:latin typeface="Roboto"/>
                          <a:ea typeface="Roboto"/>
                          <a:cs typeface="Roboto"/>
                          <a:sym typeface="Roboto"/>
                        </a:rPr>
                        <a:t>illiterate</a:t>
                      </a:r>
                      <a:r>
                        <a:rPr lang="en" sz="1000" u="none" cap="none" strike="noStrike">
                          <a:latin typeface="Roboto"/>
                          <a:ea typeface="Roboto"/>
                          <a:cs typeface="Roboto"/>
                          <a:sym typeface="Roboto"/>
                        </a:rPr>
                        <a:t> in AP.</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545" name="Google Shape;545;p18"/>
          <p:cNvSpPr txBox="1"/>
          <p:nvPr/>
        </p:nvSpPr>
        <p:spPr>
          <a:xfrm>
            <a:off x="51650" y="4064275"/>
            <a:ext cx="8819700" cy="677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Roboto"/>
                <a:ea typeface="Roboto"/>
                <a:cs typeface="Roboto"/>
                <a:sym typeface="Roboto"/>
              </a:rPr>
              <a:t>RSPO’s interventions in AP can focus on dissemination of technical knowledge and information on govt incentives and subsidies’ to younger generations for promoting them to take up oil palm and participate in agriculture. However, this has to be done in a manner where farmers with low educational qualification can also participate.</a:t>
            </a:r>
            <a:endParaRPr b="0" i="1" sz="1100" u="none" cap="none" strike="noStrike">
              <a:solidFill>
                <a:schemeClr val="dk1"/>
              </a:solidFill>
              <a:latin typeface="Roboto"/>
              <a:ea typeface="Roboto"/>
              <a:cs typeface="Roboto"/>
              <a:sym typeface="Roboto"/>
            </a:endParaRPr>
          </a:p>
        </p:txBody>
      </p:sp>
      <p:pic>
        <p:nvPicPr>
          <p:cNvPr id="546" name="Google Shape;546;p18"/>
          <p:cNvPicPr preferRelativeResize="0"/>
          <p:nvPr/>
        </p:nvPicPr>
        <p:blipFill rotWithShape="1">
          <a:blip r:embed="rId3">
            <a:alphaModFix/>
          </a:blip>
          <a:srcRect b="0" l="0" r="0" t="0"/>
          <a:stretch/>
        </p:blipFill>
        <p:spPr>
          <a:xfrm>
            <a:off x="526738" y="980425"/>
            <a:ext cx="699775" cy="699775"/>
          </a:xfrm>
          <a:prstGeom prst="rect">
            <a:avLst/>
          </a:prstGeom>
          <a:noFill/>
          <a:ln>
            <a:noFill/>
          </a:ln>
        </p:spPr>
      </p:pic>
      <p:sp>
        <p:nvSpPr>
          <p:cNvPr id="547" name="Google Shape;547;p18"/>
          <p:cNvSpPr txBox="1"/>
          <p:nvPr/>
        </p:nvSpPr>
        <p:spPr>
          <a:xfrm>
            <a:off x="377020" y="1870494"/>
            <a:ext cx="3991200" cy="393600"/>
          </a:xfrm>
          <a:prstGeom prst="rect">
            <a:avLst/>
          </a:prstGeom>
          <a:solidFill>
            <a:srgbClr val="FEEFC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Graph with state wise distribution of the age range of farmers.</a:t>
            </a:r>
            <a:endParaRPr b="0" i="0" sz="1000" u="none" cap="none" strike="noStrike">
              <a:solidFill>
                <a:srgbClr val="000000"/>
              </a:solidFill>
              <a:latin typeface="Roboto"/>
              <a:ea typeface="Roboto"/>
              <a:cs typeface="Roboto"/>
              <a:sym typeface="Roboto"/>
            </a:endParaRPr>
          </a:p>
        </p:txBody>
      </p:sp>
      <p:pic>
        <p:nvPicPr>
          <p:cNvPr id="548" name="Google Shape;548;p18" title="Chart"/>
          <p:cNvPicPr preferRelativeResize="0"/>
          <p:nvPr/>
        </p:nvPicPr>
        <p:blipFill rotWithShape="1">
          <a:blip r:embed="rId4">
            <a:alphaModFix/>
          </a:blip>
          <a:srcRect b="16768" l="8937" r="2574" t="34874"/>
          <a:stretch/>
        </p:blipFill>
        <p:spPr>
          <a:xfrm>
            <a:off x="377075" y="2268150"/>
            <a:ext cx="3991100" cy="1241300"/>
          </a:xfrm>
          <a:prstGeom prst="rect">
            <a:avLst/>
          </a:prstGeom>
          <a:noFill/>
          <a:ln>
            <a:noFill/>
          </a:ln>
        </p:spPr>
      </p:pic>
      <p:sp>
        <p:nvSpPr>
          <p:cNvPr id="549" name="Google Shape;549;p18"/>
          <p:cNvSpPr txBox="1"/>
          <p:nvPr/>
        </p:nvSpPr>
        <p:spPr>
          <a:xfrm>
            <a:off x="377025" y="3427988"/>
            <a:ext cx="39912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Roboto"/>
                <a:ea typeface="Roboto"/>
                <a:cs typeface="Roboto"/>
                <a:sym typeface="Roboto"/>
              </a:rPr>
              <a:t>Assam has younger farmers (58% between 35-50 yrs) taking up oil palm, however in AP a large section of farmers that are over 50 years of age, indicating an ageing population of farmers associated with the crop</a:t>
            </a:r>
            <a:endParaRPr b="0" i="0" sz="800" u="none" cap="none" strike="noStrike">
              <a:solidFill>
                <a:srgbClr val="000000"/>
              </a:solidFill>
              <a:latin typeface="Roboto"/>
              <a:ea typeface="Roboto"/>
              <a:cs typeface="Roboto"/>
              <a:sym typeface="Roboto"/>
            </a:endParaRPr>
          </a:p>
        </p:txBody>
      </p:sp>
      <p:sp>
        <p:nvSpPr>
          <p:cNvPr id="550" name="Google Shape;550;p18"/>
          <p:cNvSpPr txBox="1"/>
          <p:nvPr/>
        </p:nvSpPr>
        <p:spPr>
          <a:xfrm>
            <a:off x="1287775" y="4782750"/>
            <a:ext cx="72453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none" cap="none" strike="noStrike">
                <a:solidFill>
                  <a:schemeClr val="dk1"/>
                </a:solidFill>
                <a:latin typeface="Roboto"/>
                <a:ea typeface="Roboto"/>
                <a:cs typeface="Roboto"/>
                <a:sym typeface="Roboto"/>
              </a:rPr>
              <a:t>Primary Interviews across AP and Assam, Sattva Analysis</a:t>
            </a:r>
            <a:endParaRPr b="0" i="0" sz="700" u="none" cap="none" strike="noStrike">
              <a:solidFill>
                <a:schemeClr val="dk1"/>
              </a:solidFill>
              <a:latin typeface="Roboto"/>
              <a:ea typeface="Roboto"/>
              <a:cs typeface="Roboto"/>
              <a:sym typeface="Roboto"/>
            </a:endParaRPr>
          </a:p>
        </p:txBody>
      </p:sp>
      <p:cxnSp>
        <p:nvCxnSpPr>
          <p:cNvPr id="551" name="Google Shape;551;p18"/>
          <p:cNvCxnSpPr/>
          <p:nvPr/>
        </p:nvCxnSpPr>
        <p:spPr>
          <a:xfrm flipH="1">
            <a:off x="4577762" y="1937575"/>
            <a:ext cx="6300" cy="2126700"/>
          </a:xfrm>
          <a:prstGeom prst="straightConnector1">
            <a:avLst/>
          </a:prstGeom>
          <a:noFill/>
          <a:ln cap="flat" cmpd="sng" w="9525">
            <a:solidFill>
              <a:schemeClr val="accent4"/>
            </a:solidFill>
            <a:prstDash val="dash"/>
            <a:round/>
            <a:headEnd len="sm" w="sm" type="none"/>
            <a:tailEnd len="sm" w="sm" type="none"/>
          </a:ln>
        </p:spPr>
      </p:cxnSp>
      <p:sp>
        <p:nvSpPr>
          <p:cNvPr id="552" name="Google Shape;552;p18"/>
          <p:cNvSpPr txBox="1"/>
          <p:nvPr/>
        </p:nvSpPr>
        <p:spPr>
          <a:xfrm>
            <a:off x="4723895" y="1870494"/>
            <a:ext cx="3991200" cy="393600"/>
          </a:xfrm>
          <a:prstGeom prst="rect">
            <a:avLst/>
          </a:prstGeom>
          <a:solidFill>
            <a:srgbClr val="FEEFC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Graph with state wise distribution of the educational qualification of farmers.</a:t>
            </a:r>
            <a:endParaRPr b="0" i="0" sz="1000" u="none" cap="none" strike="noStrike">
              <a:solidFill>
                <a:srgbClr val="000000"/>
              </a:solidFill>
              <a:latin typeface="Roboto"/>
              <a:ea typeface="Roboto"/>
              <a:cs typeface="Roboto"/>
              <a:sym typeface="Roboto"/>
            </a:endParaRPr>
          </a:p>
        </p:txBody>
      </p:sp>
      <p:pic>
        <p:nvPicPr>
          <p:cNvPr id="553" name="Google Shape;553;p18"/>
          <p:cNvPicPr preferRelativeResize="0"/>
          <p:nvPr/>
        </p:nvPicPr>
        <p:blipFill rotWithShape="1">
          <a:blip r:embed="rId5">
            <a:alphaModFix/>
          </a:blip>
          <a:srcRect b="0" l="0" r="0" t="0"/>
          <a:stretch/>
        </p:blipFill>
        <p:spPr>
          <a:xfrm>
            <a:off x="4723900" y="1046688"/>
            <a:ext cx="699775" cy="699775"/>
          </a:xfrm>
          <a:prstGeom prst="rect">
            <a:avLst/>
          </a:prstGeom>
          <a:noFill/>
          <a:ln>
            <a:noFill/>
          </a:ln>
        </p:spPr>
      </p:pic>
      <p:sp>
        <p:nvSpPr>
          <p:cNvPr id="554" name="Google Shape;554;p18"/>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Roboto"/>
                <a:ea typeface="Roboto"/>
                <a:cs typeface="Roboto"/>
                <a:sym typeface="Roboto"/>
              </a:rPr>
              <a:t>Farmer Profile: Age and Education I </a:t>
            </a:r>
            <a:r>
              <a:rPr b="0" i="0" lang="en" sz="1600" u="none" cap="none" strike="noStrike">
                <a:solidFill>
                  <a:schemeClr val="dk2"/>
                </a:solidFill>
                <a:latin typeface="Roboto"/>
                <a:ea typeface="Roboto"/>
                <a:cs typeface="Roboto"/>
                <a:sym typeface="Roboto"/>
              </a:rPr>
              <a:t>Oil Palm cultivation in Assam and Andhra Pradesh reflect an aging group of farmers with a significant number of illiterate farmers in Andhra Pradesh (31%)</a:t>
            </a:r>
            <a:endParaRPr b="0" i="0" sz="1600" u="none" cap="none" strike="noStrike">
              <a:solidFill>
                <a:schemeClr val="dk2"/>
              </a:solidFill>
              <a:latin typeface="Roboto"/>
              <a:ea typeface="Roboto"/>
              <a:cs typeface="Roboto"/>
              <a:sym typeface="Roboto"/>
            </a:endParaRPr>
          </a:p>
        </p:txBody>
      </p:sp>
      <p:pic>
        <p:nvPicPr>
          <p:cNvPr id="555" name="Google Shape;555;p18" title="Chart"/>
          <p:cNvPicPr preferRelativeResize="0"/>
          <p:nvPr/>
        </p:nvPicPr>
        <p:blipFill rotWithShape="1">
          <a:blip r:embed="rId6">
            <a:alphaModFix/>
          </a:blip>
          <a:srcRect b="49157" l="5922" r="6212" t="10138"/>
          <a:stretch/>
        </p:blipFill>
        <p:spPr>
          <a:xfrm>
            <a:off x="4610430" y="2301275"/>
            <a:ext cx="4218147" cy="1208174"/>
          </a:xfrm>
          <a:prstGeom prst="rect">
            <a:avLst/>
          </a:prstGeom>
          <a:noFill/>
          <a:ln>
            <a:noFill/>
          </a:ln>
        </p:spPr>
      </p:pic>
      <p:sp>
        <p:nvSpPr>
          <p:cNvPr id="556" name="Google Shape;556;p18"/>
          <p:cNvSpPr txBox="1"/>
          <p:nvPr/>
        </p:nvSpPr>
        <p:spPr>
          <a:xfrm>
            <a:off x="4723900" y="3427988"/>
            <a:ext cx="39912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Roboto"/>
                <a:ea typeface="Roboto"/>
                <a:cs typeface="Roboto"/>
                <a:sym typeface="Roboto"/>
              </a:rPr>
              <a:t>Assam has farmers who have studied below 10th standard (55%) taking up oil palm, however in AP a large section of farmers that are illiterate (31%), indicating a population with lower educational qualification of farmers associated with the crop.</a:t>
            </a:r>
            <a:endParaRPr b="0" i="0" sz="800" u="none" cap="none" strike="noStrike">
              <a:solidFill>
                <a:srgbClr val="000000"/>
              </a:solidFill>
              <a:latin typeface="Roboto"/>
              <a:ea typeface="Roboto"/>
              <a:cs typeface="Roboto"/>
              <a:sym typeface="Roboto"/>
            </a:endParaRPr>
          </a:p>
        </p:txBody>
      </p:sp>
      <p:sp>
        <p:nvSpPr>
          <p:cNvPr id="557" name="Google Shape;557;p18"/>
          <p:cNvSpPr txBox="1"/>
          <p:nvPr/>
        </p:nvSpPr>
        <p:spPr>
          <a:xfrm>
            <a:off x="488463" y="3325413"/>
            <a:ext cx="4773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558" name="Google Shape;558;p18"/>
          <p:cNvSpPr txBox="1"/>
          <p:nvPr/>
        </p:nvSpPr>
        <p:spPr>
          <a:xfrm>
            <a:off x="566175" y="2808188"/>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
        <p:nvSpPr>
          <p:cNvPr id="559" name="Google Shape;559;p18"/>
          <p:cNvSpPr txBox="1"/>
          <p:nvPr/>
        </p:nvSpPr>
        <p:spPr>
          <a:xfrm>
            <a:off x="4527013" y="3359425"/>
            <a:ext cx="4773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560" name="Google Shape;560;p18"/>
          <p:cNvSpPr txBox="1"/>
          <p:nvPr/>
        </p:nvSpPr>
        <p:spPr>
          <a:xfrm>
            <a:off x="4527025" y="2841300"/>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
        <p:nvSpPr>
          <p:cNvPr id="561" name="Google Shape;561;p18"/>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9"/>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568" name="Google Shape;568;p19"/>
          <p:cNvSpPr txBox="1"/>
          <p:nvPr/>
        </p:nvSpPr>
        <p:spPr>
          <a:xfrm>
            <a:off x="51650" y="95450"/>
            <a:ext cx="8834400" cy="81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Reason for Growing Oil Palm</a:t>
            </a:r>
            <a:r>
              <a:rPr b="1" i="0" lang="en" sz="1600" u="none" cap="none" strike="noStrike">
                <a:solidFill>
                  <a:schemeClr val="dk2"/>
                </a:solidFill>
                <a:latin typeface="Roboto"/>
                <a:ea typeface="Roboto"/>
                <a:cs typeface="Roboto"/>
                <a:sym typeface="Roboto"/>
              </a:rPr>
              <a:t> I </a:t>
            </a:r>
            <a:r>
              <a:rPr b="0" i="0" lang="en" sz="1600" u="none" cap="none" strike="noStrike">
                <a:solidFill>
                  <a:schemeClr val="dk2"/>
                </a:solidFill>
                <a:latin typeface="Tahoma"/>
                <a:ea typeface="Tahoma"/>
                <a:cs typeface="Tahoma"/>
                <a:sym typeface="Tahoma"/>
              </a:rPr>
              <a:t>Farmers have started growing oil palm largely due to the high monetary returns  associated with the crop, and ease of cultivation- it requires minimal effort as compared to other cash crops like rubber and areca nut</a:t>
            </a:r>
            <a:endParaRPr b="0" i="0" sz="1600" u="none" cap="none" strike="noStrike">
              <a:solidFill>
                <a:schemeClr val="dk2"/>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Tahoma"/>
              <a:ea typeface="Tahoma"/>
              <a:cs typeface="Tahoma"/>
              <a:sym typeface="Tahoma"/>
            </a:endParaRPr>
          </a:p>
        </p:txBody>
      </p:sp>
      <p:pic>
        <p:nvPicPr>
          <p:cNvPr id="569" name="Google Shape;569;p19"/>
          <p:cNvPicPr preferRelativeResize="0"/>
          <p:nvPr/>
        </p:nvPicPr>
        <p:blipFill rotWithShape="1">
          <a:blip r:embed="rId3">
            <a:alphaModFix/>
          </a:blip>
          <a:srcRect b="0" l="0" r="0" t="0"/>
          <a:stretch/>
        </p:blipFill>
        <p:spPr>
          <a:xfrm>
            <a:off x="259988" y="1110950"/>
            <a:ext cx="624950" cy="624950"/>
          </a:xfrm>
          <a:prstGeom prst="rect">
            <a:avLst/>
          </a:prstGeom>
          <a:noFill/>
          <a:ln>
            <a:noFill/>
          </a:ln>
          <a:effectLst>
            <a:outerShdw blurRad="57150" rotWithShape="0" algn="bl" dir="3300000" dist="19050">
              <a:srgbClr val="000000">
                <a:alpha val="29803"/>
              </a:srgbClr>
            </a:outerShdw>
          </a:effectLst>
        </p:spPr>
      </p:pic>
      <p:pic>
        <p:nvPicPr>
          <p:cNvPr id="570" name="Google Shape;570;p19" title="Chart"/>
          <p:cNvPicPr preferRelativeResize="0"/>
          <p:nvPr/>
        </p:nvPicPr>
        <p:blipFill rotWithShape="1">
          <a:blip r:embed="rId4">
            <a:alphaModFix/>
          </a:blip>
          <a:srcRect b="18593" l="2132" r="0" t="0"/>
          <a:stretch/>
        </p:blipFill>
        <p:spPr>
          <a:xfrm>
            <a:off x="408400" y="1937475"/>
            <a:ext cx="4816099" cy="2261000"/>
          </a:xfrm>
          <a:prstGeom prst="rect">
            <a:avLst/>
          </a:prstGeom>
          <a:noFill/>
          <a:ln>
            <a:noFill/>
          </a:ln>
        </p:spPr>
      </p:pic>
      <p:sp>
        <p:nvSpPr>
          <p:cNvPr id="571" name="Google Shape;571;p19"/>
          <p:cNvSpPr txBox="1"/>
          <p:nvPr/>
        </p:nvSpPr>
        <p:spPr>
          <a:xfrm rot="-5400000">
            <a:off x="-284600" y="2906425"/>
            <a:ext cx="173100" cy="32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p:txBody>
      </p:sp>
      <p:sp>
        <p:nvSpPr>
          <p:cNvPr id="572" name="Google Shape;572;p19"/>
          <p:cNvSpPr txBox="1"/>
          <p:nvPr/>
        </p:nvSpPr>
        <p:spPr>
          <a:xfrm>
            <a:off x="3701300" y="1006250"/>
            <a:ext cx="211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82%</a:t>
            </a:r>
            <a:endParaRPr b="1" i="0" sz="16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of farmers have started growing oil palm due to </a:t>
            </a:r>
            <a:r>
              <a:rPr b="1" i="0" lang="en" sz="1000" u="none" cap="none" strike="noStrike">
                <a:solidFill>
                  <a:schemeClr val="dk1"/>
                </a:solidFill>
                <a:latin typeface="Roboto"/>
                <a:ea typeface="Roboto"/>
                <a:cs typeface="Roboto"/>
                <a:sym typeface="Roboto"/>
              </a:rPr>
              <a:t>easier cultivation</a:t>
            </a:r>
            <a:endParaRPr b="0" i="0" sz="1400" u="none" cap="none" strike="noStrike">
              <a:solidFill>
                <a:srgbClr val="000000"/>
              </a:solidFill>
              <a:latin typeface="Arial"/>
              <a:ea typeface="Arial"/>
              <a:cs typeface="Arial"/>
              <a:sym typeface="Arial"/>
            </a:endParaRPr>
          </a:p>
        </p:txBody>
      </p:sp>
      <p:sp>
        <p:nvSpPr>
          <p:cNvPr id="573" name="Google Shape;573;p19"/>
          <p:cNvSpPr txBox="1"/>
          <p:nvPr/>
        </p:nvSpPr>
        <p:spPr>
          <a:xfrm>
            <a:off x="5472900" y="2154700"/>
            <a:ext cx="3232800" cy="92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1" lang="en" sz="1000" u="none" cap="none" strike="noStrike">
                <a:solidFill>
                  <a:srgbClr val="000000"/>
                </a:solidFill>
                <a:latin typeface="Roboto"/>
                <a:ea typeface="Roboto"/>
                <a:cs typeface="Roboto"/>
                <a:sym typeface="Roboto"/>
              </a:rPr>
              <a:t>We started oil palm to obtain good profit, we have been growing since 6 years and it has given us good profits till now.. We hope to expand the plantation…</a:t>
            </a:r>
            <a:endParaRPr b="0" i="1"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200"/>
              <a:buFont typeface="Arial"/>
              <a:buNone/>
            </a:pPr>
            <a:r>
              <a:t/>
            </a:r>
            <a:endParaRPr b="0" i="1" sz="500" u="none" cap="none" strike="noStrike">
              <a:solidFill>
                <a:srgbClr val="000000"/>
              </a:solidFill>
              <a:latin typeface="Roboto"/>
              <a:ea typeface="Roboto"/>
              <a:cs typeface="Roboto"/>
              <a:sym typeface="Roboto"/>
            </a:endParaRPr>
          </a:p>
          <a:p>
            <a:pPr indent="-279400" lvl="0" marL="342900" marR="0" rtl="0" algn="l">
              <a:lnSpc>
                <a:spcPct val="115000"/>
              </a:lnSpc>
              <a:spcBef>
                <a:spcPts val="0"/>
              </a:spcBef>
              <a:spcAft>
                <a:spcPts val="0"/>
              </a:spcAft>
              <a:buClr>
                <a:srgbClr val="000000"/>
              </a:buClr>
              <a:buSzPts val="800"/>
              <a:buFont typeface="Roboto"/>
              <a:buChar char="-"/>
            </a:pPr>
            <a:r>
              <a:rPr b="1" i="1" lang="en" sz="800" u="none" cap="none" strike="noStrike">
                <a:solidFill>
                  <a:srgbClr val="000000"/>
                </a:solidFill>
                <a:latin typeface="Roboto"/>
                <a:ea typeface="Roboto"/>
                <a:cs typeface="Roboto"/>
                <a:sym typeface="Roboto"/>
              </a:rPr>
              <a:t>Farmer (F, 65), Goalpara, Assam (member- Mili Juli Group)</a:t>
            </a:r>
            <a:endParaRPr b="1" i="1" sz="800" u="none" cap="none" strike="noStrike">
              <a:solidFill>
                <a:srgbClr val="000000"/>
              </a:solidFill>
              <a:latin typeface="Roboto"/>
              <a:ea typeface="Roboto"/>
              <a:cs typeface="Roboto"/>
              <a:sym typeface="Roboto"/>
            </a:endParaRPr>
          </a:p>
        </p:txBody>
      </p:sp>
      <p:grpSp>
        <p:nvGrpSpPr>
          <p:cNvPr id="574" name="Google Shape;574;p19"/>
          <p:cNvGrpSpPr/>
          <p:nvPr/>
        </p:nvGrpSpPr>
        <p:grpSpPr>
          <a:xfrm>
            <a:off x="5292875" y="1613673"/>
            <a:ext cx="3514911" cy="1673445"/>
            <a:chOff x="5734894" y="2857096"/>
            <a:chExt cx="4578495" cy="2038550"/>
          </a:xfrm>
        </p:grpSpPr>
        <p:sp>
          <p:nvSpPr>
            <p:cNvPr id="575" name="Google Shape;575;p19"/>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576" name="Google Shape;576;p19"/>
            <p:cNvGrpSpPr/>
            <p:nvPr/>
          </p:nvGrpSpPr>
          <p:grpSpPr>
            <a:xfrm>
              <a:off x="5734894" y="2857096"/>
              <a:ext cx="4578495" cy="2038550"/>
              <a:chOff x="5734894" y="2857096"/>
              <a:chExt cx="4578495" cy="2038550"/>
            </a:xfrm>
          </p:grpSpPr>
          <p:sp>
            <p:nvSpPr>
              <p:cNvPr id="577" name="Google Shape;577;p19"/>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578" name="Google Shape;578;p19"/>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579" name="Google Shape;579;p19"/>
              <p:cNvSpPr/>
              <p:nvPr/>
            </p:nvSpPr>
            <p:spPr>
              <a:xfrm>
                <a:off x="5734894" y="2857096"/>
                <a:ext cx="511500" cy="720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580" name="Google Shape;580;p19"/>
          <p:cNvSpPr/>
          <p:nvPr/>
        </p:nvSpPr>
        <p:spPr>
          <a:xfrm rot="10800000">
            <a:off x="8493210" y="2993395"/>
            <a:ext cx="392700" cy="483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sp>
        <p:nvSpPr>
          <p:cNvPr id="581" name="Google Shape;581;p19"/>
          <p:cNvSpPr txBox="1"/>
          <p:nvPr/>
        </p:nvSpPr>
        <p:spPr>
          <a:xfrm>
            <a:off x="5511950" y="3839100"/>
            <a:ext cx="3334800" cy="92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1" lang="en" sz="1000" u="none" cap="none" strike="noStrike">
                <a:solidFill>
                  <a:srgbClr val="000000"/>
                </a:solidFill>
                <a:highlight>
                  <a:schemeClr val="lt1"/>
                </a:highlight>
                <a:latin typeface="Roboto"/>
                <a:ea typeface="Roboto"/>
                <a:cs typeface="Roboto"/>
                <a:sym typeface="Roboto"/>
              </a:rPr>
              <a:t>We are cultivating oil palm since the time we migrated from Godavari in search of livelihood. It has been 15 years and our main source of income is through farming.</a:t>
            </a:r>
            <a:endParaRPr b="0" i="1" sz="1000" u="none" cap="none" strike="noStrike">
              <a:solidFill>
                <a:srgbClr val="000000"/>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300"/>
              <a:buFont typeface="Arial"/>
              <a:buNone/>
            </a:pPr>
            <a:r>
              <a:t/>
            </a:r>
            <a:endParaRPr b="0" i="1" sz="300" u="none" cap="none" strike="noStrike">
              <a:solidFill>
                <a:srgbClr val="000000"/>
              </a:solidFill>
              <a:highlight>
                <a:schemeClr val="lt1"/>
              </a:highlight>
              <a:latin typeface="Roboto"/>
              <a:ea typeface="Roboto"/>
              <a:cs typeface="Roboto"/>
              <a:sym typeface="Roboto"/>
            </a:endParaRPr>
          </a:p>
          <a:p>
            <a:pPr indent="-292100" lvl="0" marL="457200" marR="0" rtl="0" algn="l">
              <a:lnSpc>
                <a:spcPct val="115000"/>
              </a:lnSpc>
              <a:spcBef>
                <a:spcPts val="0"/>
              </a:spcBef>
              <a:spcAft>
                <a:spcPts val="0"/>
              </a:spcAft>
              <a:buClr>
                <a:srgbClr val="000000"/>
              </a:buClr>
              <a:buSzPts val="1000"/>
              <a:buFont typeface="Roboto"/>
              <a:buChar char="-"/>
            </a:pPr>
            <a:r>
              <a:rPr b="1" i="1" lang="en" sz="800" u="none" cap="none" strike="noStrike">
                <a:solidFill>
                  <a:srgbClr val="000000"/>
                </a:solidFill>
                <a:highlight>
                  <a:schemeClr val="lt1"/>
                </a:highlight>
                <a:latin typeface="Roboto"/>
                <a:ea typeface="Roboto"/>
                <a:cs typeface="Roboto"/>
                <a:sym typeface="Roboto"/>
              </a:rPr>
              <a:t>Farmer (M, 62), Srikakulam, Andhra Pradesh</a:t>
            </a:r>
            <a:endParaRPr b="1" i="1" sz="1000" u="none" cap="none" strike="noStrike">
              <a:solidFill>
                <a:srgbClr val="000000"/>
              </a:solidFill>
              <a:highlight>
                <a:schemeClr val="lt1"/>
              </a:highlight>
              <a:latin typeface="Roboto"/>
              <a:ea typeface="Roboto"/>
              <a:cs typeface="Roboto"/>
              <a:sym typeface="Roboto"/>
            </a:endParaRPr>
          </a:p>
        </p:txBody>
      </p:sp>
      <p:grpSp>
        <p:nvGrpSpPr>
          <p:cNvPr id="582" name="Google Shape;582;p19"/>
          <p:cNvGrpSpPr/>
          <p:nvPr/>
        </p:nvGrpSpPr>
        <p:grpSpPr>
          <a:xfrm>
            <a:off x="5292881" y="3380781"/>
            <a:ext cx="3553880" cy="1495673"/>
            <a:chOff x="5684133" y="2802917"/>
            <a:chExt cx="4629256" cy="2092729"/>
          </a:xfrm>
        </p:grpSpPr>
        <p:sp>
          <p:nvSpPr>
            <p:cNvPr id="583" name="Google Shape;583;p19"/>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584" name="Google Shape;584;p19"/>
            <p:cNvGrpSpPr/>
            <p:nvPr/>
          </p:nvGrpSpPr>
          <p:grpSpPr>
            <a:xfrm>
              <a:off x="5684133" y="2802917"/>
              <a:ext cx="4629256" cy="2092729"/>
              <a:chOff x="5684133" y="2802917"/>
              <a:chExt cx="4629256" cy="2092729"/>
            </a:xfrm>
          </p:grpSpPr>
          <p:sp>
            <p:nvSpPr>
              <p:cNvPr id="585" name="Google Shape;585;p19"/>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586" name="Google Shape;586;p19"/>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587" name="Google Shape;587;p19"/>
              <p:cNvSpPr/>
              <p:nvPr/>
            </p:nvSpPr>
            <p:spPr>
              <a:xfrm>
                <a:off x="5684133" y="2802917"/>
                <a:ext cx="511500" cy="720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588" name="Google Shape;588;p19"/>
          <p:cNvSpPr/>
          <p:nvPr/>
        </p:nvSpPr>
        <p:spPr>
          <a:xfrm rot="10800000">
            <a:off x="8493210" y="4660495"/>
            <a:ext cx="392700" cy="483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sp>
        <p:nvSpPr>
          <p:cNvPr id="589" name="Google Shape;589;p19"/>
          <p:cNvSpPr txBox="1"/>
          <p:nvPr/>
        </p:nvSpPr>
        <p:spPr>
          <a:xfrm>
            <a:off x="1930225" y="4001175"/>
            <a:ext cx="1506000" cy="2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 of Farmers in both states</a:t>
            </a:r>
            <a:endParaRPr b="1" i="0" sz="800" u="none" cap="none" strike="noStrike">
              <a:solidFill>
                <a:srgbClr val="000000"/>
              </a:solidFill>
              <a:latin typeface="Roboto"/>
              <a:ea typeface="Roboto"/>
              <a:cs typeface="Roboto"/>
              <a:sym typeface="Roboto"/>
            </a:endParaRPr>
          </a:p>
        </p:txBody>
      </p:sp>
      <p:cxnSp>
        <p:nvCxnSpPr>
          <p:cNvPr id="590" name="Google Shape;590;p19"/>
          <p:cNvCxnSpPr/>
          <p:nvPr/>
        </p:nvCxnSpPr>
        <p:spPr>
          <a:xfrm>
            <a:off x="3464150" y="1000700"/>
            <a:ext cx="2100" cy="722700"/>
          </a:xfrm>
          <a:prstGeom prst="straightConnector1">
            <a:avLst/>
          </a:prstGeom>
          <a:noFill/>
          <a:ln cap="flat" cmpd="sng" w="9525">
            <a:solidFill>
              <a:schemeClr val="accent4"/>
            </a:solidFill>
            <a:prstDash val="dash"/>
            <a:round/>
            <a:headEnd len="sm" w="sm" type="none"/>
            <a:tailEnd len="sm" w="sm" type="none"/>
          </a:ln>
        </p:spPr>
      </p:cxnSp>
      <p:cxnSp>
        <p:nvCxnSpPr>
          <p:cNvPr id="591" name="Google Shape;591;p19"/>
          <p:cNvCxnSpPr/>
          <p:nvPr/>
        </p:nvCxnSpPr>
        <p:spPr>
          <a:xfrm flipH="1">
            <a:off x="6057125" y="1009200"/>
            <a:ext cx="900" cy="714000"/>
          </a:xfrm>
          <a:prstGeom prst="straightConnector1">
            <a:avLst/>
          </a:prstGeom>
          <a:noFill/>
          <a:ln cap="flat" cmpd="sng" w="9525">
            <a:solidFill>
              <a:schemeClr val="accent4"/>
            </a:solidFill>
            <a:prstDash val="dash"/>
            <a:round/>
            <a:headEnd len="sm" w="sm" type="none"/>
            <a:tailEnd len="sm" w="sm" type="none"/>
          </a:ln>
        </p:spPr>
      </p:cxnSp>
      <p:sp>
        <p:nvSpPr>
          <p:cNvPr id="592" name="Google Shape;592;p19"/>
          <p:cNvSpPr txBox="1"/>
          <p:nvPr/>
        </p:nvSpPr>
        <p:spPr>
          <a:xfrm>
            <a:off x="1287775" y="4782750"/>
            <a:ext cx="72453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none" cap="none" strike="noStrike">
                <a:solidFill>
                  <a:schemeClr val="dk1"/>
                </a:solidFill>
                <a:latin typeface="Roboto"/>
                <a:ea typeface="Roboto"/>
                <a:cs typeface="Roboto"/>
                <a:sym typeface="Roboto"/>
              </a:rPr>
              <a:t>Primary Interviews across AP and Assam, Sattva Analysis</a:t>
            </a:r>
            <a:endParaRPr b="0" i="0" sz="700" u="none" cap="none" strike="noStrike">
              <a:solidFill>
                <a:schemeClr val="dk1"/>
              </a:solidFill>
              <a:latin typeface="Roboto"/>
              <a:ea typeface="Roboto"/>
              <a:cs typeface="Roboto"/>
              <a:sym typeface="Roboto"/>
            </a:endParaRPr>
          </a:p>
        </p:txBody>
      </p:sp>
      <p:grpSp>
        <p:nvGrpSpPr>
          <p:cNvPr id="593" name="Google Shape;593;p19"/>
          <p:cNvGrpSpPr/>
          <p:nvPr/>
        </p:nvGrpSpPr>
        <p:grpSpPr>
          <a:xfrm>
            <a:off x="5287350" y="1613673"/>
            <a:ext cx="3514911" cy="1673445"/>
            <a:chOff x="5734894" y="2857096"/>
            <a:chExt cx="4578495" cy="2038550"/>
          </a:xfrm>
        </p:grpSpPr>
        <p:sp>
          <p:nvSpPr>
            <p:cNvPr id="594" name="Google Shape;594;p19"/>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595" name="Google Shape;595;p19"/>
            <p:cNvGrpSpPr/>
            <p:nvPr/>
          </p:nvGrpSpPr>
          <p:grpSpPr>
            <a:xfrm>
              <a:off x="5734894" y="2857096"/>
              <a:ext cx="4578495" cy="2038550"/>
              <a:chOff x="5734894" y="2857096"/>
              <a:chExt cx="4578495" cy="2038550"/>
            </a:xfrm>
          </p:grpSpPr>
          <p:sp>
            <p:nvSpPr>
              <p:cNvPr id="596" name="Google Shape;596;p19"/>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597" name="Google Shape;597;p19"/>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598" name="Google Shape;598;p19"/>
              <p:cNvSpPr/>
              <p:nvPr/>
            </p:nvSpPr>
            <p:spPr>
              <a:xfrm>
                <a:off x="5734894" y="2857096"/>
                <a:ext cx="511500" cy="720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599" name="Google Shape;599;p19"/>
          <p:cNvSpPr/>
          <p:nvPr/>
        </p:nvSpPr>
        <p:spPr>
          <a:xfrm rot="10800000">
            <a:off x="8487685" y="2993395"/>
            <a:ext cx="392700" cy="483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nvGrpSpPr>
          <p:cNvPr id="600" name="Google Shape;600;p19"/>
          <p:cNvGrpSpPr/>
          <p:nvPr/>
        </p:nvGrpSpPr>
        <p:grpSpPr>
          <a:xfrm>
            <a:off x="5287356" y="3380781"/>
            <a:ext cx="3553880" cy="1495673"/>
            <a:chOff x="5684133" y="2802917"/>
            <a:chExt cx="4629256" cy="2092729"/>
          </a:xfrm>
        </p:grpSpPr>
        <p:sp>
          <p:nvSpPr>
            <p:cNvPr id="601" name="Google Shape;601;p19"/>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602" name="Google Shape;602;p19"/>
            <p:cNvGrpSpPr/>
            <p:nvPr/>
          </p:nvGrpSpPr>
          <p:grpSpPr>
            <a:xfrm>
              <a:off x="5684133" y="2802917"/>
              <a:ext cx="4629256" cy="2092729"/>
              <a:chOff x="5684133" y="2802917"/>
              <a:chExt cx="4629256" cy="2092729"/>
            </a:xfrm>
          </p:grpSpPr>
          <p:sp>
            <p:nvSpPr>
              <p:cNvPr id="603" name="Google Shape;603;p19"/>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604" name="Google Shape;604;p19"/>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605" name="Google Shape;605;p19"/>
              <p:cNvSpPr/>
              <p:nvPr/>
            </p:nvSpPr>
            <p:spPr>
              <a:xfrm>
                <a:off x="5684133" y="2802917"/>
                <a:ext cx="511500" cy="720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606" name="Google Shape;606;p19"/>
          <p:cNvSpPr txBox="1"/>
          <p:nvPr/>
        </p:nvSpPr>
        <p:spPr>
          <a:xfrm>
            <a:off x="6315725" y="1006250"/>
            <a:ext cx="2324700" cy="89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21%</a:t>
            </a:r>
            <a:r>
              <a:rPr b="0" i="0" lang="en" sz="1000" u="none" cap="none" strike="noStrike">
                <a:solidFill>
                  <a:schemeClr val="dk1"/>
                </a:solidFill>
                <a:latin typeface="Roboto"/>
                <a:ea typeface="Roboto"/>
                <a:cs typeface="Roboto"/>
                <a:sym typeface="Roboto"/>
              </a:rPr>
              <a:t> </a:t>
            </a:r>
            <a:endParaRPr b="0"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farmers have taken up oil palm due to </a:t>
            </a:r>
            <a:r>
              <a:rPr b="1" i="0" lang="en" sz="1000" u="none" cap="none" strike="noStrike">
                <a:solidFill>
                  <a:schemeClr val="dk1"/>
                </a:solidFill>
                <a:latin typeface="Roboto"/>
                <a:ea typeface="Roboto"/>
                <a:cs typeface="Roboto"/>
                <a:sym typeface="Roboto"/>
              </a:rPr>
              <a:t>promotion and support by Govt</a:t>
            </a:r>
            <a:endParaRPr b="0"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p:txBody>
      </p:sp>
      <p:sp>
        <p:nvSpPr>
          <p:cNvPr id="607" name="Google Shape;607;p19"/>
          <p:cNvSpPr txBox="1"/>
          <p:nvPr/>
        </p:nvSpPr>
        <p:spPr>
          <a:xfrm>
            <a:off x="1329700" y="1006250"/>
            <a:ext cx="2155800" cy="892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71%</a:t>
            </a:r>
            <a:r>
              <a:rPr b="0" i="0" lang="en" sz="1000" u="none" cap="none" strike="noStrike">
                <a:solidFill>
                  <a:schemeClr val="dk1"/>
                </a:solidFill>
                <a:latin typeface="Roboto"/>
                <a:ea typeface="Roboto"/>
                <a:cs typeface="Roboto"/>
                <a:sym typeface="Roboto"/>
              </a:rPr>
              <a:t> </a:t>
            </a:r>
            <a:endParaRPr b="0"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farmers have taken up oil palm due to </a:t>
            </a:r>
            <a:r>
              <a:rPr b="1" i="0" lang="en" sz="1000" u="none" cap="none" strike="noStrike">
                <a:solidFill>
                  <a:schemeClr val="dk1"/>
                </a:solidFill>
                <a:latin typeface="Roboto"/>
                <a:ea typeface="Roboto"/>
                <a:cs typeface="Roboto"/>
                <a:sym typeface="Roboto"/>
              </a:rPr>
              <a:t>better monetary returns</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Roboto"/>
              <a:ea typeface="Roboto"/>
              <a:cs typeface="Roboto"/>
              <a:sym typeface="Roboto"/>
            </a:endParaRPr>
          </a:p>
        </p:txBody>
      </p:sp>
      <p:pic>
        <p:nvPicPr>
          <p:cNvPr id="608" name="Google Shape;608;p19" title="Chart"/>
          <p:cNvPicPr preferRelativeResize="0"/>
          <p:nvPr/>
        </p:nvPicPr>
        <p:blipFill rotWithShape="1">
          <a:blip r:embed="rId4">
            <a:alphaModFix/>
          </a:blip>
          <a:srcRect b="3042" l="2132" r="0" t="90724"/>
          <a:stretch/>
        </p:blipFill>
        <p:spPr>
          <a:xfrm>
            <a:off x="275175" y="4439963"/>
            <a:ext cx="4816099" cy="173099"/>
          </a:xfrm>
          <a:prstGeom prst="rect">
            <a:avLst/>
          </a:prstGeom>
          <a:noFill/>
          <a:ln>
            <a:noFill/>
          </a:ln>
        </p:spPr>
      </p:pic>
      <p:sp>
        <p:nvSpPr>
          <p:cNvPr id="609" name="Google Shape;609;p19"/>
          <p:cNvSpPr txBox="1"/>
          <p:nvPr/>
        </p:nvSpPr>
        <p:spPr>
          <a:xfrm>
            <a:off x="655050" y="1953575"/>
            <a:ext cx="4227300" cy="26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Reasons for growing oil palm: Assam and AP</a:t>
            </a:r>
            <a:endParaRPr b="1" i="1" sz="1000" u="none" cap="none" strike="noStrike">
              <a:solidFill>
                <a:srgbClr val="000000"/>
              </a:solidFill>
              <a:latin typeface="Roboto"/>
              <a:ea typeface="Roboto"/>
              <a:cs typeface="Roboto"/>
              <a:sym typeface="Roboto"/>
            </a:endParaRPr>
          </a:p>
        </p:txBody>
      </p:sp>
      <p:sp>
        <p:nvSpPr>
          <p:cNvPr id="610" name="Google Shape;610;p19"/>
          <p:cNvSpPr txBox="1"/>
          <p:nvPr/>
        </p:nvSpPr>
        <p:spPr>
          <a:xfrm>
            <a:off x="298125" y="2760000"/>
            <a:ext cx="4773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611" name="Google Shape;611;p19"/>
          <p:cNvSpPr txBox="1"/>
          <p:nvPr/>
        </p:nvSpPr>
        <p:spPr>
          <a:xfrm>
            <a:off x="262425" y="3680875"/>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
          <p:cNvSpPr txBox="1"/>
          <p:nvPr>
            <p:ph idx="12" type="sldNum"/>
          </p:nvPr>
        </p:nvSpPr>
        <p:spPr>
          <a:xfrm>
            <a:off x="11530414" y="6618265"/>
            <a:ext cx="371700" cy="228600"/>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Clr>
                <a:srgbClr val="888888"/>
              </a:buClr>
              <a:buSzPts val="800"/>
              <a:buFont typeface="Arial"/>
              <a:buNone/>
            </a:pPr>
            <a:fld id="{00000000-1234-1234-1234-123412341234}" type="slidenum">
              <a:rPr lang="en"/>
              <a:t>‹#›</a:t>
            </a:fld>
            <a:endParaRPr/>
          </a:p>
        </p:txBody>
      </p:sp>
      <p:sp>
        <p:nvSpPr>
          <p:cNvPr id="199" name="Google Shape;199;p2"/>
          <p:cNvSpPr/>
          <p:nvPr/>
        </p:nvSpPr>
        <p:spPr>
          <a:xfrm>
            <a:off x="0" y="-11525"/>
            <a:ext cx="2255195" cy="5138903"/>
          </a:xfrm>
          <a:custGeom>
            <a:rect b="b" l="l" r="r" t="t"/>
            <a:pathLst>
              <a:path extrusionOk="0" h="6504940" w="3565525">
                <a:moveTo>
                  <a:pt x="0" y="0"/>
                </a:moveTo>
                <a:lnTo>
                  <a:pt x="3565194" y="0"/>
                </a:lnTo>
                <a:lnTo>
                  <a:pt x="3565194" y="6504605"/>
                </a:lnTo>
                <a:lnTo>
                  <a:pt x="0" y="6504605"/>
                </a:lnTo>
                <a:lnTo>
                  <a:pt x="0" y="0"/>
                </a:lnTo>
                <a:close/>
              </a:path>
            </a:pathLst>
          </a:custGeom>
          <a:solidFill>
            <a:srgbClr val="347A5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p:txBody>
      </p:sp>
      <p:sp>
        <p:nvSpPr>
          <p:cNvPr id="200" name="Google Shape;200;p2"/>
          <p:cNvSpPr/>
          <p:nvPr/>
        </p:nvSpPr>
        <p:spPr>
          <a:xfrm>
            <a:off x="139254" y="3023735"/>
            <a:ext cx="1984800" cy="1983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7F7F7F"/>
              </a:solidFill>
              <a:latin typeface="Arial"/>
              <a:ea typeface="Arial"/>
              <a:cs typeface="Arial"/>
              <a:sym typeface="Arial"/>
            </a:endParaRPr>
          </a:p>
        </p:txBody>
      </p:sp>
      <p:sp>
        <p:nvSpPr>
          <p:cNvPr id="201" name="Google Shape;201;p2"/>
          <p:cNvSpPr txBox="1"/>
          <p:nvPr/>
        </p:nvSpPr>
        <p:spPr>
          <a:xfrm>
            <a:off x="283140" y="627282"/>
            <a:ext cx="1690500" cy="7671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 sz="1800" u="none" cap="none" strike="noStrike">
                <a:solidFill>
                  <a:srgbClr val="FFFFFF"/>
                </a:solidFill>
                <a:latin typeface="Roboto"/>
                <a:ea typeface="Roboto"/>
                <a:cs typeface="Roboto"/>
                <a:sym typeface="Roboto"/>
              </a:rPr>
              <a:t>Contents</a:t>
            </a:r>
            <a:endParaRPr b="1" i="0" sz="1800" u="none" cap="none" strike="noStrike">
              <a:solidFill>
                <a:srgbClr val="000000"/>
              </a:solidFill>
              <a:latin typeface="Roboto"/>
              <a:ea typeface="Roboto"/>
              <a:cs typeface="Roboto"/>
              <a:sym typeface="Roboto"/>
            </a:endParaRPr>
          </a:p>
        </p:txBody>
      </p:sp>
      <p:graphicFrame>
        <p:nvGraphicFramePr>
          <p:cNvPr id="202" name="Google Shape;202;p2"/>
          <p:cNvGraphicFramePr/>
          <p:nvPr/>
        </p:nvGraphicFramePr>
        <p:xfrm>
          <a:off x="2398848" y="322582"/>
          <a:ext cx="3000000" cy="3000000"/>
        </p:xfrm>
        <a:graphic>
          <a:graphicData uri="http://schemas.openxmlformats.org/drawingml/2006/table">
            <a:tbl>
              <a:tblPr>
                <a:noFill/>
                <a:tableStyleId>{4E67C2F1-FCB2-49F8-81B2-66EDE8761949}</a:tableStyleId>
              </a:tblPr>
              <a:tblGrid>
                <a:gridCol w="4815100"/>
              </a:tblGrid>
              <a:tr h="557100">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accent4"/>
                          </a:solidFill>
                          <a:latin typeface="Roboto"/>
                          <a:ea typeface="Roboto"/>
                          <a:cs typeface="Roboto"/>
                          <a:sym typeface="Roboto"/>
                        </a:rPr>
                        <a:t>Executive Summary</a:t>
                      </a:r>
                      <a:endParaRPr b="1"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rgbClr val="135624"/>
                        </a:buClr>
                        <a:buSzPts val="1600"/>
                        <a:buFont typeface="Arial"/>
                        <a:buNone/>
                      </a:pPr>
                      <a:r>
                        <a:rPr b="1" lang="en" sz="1100" u="none" cap="none" strike="noStrike">
                          <a:solidFill>
                            <a:schemeClr val="accent4"/>
                          </a:solidFill>
                          <a:latin typeface="Roboto"/>
                          <a:ea typeface="Roboto"/>
                          <a:cs typeface="Roboto"/>
                          <a:sym typeface="Roboto"/>
                        </a:rPr>
                        <a:t>Oil Palm Landscape in India &amp; Introduction to the Study</a:t>
                      </a:r>
                      <a:endParaRPr b="1"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rgbClr val="135624"/>
                        </a:buClr>
                        <a:buSzPts val="1600"/>
                        <a:buFont typeface="Arial"/>
                        <a:buNone/>
                      </a:pPr>
                      <a:r>
                        <a:rPr b="1" lang="en" sz="1100" u="none" cap="none" strike="noStrike">
                          <a:solidFill>
                            <a:schemeClr val="accent4"/>
                          </a:solidFill>
                          <a:latin typeface="Roboto"/>
                          <a:ea typeface="Roboto"/>
                          <a:cs typeface="Roboto"/>
                          <a:sym typeface="Roboto"/>
                        </a:rPr>
                        <a:t>Research Methodology</a:t>
                      </a:r>
                      <a:endParaRPr b="1"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chemeClr val="dk1"/>
                        </a:buClr>
                        <a:buSzPts val="800"/>
                        <a:buFont typeface="Arial"/>
                        <a:buNone/>
                      </a:pPr>
                      <a:r>
                        <a:rPr b="1" lang="en" sz="1100" u="none" cap="none" strike="noStrike">
                          <a:solidFill>
                            <a:schemeClr val="accent4"/>
                          </a:solidFill>
                          <a:latin typeface="Roboto"/>
                          <a:ea typeface="Roboto"/>
                          <a:cs typeface="Roboto"/>
                          <a:sym typeface="Roboto"/>
                        </a:rPr>
                        <a:t>Farmer Profile and Productivity</a:t>
                      </a:r>
                      <a:endParaRPr b="1"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chemeClr val="dk1"/>
                        </a:buClr>
                        <a:buSzPts val="800"/>
                        <a:buFont typeface="Arial"/>
                        <a:buNone/>
                      </a:pPr>
                      <a:r>
                        <a:rPr b="1" lang="en" sz="1100" u="none" cap="none" strike="noStrike">
                          <a:solidFill>
                            <a:schemeClr val="accent4"/>
                          </a:solidFill>
                          <a:latin typeface="Roboto"/>
                          <a:ea typeface="Roboto"/>
                          <a:cs typeface="Roboto"/>
                          <a:sym typeface="Roboto"/>
                        </a:rPr>
                        <a:t>Institutional Support and Market Linkages</a:t>
                      </a:r>
                      <a:endParaRPr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chemeClr val="dk1"/>
                        </a:buClr>
                        <a:buSzPts val="800"/>
                        <a:buFont typeface="Arial"/>
                        <a:buNone/>
                      </a:pPr>
                      <a:r>
                        <a:rPr b="1" lang="en" sz="1100" u="none" cap="none" strike="noStrike">
                          <a:solidFill>
                            <a:schemeClr val="accent4"/>
                          </a:solidFill>
                          <a:latin typeface="Roboto"/>
                          <a:ea typeface="Roboto"/>
                          <a:cs typeface="Roboto"/>
                          <a:sym typeface="Roboto"/>
                        </a:rPr>
                        <a:t>Emerging Archetypes, Key Constraints and Recommendations</a:t>
                      </a:r>
                      <a:endParaRPr b="1"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chemeClr val="dk1"/>
                        </a:buClr>
                        <a:buSzPts val="800"/>
                        <a:buFont typeface="Arial"/>
                        <a:buNone/>
                      </a:pPr>
                      <a:r>
                        <a:rPr b="1" lang="en" sz="1100" u="none" cap="none" strike="noStrike">
                          <a:solidFill>
                            <a:schemeClr val="accent4"/>
                          </a:solidFill>
                          <a:latin typeface="Roboto"/>
                          <a:ea typeface="Roboto"/>
                          <a:cs typeface="Roboto"/>
                          <a:sym typeface="Roboto"/>
                        </a:rPr>
                        <a:t>Annexure</a:t>
                      </a:r>
                      <a:endParaRPr b="1" sz="9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557100">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accent4"/>
                          </a:solidFill>
                          <a:latin typeface="Roboto"/>
                          <a:ea typeface="Roboto"/>
                          <a:cs typeface="Roboto"/>
                          <a:sym typeface="Roboto"/>
                        </a:rPr>
                        <a:t>References</a:t>
                      </a:r>
                      <a:endParaRPr b="1" sz="1100" u="none" cap="none" strike="noStrike">
                        <a:solidFill>
                          <a:schemeClr val="accent4"/>
                        </a:solidFill>
                        <a:latin typeface="Roboto"/>
                        <a:ea typeface="Roboto"/>
                        <a:cs typeface="Roboto"/>
                        <a:sym typeface="Roboto"/>
                      </a:endParaRPr>
                    </a:p>
                  </a:txBody>
                  <a:tcPr marT="19050" marB="19050" marR="19050" marL="190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0"/>
          <p:cNvSpPr txBox="1"/>
          <p:nvPr/>
        </p:nvSpPr>
        <p:spPr>
          <a:xfrm>
            <a:off x="6438550" y="1727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0"/>
          <p:cNvSpPr txBox="1"/>
          <p:nvPr/>
        </p:nvSpPr>
        <p:spPr>
          <a:xfrm>
            <a:off x="3542950" y="1727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0"/>
          <p:cNvSpPr txBox="1"/>
          <p:nvPr/>
        </p:nvSpPr>
        <p:spPr>
          <a:xfrm>
            <a:off x="494950" y="1727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0"/>
          <p:cNvSpPr/>
          <p:nvPr/>
        </p:nvSpPr>
        <p:spPr>
          <a:xfrm>
            <a:off x="7355750" y="2735188"/>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0"/>
          <p:cNvSpPr/>
          <p:nvPr/>
        </p:nvSpPr>
        <p:spPr>
          <a:xfrm>
            <a:off x="4383938" y="2735188"/>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0"/>
          <p:cNvSpPr/>
          <p:nvPr/>
        </p:nvSpPr>
        <p:spPr>
          <a:xfrm>
            <a:off x="1339125" y="2735188"/>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0"/>
          <p:cNvSpPr/>
          <p:nvPr/>
        </p:nvSpPr>
        <p:spPr>
          <a:xfrm>
            <a:off x="7355750" y="904850"/>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0"/>
          <p:cNvSpPr/>
          <p:nvPr/>
        </p:nvSpPr>
        <p:spPr>
          <a:xfrm>
            <a:off x="4429963" y="913250"/>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0"/>
          <p:cNvSpPr/>
          <p:nvPr/>
        </p:nvSpPr>
        <p:spPr>
          <a:xfrm>
            <a:off x="1343825" y="938325"/>
            <a:ext cx="6381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0"/>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Nature of Plantation and Farming Practices </a:t>
            </a:r>
            <a:r>
              <a:rPr b="1" i="0" lang="en" sz="1600" u="none" cap="none" strike="noStrike">
                <a:solidFill>
                  <a:schemeClr val="dk2"/>
                </a:solidFill>
                <a:latin typeface="Roboto"/>
                <a:ea typeface="Roboto"/>
                <a:cs typeface="Roboto"/>
                <a:sym typeface="Roboto"/>
              </a:rPr>
              <a:t>I</a:t>
            </a:r>
            <a:r>
              <a:rPr b="0" i="0" lang="en" sz="1600" u="none" cap="none" strike="noStrike">
                <a:solidFill>
                  <a:schemeClr val="dk2"/>
                </a:solidFill>
                <a:latin typeface="Tahoma"/>
                <a:ea typeface="Tahoma"/>
                <a:cs typeface="Tahoma"/>
                <a:sym typeface="Tahoma"/>
              </a:rPr>
              <a:t> Primary research conducted by Sattva among the smallholder farmers have provided insights across various farming practices</a:t>
            </a:r>
            <a:endParaRPr b="0" i="0" sz="1600" u="none" cap="none" strike="noStrike">
              <a:solidFill>
                <a:schemeClr val="dk2"/>
              </a:solidFill>
              <a:latin typeface="Tahoma"/>
              <a:ea typeface="Tahoma"/>
              <a:cs typeface="Tahoma"/>
              <a:sym typeface="Tahoma"/>
            </a:endParaRPr>
          </a:p>
        </p:txBody>
      </p:sp>
      <p:sp>
        <p:nvSpPr>
          <p:cNvPr id="627" name="Google Shape;627;p20"/>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628" name="Google Shape;628;p20"/>
          <p:cNvSpPr txBox="1"/>
          <p:nvPr/>
        </p:nvSpPr>
        <p:spPr>
          <a:xfrm>
            <a:off x="3542950" y="1718450"/>
            <a:ext cx="24204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Seedling Variety</a:t>
            </a:r>
            <a:endParaRPr b="1" i="0" sz="1000" u="none" cap="none" strike="noStrike">
              <a:solidFill>
                <a:schemeClr val="accent4"/>
              </a:solidFill>
              <a:latin typeface="Roboto"/>
              <a:ea typeface="Roboto"/>
              <a:cs typeface="Roboto"/>
              <a:sym typeface="Roboto"/>
            </a:endParaRPr>
          </a:p>
        </p:txBody>
      </p:sp>
      <p:sp>
        <p:nvSpPr>
          <p:cNvPr id="629" name="Google Shape;629;p20"/>
          <p:cNvSpPr txBox="1"/>
          <p:nvPr/>
        </p:nvSpPr>
        <p:spPr>
          <a:xfrm>
            <a:off x="6465800" y="1718450"/>
            <a:ext cx="23931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Irrigation</a:t>
            </a:r>
            <a:endParaRPr b="1" i="0" sz="1000" u="none" cap="none" strike="noStrike">
              <a:solidFill>
                <a:schemeClr val="accent4"/>
              </a:solidFill>
              <a:latin typeface="Roboto"/>
              <a:ea typeface="Roboto"/>
              <a:cs typeface="Roboto"/>
              <a:sym typeface="Roboto"/>
            </a:endParaRPr>
          </a:p>
        </p:txBody>
      </p:sp>
      <p:pic>
        <p:nvPicPr>
          <p:cNvPr id="630" name="Google Shape;630;p20"/>
          <p:cNvPicPr preferRelativeResize="0"/>
          <p:nvPr/>
        </p:nvPicPr>
        <p:blipFill rotWithShape="1">
          <a:blip r:embed="rId3">
            <a:alphaModFix/>
          </a:blip>
          <a:srcRect b="0" l="0" r="0" t="0"/>
          <a:stretch/>
        </p:blipFill>
        <p:spPr>
          <a:xfrm>
            <a:off x="4517063" y="1004900"/>
            <a:ext cx="463800" cy="463800"/>
          </a:xfrm>
          <a:prstGeom prst="rect">
            <a:avLst/>
          </a:prstGeom>
          <a:noFill/>
          <a:ln>
            <a:noFill/>
          </a:ln>
          <a:effectLst>
            <a:outerShdw blurRad="57150" rotWithShape="0" algn="bl" dir="5400000" dist="19050">
              <a:srgbClr val="000000">
                <a:alpha val="49803"/>
              </a:srgbClr>
            </a:outerShdw>
          </a:effectLst>
        </p:spPr>
      </p:pic>
      <p:pic>
        <p:nvPicPr>
          <p:cNvPr id="631" name="Google Shape;631;p20"/>
          <p:cNvPicPr preferRelativeResize="0"/>
          <p:nvPr/>
        </p:nvPicPr>
        <p:blipFill rotWithShape="1">
          <a:blip r:embed="rId4">
            <a:alphaModFix/>
          </a:blip>
          <a:srcRect b="0" l="0" r="0" t="0"/>
          <a:stretch/>
        </p:blipFill>
        <p:spPr>
          <a:xfrm>
            <a:off x="7464200" y="1004900"/>
            <a:ext cx="463800" cy="463800"/>
          </a:xfrm>
          <a:prstGeom prst="rect">
            <a:avLst/>
          </a:prstGeom>
          <a:noFill/>
          <a:ln>
            <a:noFill/>
          </a:ln>
          <a:effectLst>
            <a:outerShdw blurRad="57150" rotWithShape="0" algn="bl" dir="5400000" dist="19050">
              <a:srgbClr val="000000">
                <a:alpha val="49803"/>
              </a:srgbClr>
            </a:outerShdw>
          </a:effectLst>
        </p:spPr>
      </p:pic>
      <p:pic>
        <p:nvPicPr>
          <p:cNvPr id="632" name="Google Shape;632;p20"/>
          <p:cNvPicPr preferRelativeResize="0"/>
          <p:nvPr/>
        </p:nvPicPr>
        <p:blipFill rotWithShape="1">
          <a:blip r:embed="rId5">
            <a:alphaModFix/>
          </a:blip>
          <a:srcRect b="0" l="0" r="0" t="0"/>
          <a:stretch/>
        </p:blipFill>
        <p:spPr>
          <a:xfrm>
            <a:off x="1457100" y="2811388"/>
            <a:ext cx="463800" cy="449664"/>
          </a:xfrm>
          <a:prstGeom prst="rect">
            <a:avLst/>
          </a:prstGeom>
          <a:noFill/>
          <a:ln>
            <a:noFill/>
          </a:ln>
          <a:effectLst>
            <a:outerShdw blurRad="57150" rotWithShape="0" algn="bl" dir="5400000" dist="19050">
              <a:srgbClr val="000000">
                <a:alpha val="49803"/>
              </a:srgbClr>
            </a:outerShdw>
          </a:effectLst>
        </p:spPr>
      </p:pic>
      <p:pic>
        <p:nvPicPr>
          <p:cNvPr id="633" name="Google Shape;633;p20"/>
          <p:cNvPicPr preferRelativeResize="0"/>
          <p:nvPr/>
        </p:nvPicPr>
        <p:blipFill rotWithShape="1">
          <a:blip r:embed="rId6">
            <a:alphaModFix/>
          </a:blip>
          <a:srcRect b="0" l="0" r="0" t="0"/>
          <a:stretch/>
        </p:blipFill>
        <p:spPr>
          <a:xfrm>
            <a:off x="4492387" y="2811388"/>
            <a:ext cx="463800" cy="463800"/>
          </a:xfrm>
          <a:prstGeom prst="rect">
            <a:avLst/>
          </a:prstGeom>
          <a:noFill/>
          <a:ln>
            <a:noFill/>
          </a:ln>
          <a:effectLst>
            <a:outerShdw blurRad="57150" rotWithShape="0" algn="bl" dir="5400000" dist="19050">
              <a:srgbClr val="000000">
                <a:alpha val="49803"/>
              </a:srgbClr>
            </a:outerShdw>
          </a:effectLst>
        </p:spPr>
      </p:pic>
      <p:pic>
        <p:nvPicPr>
          <p:cNvPr id="634" name="Google Shape;634;p20"/>
          <p:cNvPicPr preferRelativeResize="0"/>
          <p:nvPr/>
        </p:nvPicPr>
        <p:blipFill rotWithShape="1">
          <a:blip r:embed="rId7">
            <a:alphaModFix/>
          </a:blip>
          <a:srcRect b="0" l="0" r="0" t="0"/>
          <a:stretch/>
        </p:blipFill>
        <p:spPr>
          <a:xfrm>
            <a:off x="7454675" y="2811388"/>
            <a:ext cx="463800" cy="463800"/>
          </a:xfrm>
          <a:prstGeom prst="rect">
            <a:avLst/>
          </a:prstGeom>
          <a:noFill/>
          <a:ln>
            <a:noFill/>
          </a:ln>
          <a:effectLst>
            <a:outerShdw blurRad="57150" rotWithShape="0" algn="bl" dir="5400000" dist="19050">
              <a:srgbClr val="000000">
                <a:alpha val="49803"/>
              </a:srgbClr>
            </a:outerShdw>
          </a:effectLst>
        </p:spPr>
      </p:pic>
      <p:sp>
        <p:nvSpPr>
          <p:cNvPr id="635" name="Google Shape;635;p20"/>
          <p:cNvSpPr txBox="1"/>
          <p:nvPr/>
        </p:nvSpPr>
        <p:spPr>
          <a:xfrm>
            <a:off x="494950" y="4665600"/>
            <a:ext cx="8364000" cy="193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Detailed insights across these </a:t>
            </a:r>
            <a:r>
              <a:rPr b="1" i="1" lang="en" sz="1100" u="none" cap="none" strike="noStrike">
                <a:solidFill>
                  <a:srgbClr val="000000"/>
                </a:solidFill>
                <a:latin typeface="Roboto"/>
                <a:ea typeface="Roboto"/>
                <a:cs typeface="Roboto"/>
                <a:sym typeface="Roboto"/>
              </a:rPr>
              <a:t>six areas</a:t>
            </a:r>
            <a:r>
              <a:rPr b="0" i="1" lang="en" sz="1100" u="none" cap="none" strike="noStrike">
                <a:solidFill>
                  <a:srgbClr val="000000"/>
                </a:solidFill>
                <a:latin typeface="Roboto"/>
                <a:ea typeface="Roboto"/>
                <a:cs typeface="Roboto"/>
                <a:sym typeface="Roboto"/>
              </a:rPr>
              <a:t> have been covered in </a:t>
            </a:r>
            <a:r>
              <a:rPr b="0" i="1" lang="en" sz="1100" u="sng" cap="none" strike="noStrike">
                <a:solidFill>
                  <a:schemeClr val="hlink"/>
                </a:solidFill>
                <a:latin typeface="Roboto"/>
                <a:ea typeface="Roboto"/>
                <a:cs typeface="Roboto"/>
                <a:sym typeface="Roboto"/>
                <a:hlinkClick action="ppaction://hlinksldjump" r:id="rId8"/>
              </a:rPr>
              <a:t>Annexure </a:t>
            </a:r>
            <a:r>
              <a:rPr b="0" i="1" lang="en" sz="1100" u="none" cap="none" strike="noStrike">
                <a:solidFill>
                  <a:srgbClr val="000000"/>
                </a:solidFill>
                <a:latin typeface="Roboto"/>
                <a:ea typeface="Roboto"/>
                <a:cs typeface="Roboto"/>
                <a:sym typeface="Roboto"/>
              </a:rPr>
              <a:t>2</a:t>
            </a:r>
            <a:endParaRPr b="0" i="1" sz="1100" u="none" cap="none" strike="noStrike">
              <a:solidFill>
                <a:srgbClr val="000000"/>
              </a:solidFill>
              <a:latin typeface="Roboto"/>
              <a:ea typeface="Roboto"/>
              <a:cs typeface="Roboto"/>
              <a:sym typeface="Roboto"/>
            </a:endParaRPr>
          </a:p>
        </p:txBody>
      </p:sp>
      <p:sp>
        <p:nvSpPr>
          <p:cNvPr id="636" name="Google Shape;636;p20"/>
          <p:cNvSpPr txBox="1"/>
          <p:nvPr/>
        </p:nvSpPr>
        <p:spPr>
          <a:xfrm>
            <a:off x="494950" y="1649150"/>
            <a:ext cx="2420400" cy="46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Land use for Plantations</a:t>
            </a:r>
            <a:endParaRPr b="0" i="0" sz="800" u="none" cap="none" strike="noStrike">
              <a:solidFill>
                <a:schemeClr val="accent4"/>
              </a:solidFill>
              <a:latin typeface="Roboto"/>
              <a:ea typeface="Roboto"/>
              <a:cs typeface="Roboto"/>
              <a:sym typeface="Roboto"/>
            </a:endParaRPr>
          </a:p>
        </p:txBody>
      </p:sp>
      <p:pic>
        <p:nvPicPr>
          <p:cNvPr id="637" name="Google Shape;637;p20"/>
          <p:cNvPicPr preferRelativeResize="0"/>
          <p:nvPr/>
        </p:nvPicPr>
        <p:blipFill rotWithShape="1">
          <a:blip r:embed="rId9">
            <a:alphaModFix/>
          </a:blip>
          <a:srcRect b="0" l="0" r="0" t="0"/>
          <a:stretch/>
        </p:blipFill>
        <p:spPr>
          <a:xfrm>
            <a:off x="1452275" y="1013300"/>
            <a:ext cx="463800" cy="463800"/>
          </a:xfrm>
          <a:prstGeom prst="rect">
            <a:avLst/>
          </a:prstGeom>
          <a:noFill/>
          <a:ln>
            <a:noFill/>
          </a:ln>
          <a:effectLst>
            <a:outerShdw blurRad="57150" rotWithShape="0" algn="bl" dir="5400000" dist="19050">
              <a:srgbClr val="000000">
                <a:alpha val="49803"/>
              </a:srgbClr>
            </a:outerShdw>
          </a:effectLst>
        </p:spPr>
      </p:pic>
      <p:sp>
        <p:nvSpPr>
          <p:cNvPr id="638" name="Google Shape;638;p20"/>
          <p:cNvSpPr txBox="1"/>
          <p:nvPr/>
        </p:nvSpPr>
        <p:spPr>
          <a:xfrm>
            <a:off x="369800" y="1962100"/>
            <a:ext cx="2613000" cy="554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Nature of land used</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Ownership of land, availability of land titles</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Volume/Share of land allocated to oil palm</a:t>
            </a:r>
            <a:endParaRPr b="0" i="1" sz="800" u="none" cap="none" strike="noStrike">
              <a:solidFill>
                <a:schemeClr val="accent4"/>
              </a:solidFill>
              <a:latin typeface="Roboto"/>
              <a:ea typeface="Roboto"/>
              <a:cs typeface="Roboto"/>
              <a:sym typeface="Roboto"/>
            </a:endParaRPr>
          </a:p>
        </p:txBody>
      </p:sp>
      <p:sp>
        <p:nvSpPr>
          <p:cNvPr id="639" name="Google Shape;639;p20"/>
          <p:cNvSpPr txBox="1"/>
          <p:nvPr/>
        </p:nvSpPr>
        <p:spPr>
          <a:xfrm>
            <a:off x="3417800" y="1962100"/>
            <a:ext cx="2613000" cy="554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Seedling variety and source of seedlings</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Planting season</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seedlings</a:t>
            </a:r>
            <a:endParaRPr b="0" i="1" sz="800" u="none" cap="none" strike="noStrike">
              <a:solidFill>
                <a:schemeClr val="accent4"/>
              </a:solidFill>
              <a:latin typeface="Roboto"/>
              <a:ea typeface="Roboto"/>
              <a:cs typeface="Roboto"/>
              <a:sym typeface="Roboto"/>
            </a:endParaRPr>
          </a:p>
        </p:txBody>
      </p:sp>
      <p:sp>
        <p:nvSpPr>
          <p:cNvPr id="640" name="Google Shape;640;p20"/>
          <p:cNvSpPr txBox="1"/>
          <p:nvPr/>
        </p:nvSpPr>
        <p:spPr>
          <a:xfrm>
            <a:off x="6313400" y="1962100"/>
            <a:ext cx="2613000" cy="554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Source of water</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Mode of irrigation</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irrigation</a:t>
            </a:r>
            <a:endParaRPr b="0" i="1" sz="800" u="none" cap="none" strike="noStrike">
              <a:solidFill>
                <a:schemeClr val="accent4"/>
              </a:solidFill>
              <a:latin typeface="Roboto"/>
              <a:ea typeface="Roboto"/>
              <a:cs typeface="Roboto"/>
              <a:sym typeface="Roboto"/>
            </a:endParaRPr>
          </a:p>
        </p:txBody>
      </p:sp>
      <p:sp>
        <p:nvSpPr>
          <p:cNvPr id="641" name="Google Shape;641;p20"/>
          <p:cNvSpPr txBox="1"/>
          <p:nvPr/>
        </p:nvSpPr>
        <p:spPr>
          <a:xfrm>
            <a:off x="6438550" y="3632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0"/>
          <p:cNvSpPr txBox="1"/>
          <p:nvPr/>
        </p:nvSpPr>
        <p:spPr>
          <a:xfrm>
            <a:off x="3542950" y="3632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0"/>
          <p:cNvSpPr txBox="1"/>
          <p:nvPr/>
        </p:nvSpPr>
        <p:spPr>
          <a:xfrm>
            <a:off x="494950" y="3632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0"/>
          <p:cNvSpPr txBox="1"/>
          <p:nvPr/>
        </p:nvSpPr>
        <p:spPr>
          <a:xfrm>
            <a:off x="3542950" y="3623450"/>
            <a:ext cx="24204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Energy</a:t>
            </a:r>
            <a:endParaRPr b="1" i="0" sz="1000" u="none" cap="none" strike="noStrike">
              <a:solidFill>
                <a:schemeClr val="accent4"/>
              </a:solidFill>
              <a:latin typeface="Roboto"/>
              <a:ea typeface="Roboto"/>
              <a:cs typeface="Roboto"/>
              <a:sym typeface="Roboto"/>
            </a:endParaRPr>
          </a:p>
        </p:txBody>
      </p:sp>
      <p:sp>
        <p:nvSpPr>
          <p:cNvPr id="645" name="Google Shape;645;p20"/>
          <p:cNvSpPr txBox="1"/>
          <p:nvPr/>
        </p:nvSpPr>
        <p:spPr>
          <a:xfrm>
            <a:off x="6465800" y="3623450"/>
            <a:ext cx="23931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Labour</a:t>
            </a:r>
            <a:endParaRPr b="1" i="0" sz="1000" u="none" cap="none" strike="noStrike">
              <a:solidFill>
                <a:schemeClr val="accent4"/>
              </a:solidFill>
              <a:latin typeface="Roboto"/>
              <a:ea typeface="Roboto"/>
              <a:cs typeface="Roboto"/>
              <a:sym typeface="Roboto"/>
            </a:endParaRPr>
          </a:p>
        </p:txBody>
      </p:sp>
      <p:sp>
        <p:nvSpPr>
          <p:cNvPr id="646" name="Google Shape;646;p20"/>
          <p:cNvSpPr txBox="1"/>
          <p:nvPr/>
        </p:nvSpPr>
        <p:spPr>
          <a:xfrm>
            <a:off x="494950" y="3554150"/>
            <a:ext cx="2420400" cy="46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Fertilizer</a:t>
            </a:r>
            <a:endParaRPr b="0" i="0" sz="800" u="none" cap="none" strike="noStrike">
              <a:solidFill>
                <a:schemeClr val="accent4"/>
              </a:solidFill>
              <a:latin typeface="Roboto"/>
              <a:ea typeface="Roboto"/>
              <a:cs typeface="Roboto"/>
              <a:sym typeface="Roboto"/>
            </a:endParaRPr>
          </a:p>
        </p:txBody>
      </p:sp>
      <p:sp>
        <p:nvSpPr>
          <p:cNvPr id="647" name="Google Shape;647;p20"/>
          <p:cNvSpPr txBox="1"/>
          <p:nvPr/>
        </p:nvSpPr>
        <p:spPr>
          <a:xfrm>
            <a:off x="369800" y="3867100"/>
            <a:ext cx="2613000" cy="431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Type of fertilizer used</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fertilizer</a:t>
            </a:r>
            <a:endParaRPr b="0" i="1" sz="800" u="none" cap="none" strike="noStrike">
              <a:solidFill>
                <a:schemeClr val="accent4"/>
              </a:solidFill>
              <a:latin typeface="Roboto"/>
              <a:ea typeface="Roboto"/>
              <a:cs typeface="Roboto"/>
              <a:sym typeface="Roboto"/>
            </a:endParaRPr>
          </a:p>
        </p:txBody>
      </p:sp>
      <p:sp>
        <p:nvSpPr>
          <p:cNvPr id="648" name="Google Shape;648;p20"/>
          <p:cNvSpPr txBox="1"/>
          <p:nvPr/>
        </p:nvSpPr>
        <p:spPr>
          <a:xfrm>
            <a:off x="3417800" y="3867100"/>
            <a:ext cx="2613000" cy="431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Source and use of energy</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energy</a:t>
            </a:r>
            <a:endParaRPr b="0" i="1" sz="800" u="none" cap="none" strike="noStrike">
              <a:solidFill>
                <a:schemeClr val="accent4"/>
              </a:solidFill>
              <a:latin typeface="Roboto"/>
              <a:ea typeface="Roboto"/>
              <a:cs typeface="Roboto"/>
              <a:sym typeface="Roboto"/>
            </a:endParaRPr>
          </a:p>
        </p:txBody>
      </p:sp>
      <p:sp>
        <p:nvSpPr>
          <p:cNvPr id="649" name="Google Shape;649;p20"/>
          <p:cNvSpPr txBox="1"/>
          <p:nvPr/>
        </p:nvSpPr>
        <p:spPr>
          <a:xfrm>
            <a:off x="6313400" y="3867100"/>
            <a:ext cx="2613000" cy="554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Source of labour </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Activities undertaken by labour</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labour</a:t>
            </a:r>
            <a:endParaRPr b="0" i="1" sz="800" u="none" cap="none" strike="noStrike">
              <a:solidFill>
                <a:schemeClr val="accent4"/>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1"/>
          <p:cNvSpPr/>
          <p:nvPr/>
        </p:nvSpPr>
        <p:spPr>
          <a:xfrm>
            <a:off x="4680300" y="3105320"/>
            <a:ext cx="4028700" cy="8724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The average per hectare yield in a year is highest in West Godavari </a:t>
            </a:r>
            <a:r>
              <a:rPr b="1" i="0" lang="en" sz="1000" u="none" cap="none" strike="noStrike">
                <a:solidFill>
                  <a:srgbClr val="000000"/>
                </a:solidFill>
                <a:latin typeface="Roboto"/>
                <a:ea typeface="Roboto"/>
                <a:cs typeface="Roboto"/>
                <a:sym typeface="Roboto"/>
              </a:rPr>
              <a:t>(19,296 kgs)</a:t>
            </a:r>
            <a:r>
              <a:rPr b="0" i="0" lang="en" sz="1000" u="none" cap="none" strike="noStrike">
                <a:solidFill>
                  <a:srgbClr val="000000"/>
                </a:solidFill>
                <a:latin typeface="Roboto"/>
                <a:ea typeface="Roboto"/>
                <a:cs typeface="Roboto"/>
                <a:sym typeface="Roboto"/>
              </a:rPr>
              <a:t> and the lowest in Srikakulam </a:t>
            </a:r>
            <a:r>
              <a:rPr b="1" i="0" lang="en" sz="1000" u="none" cap="none" strike="noStrike">
                <a:solidFill>
                  <a:srgbClr val="000000"/>
                </a:solidFill>
                <a:latin typeface="Roboto"/>
                <a:ea typeface="Roboto"/>
                <a:cs typeface="Roboto"/>
                <a:sym typeface="Roboto"/>
              </a:rPr>
              <a:t>(12,117 kgs), </a:t>
            </a:r>
            <a:r>
              <a:rPr b="0" i="0" lang="en" sz="1000" u="none" cap="none" strike="noStrike">
                <a:solidFill>
                  <a:srgbClr val="000000"/>
                </a:solidFill>
                <a:latin typeface="Roboto"/>
                <a:ea typeface="Roboto"/>
                <a:cs typeface="Roboto"/>
                <a:sym typeface="Roboto"/>
              </a:rPr>
              <a:t> which may be attributed to the presence of more mature farmers in West Godavari (&gt; 7 years)</a:t>
            </a:r>
            <a:r>
              <a:rPr b="1" i="0" lang="en" sz="1000" u="none" cap="none" strike="noStrike">
                <a:solidFill>
                  <a:srgbClr val="000000"/>
                </a:solidFill>
                <a:latin typeface="Roboto"/>
                <a:ea typeface="Roboto"/>
                <a:cs typeface="Roboto"/>
                <a:sym typeface="Roboto"/>
              </a:rPr>
              <a:t>.</a:t>
            </a:r>
            <a:endParaRPr b="0" i="0" sz="1000" u="none" cap="none" strike="noStrike">
              <a:solidFill>
                <a:srgbClr val="000000"/>
              </a:solidFill>
              <a:highlight>
                <a:srgbClr val="FFFF00"/>
              </a:highlight>
              <a:latin typeface="Roboto"/>
              <a:ea typeface="Roboto"/>
              <a:cs typeface="Roboto"/>
              <a:sym typeface="Roboto"/>
            </a:endParaRPr>
          </a:p>
        </p:txBody>
      </p:sp>
      <p:sp>
        <p:nvSpPr>
          <p:cNvPr id="656" name="Google Shape;656;p21"/>
          <p:cNvSpPr txBox="1"/>
          <p:nvPr/>
        </p:nvSpPr>
        <p:spPr>
          <a:xfrm>
            <a:off x="51650" y="4108275"/>
            <a:ext cx="8819700" cy="6156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Andhra Pradesh leads in terms of productivity owing to good plantation management practices. Interestingly, while the farmers in Assam are  reporting a YoY increase in yield from plantations, plantations in AP have reached maturity leading to a stagnation in YoY growth in yield.</a:t>
            </a:r>
            <a:endParaRPr b="0" i="1" sz="1100" u="none" cap="none" strike="noStrike">
              <a:solidFill>
                <a:srgbClr val="000000"/>
              </a:solidFill>
              <a:latin typeface="Roboto"/>
              <a:ea typeface="Roboto"/>
              <a:cs typeface="Roboto"/>
              <a:sym typeface="Roboto"/>
            </a:endParaRPr>
          </a:p>
        </p:txBody>
      </p:sp>
      <p:sp>
        <p:nvSpPr>
          <p:cNvPr id="657" name="Google Shape;657;p21"/>
          <p:cNvSpPr txBox="1"/>
          <p:nvPr/>
        </p:nvSpPr>
        <p:spPr>
          <a:xfrm>
            <a:off x="792725" y="1251913"/>
            <a:ext cx="1141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9 </a:t>
            </a:r>
            <a:endParaRPr b="1"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Times</a:t>
            </a:r>
            <a:endParaRPr b="1" i="0" sz="1400" u="none" cap="none" strike="noStrike">
              <a:solidFill>
                <a:srgbClr val="000000"/>
              </a:solidFill>
              <a:latin typeface="Roboto"/>
              <a:ea typeface="Roboto"/>
              <a:cs typeface="Roboto"/>
              <a:sym typeface="Roboto"/>
            </a:endParaRPr>
          </a:p>
        </p:txBody>
      </p:sp>
      <p:sp>
        <p:nvSpPr>
          <p:cNvPr id="658" name="Google Shape;658;p21"/>
          <p:cNvSpPr txBox="1"/>
          <p:nvPr/>
        </p:nvSpPr>
        <p:spPr>
          <a:xfrm>
            <a:off x="5174225" y="1251913"/>
            <a:ext cx="1141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22 </a:t>
            </a:r>
            <a:endParaRPr b="1"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Times</a:t>
            </a:r>
            <a:endParaRPr b="1" i="0" sz="1400" u="none" cap="none" strike="noStrike">
              <a:solidFill>
                <a:srgbClr val="000000"/>
              </a:solidFill>
              <a:latin typeface="Roboto"/>
              <a:ea typeface="Roboto"/>
              <a:cs typeface="Roboto"/>
              <a:sym typeface="Roboto"/>
            </a:endParaRPr>
          </a:p>
        </p:txBody>
      </p:sp>
      <p:sp>
        <p:nvSpPr>
          <p:cNvPr id="659" name="Google Shape;659;p21"/>
          <p:cNvSpPr txBox="1"/>
          <p:nvPr/>
        </p:nvSpPr>
        <p:spPr>
          <a:xfrm>
            <a:off x="1606425" y="1313413"/>
            <a:ext cx="27651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number of harvests per year, with the reported range being </a:t>
            </a:r>
            <a:r>
              <a:rPr b="1" i="0" lang="en" sz="1000" u="none" cap="none" strike="noStrike">
                <a:solidFill>
                  <a:srgbClr val="000000"/>
                </a:solidFill>
                <a:latin typeface="Roboto"/>
                <a:ea typeface="Roboto"/>
                <a:cs typeface="Roboto"/>
                <a:sym typeface="Roboto"/>
              </a:rPr>
              <a:t>2-16 harvests per year</a:t>
            </a:r>
            <a:endParaRPr b="1" i="0" sz="1000" u="none" cap="none" strike="noStrike">
              <a:solidFill>
                <a:srgbClr val="000000"/>
              </a:solidFill>
              <a:latin typeface="Roboto"/>
              <a:ea typeface="Roboto"/>
              <a:cs typeface="Roboto"/>
              <a:sym typeface="Roboto"/>
            </a:endParaRPr>
          </a:p>
        </p:txBody>
      </p:sp>
      <p:sp>
        <p:nvSpPr>
          <p:cNvPr id="660" name="Google Shape;660;p21"/>
          <p:cNvSpPr txBox="1"/>
          <p:nvPr/>
        </p:nvSpPr>
        <p:spPr>
          <a:xfrm>
            <a:off x="1606425" y="1972500"/>
            <a:ext cx="27651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yield in a year per hectare* ranging from </a:t>
            </a:r>
            <a:r>
              <a:rPr b="1" i="0" lang="en" sz="1000" u="none" cap="none" strike="noStrike">
                <a:solidFill>
                  <a:srgbClr val="000000"/>
                </a:solidFill>
                <a:latin typeface="Roboto"/>
                <a:ea typeface="Roboto"/>
                <a:cs typeface="Roboto"/>
                <a:sym typeface="Roboto"/>
              </a:rPr>
              <a:t>903 kgs to 6502 kgs</a:t>
            </a:r>
            <a:endParaRPr b="1" i="0" sz="1000" u="none" cap="none" strike="noStrike">
              <a:solidFill>
                <a:srgbClr val="000000"/>
              </a:solidFill>
              <a:latin typeface="Roboto"/>
              <a:ea typeface="Roboto"/>
              <a:cs typeface="Roboto"/>
              <a:sym typeface="Roboto"/>
            </a:endParaRPr>
          </a:p>
        </p:txBody>
      </p:sp>
      <p:sp>
        <p:nvSpPr>
          <p:cNvPr id="661" name="Google Shape;661;p21"/>
          <p:cNvSpPr txBox="1"/>
          <p:nvPr/>
        </p:nvSpPr>
        <p:spPr>
          <a:xfrm>
            <a:off x="6026025" y="1972508"/>
            <a:ext cx="27651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yield in a year per hectare** ranging from </a:t>
            </a:r>
            <a:r>
              <a:rPr b="1" i="0" lang="en" sz="1000" u="none" cap="none" strike="noStrike">
                <a:solidFill>
                  <a:srgbClr val="000000"/>
                </a:solidFill>
                <a:latin typeface="Roboto"/>
                <a:ea typeface="Roboto"/>
                <a:cs typeface="Roboto"/>
                <a:sym typeface="Roboto"/>
              </a:rPr>
              <a:t>568 kgs to 37,065 kgs</a:t>
            </a:r>
            <a:endParaRPr b="1" i="0" sz="1000" u="none" cap="none" strike="noStrike">
              <a:solidFill>
                <a:srgbClr val="000000"/>
              </a:solidFill>
              <a:latin typeface="Roboto"/>
              <a:ea typeface="Roboto"/>
              <a:cs typeface="Roboto"/>
              <a:sym typeface="Roboto"/>
            </a:endParaRPr>
          </a:p>
        </p:txBody>
      </p:sp>
      <p:sp>
        <p:nvSpPr>
          <p:cNvPr id="662" name="Google Shape;662;p21"/>
          <p:cNvSpPr txBox="1"/>
          <p:nvPr/>
        </p:nvSpPr>
        <p:spPr>
          <a:xfrm>
            <a:off x="6026025" y="1313425"/>
            <a:ext cx="27651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Average number of harvests per year, with the reported range being </a:t>
            </a:r>
            <a:r>
              <a:rPr b="1" i="0" lang="en" sz="1000" u="none" cap="none" strike="noStrike">
                <a:solidFill>
                  <a:schemeClr val="dk1"/>
                </a:solidFill>
                <a:latin typeface="Roboto"/>
                <a:ea typeface="Roboto"/>
                <a:cs typeface="Roboto"/>
                <a:sym typeface="Roboto"/>
              </a:rPr>
              <a:t>6-24 harvests per year</a:t>
            </a:r>
            <a:endParaRPr b="0" i="0" sz="1000" u="none" cap="none" strike="noStrike">
              <a:solidFill>
                <a:srgbClr val="000000"/>
              </a:solidFill>
              <a:latin typeface="Roboto"/>
              <a:ea typeface="Roboto"/>
              <a:cs typeface="Roboto"/>
              <a:sym typeface="Roboto"/>
            </a:endParaRPr>
          </a:p>
        </p:txBody>
      </p:sp>
      <p:sp>
        <p:nvSpPr>
          <p:cNvPr id="663" name="Google Shape;663;p21"/>
          <p:cNvSpPr txBox="1"/>
          <p:nvPr/>
        </p:nvSpPr>
        <p:spPr>
          <a:xfrm>
            <a:off x="792725" y="1911000"/>
            <a:ext cx="1141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80000"/>
                </a:solidFill>
                <a:latin typeface="Roboto"/>
                <a:ea typeface="Roboto"/>
                <a:cs typeface="Roboto"/>
                <a:sym typeface="Roboto"/>
              </a:rPr>
              <a:t>2,976 </a:t>
            </a:r>
            <a:endParaRPr b="1" i="0" sz="14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80000"/>
                </a:solidFill>
                <a:latin typeface="Roboto"/>
                <a:ea typeface="Roboto"/>
                <a:cs typeface="Roboto"/>
                <a:sym typeface="Roboto"/>
              </a:rPr>
              <a:t>kgs</a:t>
            </a:r>
            <a:endParaRPr b="1" i="0" sz="1400" u="none" cap="none" strike="noStrike">
              <a:solidFill>
                <a:srgbClr val="980000"/>
              </a:solidFill>
              <a:latin typeface="Roboto"/>
              <a:ea typeface="Roboto"/>
              <a:cs typeface="Roboto"/>
              <a:sym typeface="Roboto"/>
            </a:endParaRPr>
          </a:p>
        </p:txBody>
      </p:sp>
      <p:sp>
        <p:nvSpPr>
          <p:cNvPr id="664" name="Google Shape;664;p21"/>
          <p:cNvSpPr txBox="1"/>
          <p:nvPr/>
        </p:nvSpPr>
        <p:spPr>
          <a:xfrm>
            <a:off x="5174225" y="1911000"/>
            <a:ext cx="1141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47A5C"/>
                </a:solidFill>
                <a:latin typeface="Roboto"/>
                <a:ea typeface="Roboto"/>
                <a:cs typeface="Roboto"/>
                <a:sym typeface="Roboto"/>
              </a:rPr>
              <a:t>19,536 </a:t>
            </a:r>
            <a:endParaRPr b="1" i="0" sz="14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47A5C"/>
                </a:solidFill>
                <a:latin typeface="Roboto"/>
                <a:ea typeface="Roboto"/>
                <a:cs typeface="Roboto"/>
                <a:sym typeface="Roboto"/>
              </a:rPr>
              <a:t>kgs</a:t>
            </a:r>
            <a:endParaRPr b="1" i="0" sz="1400" u="none" cap="none" strike="noStrike">
              <a:solidFill>
                <a:srgbClr val="347A5C"/>
              </a:solidFill>
              <a:latin typeface="Roboto"/>
              <a:ea typeface="Roboto"/>
              <a:cs typeface="Roboto"/>
              <a:sym typeface="Roboto"/>
            </a:endParaRPr>
          </a:p>
        </p:txBody>
      </p:sp>
      <p:sp>
        <p:nvSpPr>
          <p:cNvPr id="665" name="Google Shape;665;p21"/>
          <p:cNvSpPr/>
          <p:nvPr/>
        </p:nvSpPr>
        <p:spPr>
          <a:xfrm>
            <a:off x="260700" y="3105300"/>
            <a:ext cx="4028700" cy="8724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The farmers are not able to harvest the FFBs all year round due to reliance on only rainwater for irrigation. Poor farm management and lack of irrigation results in lower overall productivity of plantations in the state. </a:t>
            </a:r>
            <a:endParaRPr b="0" i="0" sz="1000" u="none" cap="none" strike="noStrike">
              <a:solidFill>
                <a:srgbClr val="000000"/>
              </a:solidFill>
              <a:latin typeface="Roboto"/>
              <a:ea typeface="Roboto"/>
              <a:cs typeface="Roboto"/>
              <a:sym typeface="Roboto"/>
            </a:endParaRPr>
          </a:p>
        </p:txBody>
      </p:sp>
      <p:sp>
        <p:nvSpPr>
          <p:cNvPr id="666" name="Google Shape;666;p21"/>
          <p:cNvSpPr txBox="1"/>
          <p:nvPr/>
        </p:nvSpPr>
        <p:spPr>
          <a:xfrm>
            <a:off x="6026025" y="2555579"/>
            <a:ext cx="27651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reported increase in yield since previous year (N=78)</a:t>
            </a:r>
            <a:endParaRPr b="0" i="0" sz="1000" u="none" cap="none" strike="noStrike">
              <a:solidFill>
                <a:srgbClr val="000000"/>
              </a:solidFill>
              <a:latin typeface="Roboto"/>
              <a:ea typeface="Roboto"/>
              <a:cs typeface="Roboto"/>
              <a:sym typeface="Roboto"/>
            </a:endParaRPr>
          </a:p>
        </p:txBody>
      </p:sp>
      <p:sp>
        <p:nvSpPr>
          <p:cNvPr id="667" name="Google Shape;667;p21"/>
          <p:cNvSpPr txBox="1"/>
          <p:nvPr/>
        </p:nvSpPr>
        <p:spPr>
          <a:xfrm>
            <a:off x="5174275" y="2593750"/>
            <a:ext cx="1141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80000"/>
                </a:solidFill>
                <a:latin typeface="Roboto"/>
                <a:ea typeface="Roboto"/>
                <a:cs typeface="Roboto"/>
                <a:sym typeface="Roboto"/>
              </a:rPr>
              <a:t>9%</a:t>
            </a:r>
            <a:endParaRPr b="1" i="0" sz="1400" u="none" cap="none" strike="noStrike">
              <a:solidFill>
                <a:srgbClr val="980000"/>
              </a:solidFill>
              <a:latin typeface="Roboto"/>
              <a:ea typeface="Roboto"/>
              <a:cs typeface="Roboto"/>
              <a:sym typeface="Roboto"/>
            </a:endParaRPr>
          </a:p>
        </p:txBody>
      </p:sp>
      <p:sp>
        <p:nvSpPr>
          <p:cNvPr id="668" name="Google Shape;668;p21"/>
          <p:cNvSpPr txBox="1"/>
          <p:nvPr/>
        </p:nvSpPr>
        <p:spPr>
          <a:xfrm>
            <a:off x="1606425" y="2586450"/>
            <a:ext cx="27651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reported increase in yield since previous year (N=32)</a:t>
            </a:r>
            <a:endParaRPr b="0" i="0" sz="1000" u="none" cap="none" strike="noStrike">
              <a:solidFill>
                <a:srgbClr val="000000"/>
              </a:solidFill>
              <a:latin typeface="Roboto"/>
              <a:ea typeface="Roboto"/>
              <a:cs typeface="Roboto"/>
              <a:sym typeface="Roboto"/>
            </a:endParaRPr>
          </a:p>
        </p:txBody>
      </p:sp>
      <p:sp>
        <p:nvSpPr>
          <p:cNvPr id="669" name="Google Shape;669;p21"/>
          <p:cNvSpPr txBox="1"/>
          <p:nvPr/>
        </p:nvSpPr>
        <p:spPr>
          <a:xfrm>
            <a:off x="1069025" y="2617200"/>
            <a:ext cx="588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47A5C"/>
                </a:solidFill>
                <a:latin typeface="Roboto"/>
                <a:ea typeface="Roboto"/>
                <a:cs typeface="Roboto"/>
                <a:sym typeface="Roboto"/>
              </a:rPr>
              <a:t>94%</a:t>
            </a:r>
            <a:endParaRPr b="1" i="0" sz="1400" u="none" cap="none" strike="noStrike">
              <a:solidFill>
                <a:srgbClr val="347A5C"/>
              </a:solidFill>
              <a:latin typeface="Roboto"/>
              <a:ea typeface="Roboto"/>
              <a:cs typeface="Roboto"/>
              <a:sym typeface="Roboto"/>
            </a:endParaRPr>
          </a:p>
        </p:txBody>
      </p:sp>
      <p:sp>
        <p:nvSpPr>
          <p:cNvPr id="670" name="Google Shape;670;p21"/>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grpSp>
        <p:nvGrpSpPr>
          <p:cNvPr id="671" name="Google Shape;671;p21"/>
          <p:cNvGrpSpPr/>
          <p:nvPr/>
        </p:nvGrpSpPr>
        <p:grpSpPr>
          <a:xfrm>
            <a:off x="4843711" y="2629791"/>
            <a:ext cx="370947" cy="372335"/>
            <a:chOff x="-1" y="-1"/>
            <a:chExt cx="519534" cy="521478"/>
          </a:xfrm>
        </p:grpSpPr>
        <p:sp>
          <p:nvSpPr>
            <p:cNvPr id="672" name="Google Shape;672;p21"/>
            <p:cNvSpPr/>
            <p:nvPr/>
          </p:nvSpPr>
          <p:spPr>
            <a:xfrm>
              <a:off x="-1" y="-1"/>
              <a:ext cx="519534" cy="521478"/>
            </a:xfrm>
            <a:custGeom>
              <a:rect b="b" l="l" r="r" t="t"/>
              <a:pathLst>
                <a:path extrusionOk="0" h="21600" w="21600">
                  <a:moveTo>
                    <a:pt x="1044" y="0"/>
                  </a:moveTo>
                  <a:lnTo>
                    <a:pt x="1325" y="0"/>
                  </a:lnTo>
                  <a:lnTo>
                    <a:pt x="1526" y="121"/>
                  </a:lnTo>
                  <a:lnTo>
                    <a:pt x="1726" y="282"/>
                  </a:lnTo>
                  <a:lnTo>
                    <a:pt x="1967" y="483"/>
                  </a:lnTo>
                  <a:lnTo>
                    <a:pt x="2007" y="764"/>
                  </a:lnTo>
                  <a:lnTo>
                    <a:pt x="2088" y="1046"/>
                  </a:lnTo>
                  <a:lnTo>
                    <a:pt x="2088" y="19508"/>
                  </a:lnTo>
                  <a:lnTo>
                    <a:pt x="20837" y="19508"/>
                  </a:lnTo>
                  <a:lnTo>
                    <a:pt x="21038" y="19669"/>
                  </a:lnTo>
                  <a:lnTo>
                    <a:pt x="21239" y="19790"/>
                  </a:lnTo>
                  <a:lnTo>
                    <a:pt x="21439" y="19991"/>
                  </a:lnTo>
                  <a:lnTo>
                    <a:pt x="21600" y="20554"/>
                  </a:lnTo>
                  <a:lnTo>
                    <a:pt x="21439" y="21117"/>
                  </a:lnTo>
                  <a:lnTo>
                    <a:pt x="21239" y="21318"/>
                  </a:lnTo>
                  <a:lnTo>
                    <a:pt x="21038" y="21479"/>
                  </a:lnTo>
                  <a:lnTo>
                    <a:pt x="20837" y="21520"/>
                  </a:lnTo>
                  <a:lnTo>
                    <a:pt x="20556" y="21600"/>
                  </a:lnTo>
                  <a:lnTo>
                    <a:pt x="1044" y="21600"/>
                  </a:lnTo>
                  <a:lnTo>
                    <a:pt x="763" y="21520"/>
                  </a:lnTo>
                  <a:lnTo>
                    <a:pt x="482" y="21479"/>
                  </a:lnTo>
                  <a:lnTo>
                    <a:pt x="281" y="21318"/>
                  </a:lnTo>
                  <a:lnTo>
                    <a:pt x="161" y="21117"/>
                  </a:lnTo>
                  <a:lnTo>
                    <a:pt x="0" y="20836"/>
                  </a:lnTo>
                  <a:lnTo>
                    <a:pt x="0" y="764"/>
                  </a:lnTo>
                  <a:lnTo>
                    <a:pt x="161" y="483"/>
                  </a:lnTo>
                  <a:lnTo>
                    <a:pt x="281" y="282"/>
                  </a:lnTo>
                  <a:lnTo>
                    <a:pt x="482" y="121"/>
                  </a:lnTo>
                  <a:lnTo>
                    <a:pt x="763" y="0"/>
                  </a:lnTo>
                  <a:lnTo>
                    <a:pt x="1044"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673" name="Google Shape;673;p21"/>
            <p:cNvSpPr/>
            <p:nvPr/>
          </p:nvSpPr>
          <p:spPr>
            <a:xfrm>
              <a:off x="89173" y="110497"/>
              <a:ext cx="399330" cy="319842"/>
            </a:xfrm>
            <a:custGeom>
              <a:rect b="b" l="l" r="r" t="t"/>
              <a:pathLst>
                <a:path extrusionOk="0" h="21600" w="21600">
                  <a:moveTo>
                    <a:pt x="21600" y="0"/>
                  </a:moveTo>
                  <a:lnTo>
                    <a:pt x="21600" y="21600"/>
                  </a:lnTo>
                  <a:lnTo>
                    <a:pt x="0" y="21600"/>
                  </a:lnTo>
                  <a:lnTo>
                    <a:pt x="9175" y="8378"/>
                  </a:lnTo>
                  <a:lnTo>
                    <a:pt x="12058" y="11847"/>
                  </a:lnTo>
                  <a:lnTo>
                    <a:pt x="21600"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674" name="Google Shape;674;p21"/>
            <p:cNvSpPr/>
            <p:nvPr/>
          </p:nvSpPr>
          <p:spPr>
            <a:xfrm>
              <a:off x="89173" y="19385"/>
              <a:ext cx="366390" cy="271404"/>
            </a:xfrm>
            <a:custGeom>
              <a:rect b="b" l="l" r="r" t="t"/>
              <a:pathLst>
                <a:path extrusionOk="0" h="21600" w="21600">
                  <a:moveTo>
                    <a:pt x="17440" y="0"/>
                  </a:moveTo>
                  <a:lnTo>
                    <a:pt x="20916" y="0"/>
                  </a:lnTo>
                  <a:lnTo>
                    <a:pt x="21087" y="77"/>
                  </a:lnTo>
                  <a:lnTo>
                    <a:pt x="21315" y="231"/>
                  </a:lnTo>
                  <a:lnTo>
                    <a:pt x="21372" y="386"/>
                  </a:lnTo>
                  <a:lnTo>
                    <a:pt x="21486" y="617"/>
                  </a:lnTo>
                  <a:lnTo>
                    <a:pt x="21600" y="771"/>
                  </a:lnTo>
                  <a:lnTo>
                    <a:pt x="21600" y="5554"/>
                  </a:lnTo>
                  <a:lnTo>
                    <a:pt x="21486" y="6094"/>
                  </a:lnTo>
                  <a:lnTo>
                    <a:pt x="21315" y="6480"/>
                  </a:lnTo>
                  <a:lnTo>
                    <a:pt x="20973" y="6789"/>
                  </a:lnTo>
                  <a:lnTo>
                    <a:pt x="20688" y="6866"/>
                  </a:lnTo>
                  <a:lnTo>
                    <a:pt x="20289" y="6789"/>
                  </a:lnTo>
                  <a:lnTo>
                    <a:pt x="20004" y="6480"/>
                  </a:lnTo>
                  <a:lnTo>
                    <a:pt x="19890" y="6094"/>
                  </a:lnTo>
                  <a:lnTo>
                    <a:pt x="19833" y="5554"/>
                  </a:lnTo>
                  <a:lnTo>
                    <a:pt x="19833" y="3934"/>
                  </a:lnTo>
                  <a:lnTo>
                    <a:pt x="13393" y="12651"/>
                  </a:lnTo>
                  <a:lnTo>
                    <a:pt x="13108" y="12806"/>
                  </a:lnTo>
                  <a:lnTo>
                    <a:pt x="12823" y="12806"/>
                  </a:lnTo>
                  <a:lnTo>
                    <a:pt x="12538" y="12651"/>
                  </a:lnTo>
                  <a:lnTo>
                    <a:pt x="12310" y="12343"/>
                  </a:lnTo>
                  <a:lnTo>
                    <a:pt x="9575" y="8794"/>
                  </a:lnTo>
                  <a:lnTo>
                    <a:pt x="1596" y="21137"/>
                  </a:lnTo>
                  <a:lnTo>
                    <a:pt x="1425" y="21446"/>
                  </a:lnTo>
                  <a:lnTo>
                    <a:pt x="1083" y="21600"/>
                  </a:lnTo>
                  <a:lnTo>
                    <a:pt x="912" y="21600"/>
                  </a:lnTo>
                  <a:lnTo>
                    <a:pt x="342" y="21291"/>
                  </a:lnTo>
                  <a:lnTo>
                    <a:pt x="114" y="21060"/>
                  </a:lnTo>
                  <a:lnTo>
                    <a:pt x="0" y="20597"/>
                  </a:lnTo>
                  <a:lnTo>
                    <a:pt x="0" y="20211"/>
                  </a:lnTo>
                  <a:lnTo>
                    <a:pt x="114" y="19826"/>
                  </a:lnTo>
                  <a:lnTo>
                    <a:pt x="228" y="19594"/>
                  </a:lnTo>
                  <a:lnTo>
                    <a:pt x="8891" y="6249"/>
                  </a:lnTo>
                  <a:lnTo>
                    <a:pt x="9062" y="6094"/>
                  </a:lnTo>
                  <a:lnTo>
                    <a:pt x="9290" y="5940"/>
                  </a:lnTo>
                  <a:lnTo>
                    <a:pt x="9461" y="5863"/>
                  </a:lnTo>
                  <a:lnTo>
                    <a:pt x="9803" y="5863"/>
                  </a:lnTo>
                  <a:lnTo>
                    <a:pt x="9974" y="5940"/>
                  </a:lnTo>
                  <a:lnTo>
                    <a:pt x="10145" y="6249"/>
                  </a:lnTo>
                  <a:lnTo>
                    <a:pt x="12937" y="9874"/>
                  </a:lnTo>
                  <a:lnTo>
                    <a:pt x="18522" y="2391"/>
                  </a:lnTo>
                  <a:lnTo>
                    <a:pt x="17440" y="2391"/>
                  </a:lnTo>
                  <a:lnTo>
                    <a:pt x="17041" y="2237"/>
                  </a:lnTo>
                  <a:lnTo>
                    <a:pt x="16756" y="2006"/>
                  </a:lnTo>
                  <a:lnTo>
                    <a:pt x="16585" y="1543"/>
                  </a:lnTo>
                  <a:lnTo>
                    <a:pt x="16471" y="1157"/>
                  </a:lnTo>
                  <a:lnTo>
                    <a:pt x="16585" y="617"/>
                  </a:lnTo>
                  <a:lnTo>
                    <a:pt x="16756" y="231"/>
                  </a:lnTo>
                  <a:lnTo>
                    <a:pt x="17041" y="0"/>
                  </a:lnTo>
                  <a:lnTo>
                    <a:pt x="17440"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grpSp>
      <p:grpSp>
        <p:nvGrpSpPr>
          <p:cNvPr id="675" name="Google Shape;675;p21"/>
          <p:cNvGrpSpPr/>
          <p:nvPr/>
        </p:nvGrpSpPr>
        <p:grpSpPr>
          <a:xfrm>
            <a:off x="509459" y="2638950"/>
            <a:ext cx="352660" cy="353979"/>
            <a:chOff x="-1" y="-1"/>
            <a:chExt cx="519534" cy="521478"/>
          </a:xfrm>
        </p:grpSpPr>
        <p:sp>
          <p:nvSpPr>
            <p:cNvPr id="676" name="Google Shape;676;p21"/>
            <p:cNvSpPr/>
            <p:nvPr/>
          </p:nvSpPr>
          <p:spPr>
            <a:xfrm>
              <a:off x="-1" y="-1"/>
              <a:ext cx="519534" cy="521478"/>
            </a:xfrm>
            <a:custGeom>
              <a:rect b="b" l="l" r="r" t="t"/>
              <a:pathLst>
                <a:path extrusionOk="0" h="21600" w="21600">
                  <a:moveTo>
                    <a:pt x="1044" y="0"/>
                  </a:moveTo>
                  <a:lnTo>
                    <a:pt x="1325" y="0"/>
                  </a:lnTo>
                  <a:lnTo>
                    <a:pt x="1526" y="121"/>
                  </a:lnTo>
                  <a:lnTo>
                    <a:pt x="1726" y="282"/>
                  </a:lnTo>
                  <a:lnTo>
                    <a:pt x="1967" y="483"/>
                  </a:lnTo>
                  <a:lnTo>
                    <a:pt x="2007" y="764"/>
                  </a:lnTo>
                  <a:lnTo>
                    <a:pt x="2088" y="1046"/>
                  </a:lnTo>
                  <a:lnTo>
                    <a:pt x="2088" y="19508"/>
                  </a:lnTo>
                  <a:lnTo>
                    <a:pt x="20837" y="19508"/>
                  </a:lnTo>
                  <a:lnTo>
                    <a:pt x="21038" y="19669"/>
                  </a:lnTo>
                  <a:lnTo>
                    <a:pt x="21239" y="19790"/>
                  </a:lnTo>
                  <a:lnTo>
                    <a:pt x="21439" y="19991"/>
                  </a:lnTo>
                  <a:lnTo>
                    <a:pt x="21600" y="20554"/>
                  </a:lnTo>
                  <a:lnTo>
                    <a:pt x="21439" y="21117"/>
                  </a:lnTo>
                  <a:lnTo>
                    <a:pt x="21239" y="21318"/>
                  </a:lnTo>
                  <a:lnTo>
                    <a:pt x="21038" y="21479"/>
                  </a:lnTo>
                  <a:lnTo>
                    <a:pt x="20837" y="21520"/>
                  </a:lnTo>
                  <a:lnTo>
                    <a:pt x="20556" y="21600"/>
                  </a:lnTo>
                  <a:lnTo>
                    <a:pt x="1044" y="21600"/>
                  </a:lnTo>
                  <a:lnTo>
                    <a:pt x="763" y="21520"/>
                  </a:lnTo>
                  <a:lnTo>
                    <a:pt x="482" y="21479"/>
                  </a:lnTo>
                  <a:lnTo>
                    <a:pt x="281" y="21318"/>
                  </a:lnTo>
                  <a:lnTo>
                    <a:pt x="161" y="21117"/>
                  </a:lnTo>
                  <a:lnTo>
                    <a:pt x="0" y="20836"/>
                  </a:lnTo>
                  <a:lnTo>
                    <a:pt x="0" y="764"/>
                  </a:lnTo>
                  <a:lnTo>
                    <a:pt x="161" y="483"/>
                  </a:lnTo>
                  <a:lnTo>
                    <a:pt x="281" y="282"/>
                  </a:lnTo>
                  <a:lnTo>
                    <a:pt x="482" y="121"/>
                  </a:lnTo>
                  <a:lnTo>
                    <a:pt x="763" y="0"/>
                  </a:lnTo>
                  <a:lnTo>
                    <a:pt x="1044"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677" name="Google Shape;677;p21"/>
            <p:cNvSpPr/>
            <p:nvPr/>
          </p:nvSpPr>
          <p:spPr>
            <a:xfrm>
              <a:off x="89173" y="110497"/>
              <a:ext cx="399330" cy="319842"/>
            </a:xfrm>
            <a:custGeom>
              <a:rect b="b" l="l" r="r" t="t"/>
              <a:pathLst>
                <a:path extrusionOk="0" h="21600" w="21600">
                  <a:moveTo>
                    <a:pt x="21600" y="0"/>
                  </a:moveTo>
                  <a:lnTo>
                    <a:pt x="21600" y="21600"/>
                  </a:lnTo>
                  <a:lnTo>
                    <a:pt x="0" y="21600"/>
                  </a:lnTo>
                  <a:lnTo>
                    <a:pt x="9175" y="8378"/>
                  </a:lnTo>
                  <a:lnTo>
                    <a:pt x="12058" y="11847"/>
                  </a:lnTo>
                  <a:lnTo>
                    <a:pt x="21600"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678" name="Google Shape;678;p21"/>
            <p:cNvSpPr/>
            <p:nvPr/>
          </p:nvSpPr>
          <p:spPr>
            <a:xfrm>
              <a:off x="89173" y="19385"/>
              <a:ext cx="366390" cy="271404"/>
            </a:xfrm>
            <a:custGeom>
              <a:rect b="b" l="l" r="r" t="t"/>
              <a:pathLst>
                <a:path extrusionOk="0" h="21600" w="21600">
                  <a:moveTo>
                    <a:pt x="17440" y="0"/>
                  </a:moveTo>
                  <a:lnTo>
                    <a:pt x="20916" y="0"/>
                  </a:lnTo>
                  <a:lnTo>
                    <a:pt x="21087" y="77"/>
                  </a:lnTo>
                  <a:lnTo>
                    <a:pt x="21315" y="231"/>
                  </a:lnTo>
                  <a:lnTo>
                    <a:pt x="21372" y="386"/>
                  </a:lnTo>
                  <a:lnTo>
                    <a:pt x="21486" y="617"/>
                  </a:lnTo>
                  <a:lnTo>
                    <a:pt x="21600" y="771"/>
                  </a:lnTo>
                  <a:lnTo>
                    <a:pt x="21600" y="5554"/>
                  </a:lnTo>
                  <a:lnTo>
                    <a:pt x="21486" y="6094"/>
                  </a:lnTo>
                  <a:lnTo>
                    <a:pt x="21315" y="6480"/>
                  </a:lnTo>
                  <a:lnTo>
                    <a:pt x="20973" y="6789"/>
                  </a:lnTo>
                  <a:lnTo>
                    <a:pt x="20688" y="6866"/>
                  </a:lnTo>
                  <a:lnTo>
                    <a:pt x="20289" y="6789"/>
                  </a:lnTo>
                  <a:lnTo>
                    <a:pt x="20004" y="6480"/>
                  </a:lnTo>
                  <a:lnTo>
                    <a:pt x="19890" y="6094"/>
                  </a:lnTo>
                  <a:lnTo>
                    <a:pt x="19833" y="5554"/>
                  </a:lnTo>
                  <a:lnTo>
                    <a:pt x="19833" y="3934"/>
                  </a:lnTo>
                  <a:lnTo>
                    <a:pt x="13393" y="12651"/>
                  </a:lnTo>
                  <a:lnTo>
                    <a:pt x="13108" y="12806"/>
                  </a:lnTo>
                  <a:lnTo>
                    <a:pt x="12823" y="12806"/>
                  </a:lnTo>
                  <a:lnTo>
                    <a:pt x="12538" y="12651"/>
                  </a:lnTo>
                  <a:lnTo>
                    <a:pt x="12310" y="12343"/>
                  </a:lnTo>
                  <a:lnTo>
                    <a:pt x="9575" y="8794"/>
                  </a:lnTo>
                  <a:lnTo>
                    <a:pt x="1596" y="21137"/>
                  </a:lnTo>
                  <a:lnTo>
                    <a:pt x="1425" y="21446"/>
                  </a:lnTo>
                  <a:lnTo>
                    <a:pt x="1083" y="21600"/>
                  </a:lnTo>
                  <a:lnTo>
                    <a:pt x="912" y="21600"/>
                  </a:lnTo>
                  <a:lnTo>
                    <a:pt x="342" y="21291"/>
                  </a:lnTo>
                  <a:lnTo>
                    <a:pt x="114" y="21060"/>
                  </a:lnTo>
                  <a:lnTo>
                    <a:pt x="0" y="20597"/>
                  </a:lnTo>
                  <a:lnTo>
                    <a:pt x="0" y="20211"/>
                  </a:lnTo>
                  <a:lnTo>
                    <a:pt x="114" y="19826"/>
                  </a:lnTo>
                  <a:lnTo>
                    <a:pt x="228" y="19594"/>
                  </a:lnTo>
                  <a:lnTo>
                    <a:pt x="8891" y="6249"/>
                  </a:lnTo>
                  <a:lnTo>
                    <a:pt x="9062" y="6094"/>
                  </a:lnTo>
                  <a:lnTo>
                    <a:pt x="9290" y="5940"/>
                  </a:lnTo>
                  <a:lnTo>
                    <a:pt x="9461" y="5863"/>
                  </a:lnTo>
                  <a:lnTo>
                    <a:pt x="9803" y="5863"/>
                  </a:lnTo>
                  <a:lnTo>
                    <a:pt x="9974" y="5940"/>
                  </a:lnTo>
                  <a:lnTo>
                    <a:pt x="10145" y="6249"/>
                  </a:lnTo>
                  <a:lnTo>
                    <a:pt x="12937" y="9874"/>
                  </a:lnTo>
                  <a:lnTo>
                    <a:pt x="18522" y="2391"/>
                  </a:lnTo>
                  <a:lnTo>
                    <a:pt x="17440" y="2391"/>
                  </a:lnTo>
                  <a:lnTo>
                    <a:pt x="17041" y="2237"/>
                  </a:lnTo>
                  <a:lnTo>
                    <a:pt x="16756" y="2006"/>
                  </a:lnTo>
                  <a:lnTo>
                    <a:pt x="16585" y="1543"/>
                  </a:lnTo>
                  <a:lnTo>
                    <a:pt x="16471" y="1157"/>
                  </a:lnTo>
                  <a:lnTo>
                    <a:pt x="16585" y="617"/>
                  </a:lnTo>
                  <a:lnTo>
                    <a:pt x="16756" y="231"/>
                  </a:lnTo>
                  <a:lnTo>
                    <a:pt x="17041" y="0"/>
                  </a:lnTo>
                  <a:lnTo>
                    <a:pt x="17440" y="0"/>
                  </a:lnTo>
                  <a:close/>
                </a:path>
              </a:pathLst>
            </a:custGeom>
            <a:solidFill>
              <a:srgbClr val="0000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grpSp>
      <p:sp>
        <p:nvSpPr>
          <p:cNvPr id="679" name="Google Shape;679;p21"/>
          <p:cNvSpPr txBox="1"/>
          <p:nvPr/>
        </p:nvSpPr>
        <p:spPr>
          <a:xfrm>
            <a:off x="1138950" y="981975"/>
            <a:ext cx="2270400" cy="270000"/>
          </a:xfrm>
          <a:prstGeom prst="rect">
            <a:avLst/>
          </a:prstGeom>
          <a:solidFill>
            <a:srgbClr val="EFEFEF"/>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Assam (Goalpara)</a:t>
            </a:r>
            <a:endParaRPr b="1" i="0" sz="1200" u="none" cap="none" strike="noStrike">
              <a:solidFill>
                <a:srgbClr val="000000"/>
              </a:solidFill>
              <a:latin typeface="Roboto"/>
              <a:ea typeface="Roboto"/>
              <a:cs typeface="Roboto"/>
              <a:sym typeface="Roboto"/>
            </a:endParaRPr>
          </a:p>
        </p:txBody>
      </p:sp>
      <p:sp>
        <p:nvSpPr>
          <p:cNvPr id="680" name="Google Shape;680;p21"/>
          <p:cNvSpPr txBox="1"/>
          <p:nvPr/>
        </p:nvSpPr>
        <p:spPr>
          <a:xfrm>
            <a:off x="5636300" y="981975"/>
            <a:ext cx="2270400" cy="270000"/>
          </a:xfrm>
          <a:prstGeom prst="rect">
            <a:avLst/>
          </a:prstGeom>
          <a:solidFill>
            <a:srgbClr val="EFEFEF"/>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Andhra Pradesh</a:t>
            </a:r>
            <a:endParaRPr b="1" i="0" sz="1200" u="none" cap="none" strike="noStrike">
              <a:solidFill>
                <a:srgbClr val="000000"/>
              </a:solidFill>
              <a:latin typeface="Roboto"/>
              <a:ea typeface="Roboto"/>
              <a:cs typeface="Roboto"/>
              <a:sym typeface="Roboto"/>
            </a:endParaRPr>
          </a:p>
        </p:txBody>
      </p:sp>
      <p:sp>
        <p:nvSpPr>
          <p:cNvPr id="681" name="Google Shape;681;p21"/>
          <p:cNvSpPr/>
          <p:nvPr/>
        </p:nvSpPr>
        <p:spPr>
          <a:xfrm>
            <a:off x="4906388" y="1340975"/>
            <a:ext cx="245592" cy="463806"/>
          </a:xfrm>
          <a:custGeom>
            <a:rect b="b" l="l" r="r" t="t"/>
            <a:pathLst>
              <a:path extrusionOk="0" h="21600" w="21600">
                <a:moveTo>
                  <a:pt x="13460" y="1662"/>
                </a:moveTo>
                <a:cubicBezTo>
                  <a:pt x="13460" y="1902"/>
                  <a:pt x="13096" y="2119"/>
                  <a:pt x="12596" y="2119"/>
                </a:cubicBezTo>
                <a:lnTo>
                  <a:pt x="10777" y="2119"/>
                </a:lnTo>
                <a:cubicBezTo>
                  <a:pt x="10914" y="2336"/>
                  <a:pt x="11005" y="2553"/>
                  <a:pt x="11005" y="2793"/>
                </a:cubicBezTo>
                <a:cubicBezTo>
                  <a:pt x="11005" y="3805"/>
                  <a:pt x="9459" y="4647"/>
                  <a:pt x="7503" y="4647"/>
                </a:cubicBezTo>
                <a:cubicBezTo>
                  <a:pt x="5548" y="4647"/>
                  <a:pt x="4002" y="3829"/>
                  <a:pt x="4002" y="2793"/>
                </a:cubicBezTo>
                <a:cubicBezTo>
                  <a:pt x="4002" y="2553"/>
                  <a:pt x="4093" y="2312"/>
                  <a:pt x="4229" y="2119"/>
                </a:cubicBezTo>
                <a:lnTo>
                  <a:pt x="2410" y="2119"/>
                </a:lnTo>
                <a:cubicBezTo>
                  <a:pt x="1955" y="2119"/>
                  <a:pt x="1546" y="1926"/>
                  <a:pt x="1546" y="1662"/>
                </a:cubicBezTo>
                <a:cubicBezTo>
                  <a:pt x="1546" y="1397"/>
                  <a:pt x="1910" y="1204"/>
                  <a:pt x="2410" y="1204"/>
                </a:cubicBezTo>
                <a:lnTo>
                  <a:pt x="4047" y="1204"/>
                </a:lnTo>
                <a:cubicBezTo>
                  <a:pt x="4411" y="433"/>
                  <a:pt x="5775" y="0"/>
                  <a:pt x="7412" y="0"/>
                </a:cubicBezTo>
                <a:cubicBezTo>
                  <a:pt x="9049" y="0"/>
                  <a:pt x="10504" y="433"/>
                  <a:pt x="10868" y="1204"/>
                </a:cubicBezTo>
                <a:lnTo>
                  <a:pt x="12596" y="1204"/>
                </a:lnTo>
                <a:cubicBezTo>
                  <a:pt x="13051" y="1204"/>
                  <a:pt x="13460" y="1397"/>
                  <a:pt x="13460" y="1662"/>
                </a:cubicBezTo>
                <a:close/>
                <a:moveTo>
                  <a:pt x="16643" y="12136"/>
                </a:moveTo>
                <a:lnTo>
                  <a:pt x="15188" y="6646"/>
                </a:lnTo>
                <a:cubicBezTo>
                  <a:pt x="14915" y="5707"/>
                  <a:pt x="13278" y="4985"/>
                  <a:pt x="11187" y="4985"/>
                </a:cubicBezTo>
                <a:lnTo>
                  <a:pt x="3729" y="4985"/>
                </a:lnTo>
                <a:cubicBezTo>
                  <a:pt x="1683" y="4985"/>
                  <a:pt x="0" y="5707"/>
                  <a:pt x="0" y="6598"/>
                </a:cubicBezTo>
                <a:lnTo>
                  <a:pt x="0" y="12233"/>
                </a:lnTo>
                <a:cubicBezTo>
                  <a:pt x="0" y="12666"/>
                  <a:pt x="682" y="13027"/>
                  <a:pt x="1501" y="13027"/>
                </a:cubicBezTo>
                <a:cubicBezTo>
                  <a:pt x="2319" y="13027"/>
                  <a:pt x="3001" y="12666"/>
                  <a:pt x="3001" y="12233"/>
                </a:cubicBezTo>
                <a:lnTo>
                  <a:pt x="3001" y="7537"/>
                </a:lnTo>
                <a:lnTo>
                  <a:pt x="3229" y="7537"/>
                </a:lnTo>
                <a:lnTo>
                  <a:pt x="3229" y="20492"/>
                </a:lnTo>
                <a:cubicBezTo>
                  <a:pt x="3229" y="21094"/>
                  <a:pt x="4184" y="21600"/>
                  <a:pt x="5320" y="21600"/>
                </a:cubicBezTo>
                <a:cubicBezTo>
                  <a:pt x="6457" y="21600"/>
                  <a:pt x="7412" y="21094"/>
                  <a:pt x="7412" y="20492"/>
                </a:cubicBezTo>
                <a:lnTo>
                  <a:pt x="7412" y="13533"/>
                </a:lnTo>
                <a:lnTo>
                  <a:pt x="7821" y="13533"/>
                </a:lnTo>
                <a:lnTo>
                  <a:pt x="7821" y="20492"/>
                </a:lnTo>
                <a:cubicBezTo>
                  <a:pt x="7821" y="21094"/>
                  <a:pt x="8776" y="21600"/>
                  <a:pt x="9913" y="21600"/>
                </a:cubicBezTo>
                <a:cubicBezTo>
                  <a:pt x="11050" y="21600"/>
                  <a:pt x="12005" y="21094"/>
                  <a:pt x="12005" y="20492"/>
                </a:cubicBezTo>
                <a:lnTo>
                  <a:pt x="12005" y="7537"/>
                </a:lnTo>
                <a:lnTo>
                  <a:pt x="12369" y="7537"/>
                </a:lnTo>
                <a:lnTo>
                  <a:pt x="13642" y="12377"/>
                </a:lnTo>
                <a:cubicBezTo>
                  <a:pt x="13779" y="12811"/>
                  <a:pt x="14506" y="13124"/>
                  <a:pt x="15325" y="13052"/>
                </a:cubicBezTo>
                <a:cubicBezTo>
                  <a:pt x="16189" y="12979"/>
                  <a:pt x="16780" y="12594"/>
                  <a:pt x="16643" y="12136"/>
                </a:cubicBezTo>
                <a:close/>
                <a:moveTo>
                  <a:pt x="21327" y="2601"/>
                </a:moveTo>
                <a:cubicBezTo>
                  <a:pt x="21145" y="2577"/>
                  <a:pt x="20918" y="2817"/>
                  <a:pt x="20918" y="2914"/>
                </a:cubicBezTo>
                <a:lnTo>
                  <a:pt x="19963" y="5827"/>
                </a:lnTo>
                <a:lnTo>
                  <a:pt x="19917" y="5924"/>
                </a:lnTo>
                <a:cubicBezTo>
                  <a:pt x="19872" y="6044"/>
                  <a:pt x="19645" y="6116"/>
                  <a:pt x="19417" y="6116"/>
                </a:cubicBezTo>
                <a:lnTo>
                  <a:pt x="18735" y="6068"/>
                </a:lnTo>
                <a:lnTo>
                  <a:pt x="19872" y="2841"/>
                </a:lnTo>
                <a:cubicBezTo>
                  <a:pt x="19917" y="2745"/>
                  <a:pt x="19827" y="2504"/>
                  <a:pt x="19645" y="2480"/>
                </a:cubicBezTo>
                <a:cubicBezTo>
                  <a:pt x="19463" y="2456"/>
                  <a:pt x="19235" y="2697"/>
                  <a:pt x="19235" y="2793"/>
                </a:cubicBezTo>
                <a:lnTo>
                  <a:pt x="18189" y="6020"/>
                </a:lnTo>
                <a:lnTo>
                  <a:pt x="17144" y="5900"/>
                </a:lnTo>
                <a:lnTo>
                  <a:pt x="18235" y="2649"/>
                </a:lnTo>
                <a:cubicBezTo>
                  <a:pt x="18280" y="2553"/>
                  <a:pt x="18189" y="2312"/>
                  <a:pt x="18008" y="2288"/>
                </a:cubicBezTo>
                <a:cubicBezTo>
                  <a:pt x="17826" y="2288"/>
                  <a:pt x="17598" y="2504"/>
                  <a:pt x="17598" y="2601"/>
                </a:cubicBezTo>
                <a:lnTo>
                  <a:pt x="16552" y="5852"/>
                </a:lnTo>
                <a:lnTo>
                  <a:pt x="15916" y="5803"/>
                </a:lnTo>
                <a:cubicBezTo>
                  <a:pt x="15688" y="5779"/>
                  <a:pt x="15552" y="5659"/>
                  <a:pt x="15552" y="5538"/>
                </a:cubicBezTo>
                <a:lnTo>
                  <a:pt x="16371" y="2962"/>
                </a:lnTo>
                <a:lnTo>
                  <a:pt x="16507" y="2528"/>
                </a:lnTo>
                <a:cubicBezTo>
                  <a:pt x="16552" y="2432"/>
                  <a:pt x="16461" y="2191"/>
                  <a:pt x="16280" y="2167"/>
                </a:cubicBezTo>
                <a:cubicBezTo>
                  <a:pt x="16098" y="2143"/>
                  <a:pt x="15870" y="2384"/>
                  <a:pt x="15870" y="2480"/>
                </a:cubicBezTo>
                <a:lnTo>
                  <a:pt x="14915" y="5394"/>
                </a:lnTo>
                <a:lnTo>
                  <a:pt x="14961" y="5490"/>
                </a:lnTo>
                <a:cubicBezTo>
                  <a:pt x="14870" y="5803"/>
                  <a:pt x="15234" y="6092"/>
                  <a:pt x="15825" y="6140"/>
                </a:cubicBezTo>
                <a:lnTo>
                  <a:pt x="17325" y="6285"/>
                </a:lnTo>
                <a:lnTo>
                  <a:pt x="12460" y="21311"/>
                </a:lnTo>
                <a:cubicBezTo>
                  <a:pt x="12414" y="21407"/>
                  <a:pt x="12551" y="21480"/>
                  <a:pt x="12733" y="21504"/>
                </a:cubicBezTo>
                <a:cubicBezTo>
                  <a:pt x="12915" y="21528"/>
                  <a:pt x="13051" y="21456"/>
                  <a:pt x="13096" y="21359"/>
                </a:cubicBezTo>
                <a:lnTo>
                  <a:pt x="17917" y="6309"/>
                </a:lnTo>
                <a:lnTo>
                  <a:pt x="19372" y="6429"/>
                </a:lnTo>
                <a:cubicBezTo>
                  <a:pt x="19963" y="6478"/>
                  <a:pt x="20509" y="6285"/>
                  <a:pt x="20600" y="5972"/>
                </a:cubicBezTo>
                <a:lnTo>
                  <a:pt x="21555" y="3034"/>
                </a:lnTo>
                <a:lnTo>
                  <a:pt x="21600" y="2938"/>
                </a:lnTo>
                <a:cubicBezTo>
                  <a:pt x="21600" y="2866"/>
                  <a:pt x="21509" y="2601"/>
                  <a:pt x="21327" y="2601"/>
                </a:cubicBezTo>
                <a:close/>
              </a:path>
            </a:pathLst>
          </a:custGeom>
          <a:solidFill>
            <a:srgbClr val="00000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2250" u="none" cap="none" strike="noStrike">
              <a:solidFill>
                <a:srgbClr val="000000"/>
              </a:solidFill>
              <a:latin typeface="Arial"/>
              <a:ea typeface="Arial"/>
              <a:cs typeface="Arial"/>
              <a:sym typeface="Arial"/>
            </a:endParaRPr>
          </a:p>
        </p:txBody>
      </p:sp>
      <p:sp>
        <p:nvSpPr>
          <p:cNvPr id="682" name="Google Shape;682;p21"/>
          <p:cNvSpPr/>
          <p:nvPr/>
        </p:nvSpPr>
        <p:spPr>
          <a:xfrm>
            <a:off x="562988" y="1340975"/>
            <a:ext cx="245592" cy="463806"/>
          </a:xfrm>
          <a:custGeom>
            <a:rect b="b" l="l" r="r" t="t"/>
            <a:pathLst>
              <a:path extrusionOk="0" h="21600" w="21600">
                <a:moveTo>
                  <a:pt x="13460" y="1662"/>
                </a:moveTo>
                <a:cubicBezTo>
                  <a:pt x="13460" y="1902"/>
                  <a:pt x="13096" y="2119"/>
                  <a:pt x="12596" y="2119"/>
                </a:cubicBezTo>
                <a:lnTo>
                  <a:pt x="10777" y="2119"/>
                </a:lnTo>
                <a:cubicBezTo>
                  <a:pt x="10914" y="2336"/>
                  <a:pt x="11005" y="2553"/>
                  <a:pt x="11005" y="2793"/>
                </a:cubicBezTo>
                <a:cubicBezTo>
                  <a:pt x="11005" y="3805"/>
                  <a:pt x="9459" y="4647"/>
                  <a:pt x="7503" y="4647"/>
                </a:cubicBezTo>
                <a:cubicBezTo>
                  <a:pt x="5548" y="4647"/>
                  <a:pt x="4002" y="3829"/>
                  <a:pt x="4002" y="2793"/>
                </a:cubicBezTo>
                <a:cubicBezTo>
                  <a:pt x="4002" y="2553"/>
                  <a:pt x="4093" y="2312"/>
                  <a:pt x="4229" y="2119"/>
                </a:cubicBezTo>
                <a:lnTo>
                  <a:pt x="2410" y="2119"/>
                </a:lnTo>
                <a:cubicBezTo>
                  <a:pt x="1955" y="2119"/>
                  <a:pt x="1546" y="1926"/>
                  <a:pt x="1546" y="1662"/>
                </a:cubicBezTo>
                <a:cubicBezTo>
                  <a:pt x="1546" y="1397"/>
                  <a:pt x="1910" y="1204"/>
                  <a:pt x="2410" y="1204"/>
                </a:cubicBezTo>
                <a:lnTo>
                  <a:pt x="4047" y="1204"/>
                </a:lnTo>
                <a:cubicBezTo>
                  <a:pt x="4411" y="433"/>
                  <a:pt x="5775" y="0"/>
                  <a:pt x="7412" y="0"/>
                </a:cubicBezTo>
                <a:cubicBezTo>
                  <a:pt x="9049" y="0"/>
                  <a:pt x="10504" y="433"/>
                  <a:pt x="10868" y="1204"/>
                </a:cubicBezTo>
                <a:lnTo>
                  <a:pt x="12596" y="1204"/>
                </a:lnTo>
                <a:cubicBezTo>
                  <a:pt x="13051" y="1204"/>
                  <a:pt x="13460" y="1397"/>
                  <a:pt x="13460" y="1662"/>
                </a:cubicBezTo>
                <a:close/>
                <a:moveTo>
                  <a:pt x="16643" y="12136"/>
                </a:moveTo>
                <a:lnTo>
                  <a:pt x="15188" y="6646"/>
                </a:lnTo>
                <a:cubicBezTo>
                  <a:pt x="14915" y="5707"/>
                  <a:pt x="13278" y="4985"/>
                  <a:pt x="11187" y="4985"/>
                </a:cubicBezTo>
                <a:lnTo>
                  <a:pt x="3729" y="4985"/>
                </a:lnTo>
                <a:cubicBezTo>
                  <a:pt x="1683" y="4985"/>
                  <a:pt x="0" y="5707"/>
                  <a:pt x="0" y="6598"/>
                </a:cubicBezTo>
                <a:lnTo>
                  <a:pt x="0" y="12233"/>
                </a:lnTo>
                <a:cubicBezTo>
                  <a:pt x="0" y="12666"/>
                  <a:pt x="682" y="13027"/>
                  <a:pt x="1501" y="13027"/>
                </a:cubicBezTo>
                <a:cubicBezTo>
                  <a:pt x="2319" y="13027"/>
                  <a:pt x="3001" y="12666"/>
                  <a:pt x="3001" y="12233"/>
                </a:cubicBezTo>
                <a:lnTo>
                  <a:pt x="3001" y="7537"/>
                </a:lnTo>
                <a:lnTo>
                  <a:pt x="3229" y="7537"/>
                </a:lnTo>
                <a:lnTo>
                  <a:pt x="3229" y="20492"/>
                </a:lnTo>
                <a:cubicBezTo>
                  <a:pt x="3229" y="21094"/>
                  <a:pt x="4184" y="21600"/>
                  <a:pt x="5320" y="21600"/>
                </a:cubicBezTo>
                <a:cubicBezTo>
                  <a:pt x="6457" y="21600"/>
                  <a:pt x="7412" y="21094"/>
                  <a:pt x="7412" y="20492"/>
                </a:cubicBezTo>
                <a:lnTo>
                  <a:pt x="7412" y="13533"/>
                </a:lnTo>
                <a:lnTo>
                  <a:pt x="7821" y="13533"/>
                </a:lnTo>
                <a:lnTo>
                  <a:pt x="7821" y="20492"/>
                </a:lnTo>
                <a:cubicBezTo>
                  <a:pt x="7821" y="21094"/>
                  <a:pt x="8776" y="21600"/>
                  <a:pt x="9913" y="21600"/>
                </a:cubicBezTo>
                <a:cubicBezTo>
                  <a:pt x="11050" y="21600"/>
                  <a:pt x="12005" y="21094"/>
                  <a:pt x="12005" y="20492"/>
                </a:cubicBezTo>
                <a:lnTo>
                  <a:pt x="12005" y="7537"/>
                </a:lnTo>
                <a:lnTo>
                  <a:pt x="12369" y="7537"/>
                </a:lnTo>
                <a:lnTo>
                  <a:pt x="13642" y="12377"/>
                </a:lnTo>
                <a:cubicBezTo>
                  <a:pt x="13779" y="12811"/>
                  <a:pt x="14506" y="13124"/>
                  <a:pt x="15325" y="13052"/>
                </a:cubicBezTo>
                <a:cubicBezTo>
                  <a:pt x="16189" y="12979"/>
                  <a:pt x="16780" y="12594"/>
                  <a:pt x="16643" y="12136"/>
                </a:cubicBezTo>
                <a:close/>
                <a:moveTo>
                  <a:pt x="21327" y="2601"/>
                </a:moveTo>
                <a:cubicBezTo>
                  <a:pt x="21145" y="2577"/>
                  <a:pt x="20918" y="2817"/>
                  <a:pt x="20918" y="2914"/>
                </a:cubicBezTo>
                <a:lnTo>
                  <a:pt x="19963" y="5827"/>
                </a:lnTo>
                <a:lnTo>
                  <a:pt x="19917" y="5924"/>
                </a:lnTo>
                <a:cubicBezTo>
                  <a:pt x="19872" y="6044"/>
                  <a:pt x="19645" y="6116"/>
                  <a:pt x="19417" y="6116"/>
                </a:cubicBezTo>
                <a:lnTo>
                  <a:pt x="18735" y="6068"/>
                </a:lnTo>
                <a:lnTo>
                  <a:pt x="19872" y="2841"/>
                </a:lnTo>
                <a:cubicBezTo>
                  <a:pt x="19917" y="2745"/>
                  <a:pt x="19827" y="2504"/>
                  <a:pt x="19645" y="2480"/>
                </a:cubicBezTo>
                <a:cubicBezTo>
                  <a:pt x="19463" y="2456"/>
                  <a:pt x="19235" y="2697"/>
                  <a:pt x="19235" y="2793"/>
                </a:cubicBezTo>
                <a:lnTo>
                  <a:pt x="18189" y="6020"/>
                </a:lnTo>
                <a:lnTo>
                  <a:pt x="17144" y="5900"/>
                </a:lnTo>
                <a:lnTo>
                  <a:pt x="18235" y="2649"/>
                </a:lnTo>
                <a:cubicBezTo>
                  <a:pt x="18280" y="2553"/>
                  <a:pt x="18189" y="2312"/>
                  <a:pt x="18008" y="2288"/>
                </a:cubicBezTo>
                <a:cubicBezTo>
                  <a:pt x="17826" y="2288"/>
                  <a:pt x="17598" y="2504"/>
                  <a:pt x="17598" y="2601"/>
                </a:cubicBezTo>
                <a:lnTo>
                  <a:pt x="16552" y="5852"/>
                </a:lnTo>
                <a:lnTo>
                  <a:pt x="15916" y="5803"/>
                </a:lnTo>
                <a:cubicBezTo>
                  <a:pt x="15688" y="5779"/>
                  <a:pt x="15552" y="5659"/>
                  <a:pt x="15552" y="5538"/>
                </a:cubicBezTo>
                <a:lnTo>
                  <a:pt x="16371" y="2962"/>
                </a:lnTo>
                <a:lnTo>
                  <a:pt x="16507" y="2528"/>
                </a:lnTo>
                <a:cubicBezTo>
                  <a:pt x="16552" y="2432"/>
                  <a:pt x="16461" y="2191"/>
                  <a:pt x="16280" y="2167"/>
                </a:cubicBezTo>
                <a:cubicBezTo>
                  <a:pt x="16098" y="2143"/>
                  <a:pt x="15870" y="2384"/>
                  <a:pt x="15870" y="2480"/>
                </a:cubicBezTo>
                <a:lnTo>
                  <a:pt x="14915" y="5394"/>
                </a:lnTo>
                <a:lnTo>
                  <a:pt x="14961" y="5490"/>
                </a:lnTo>
                <a:cubicBezTo>
                  <a:pt x="14870" y="5803"/>
                  <a:pt x="15234" y="6092"/>
                  <a:pt x="15825" y="6140"/>
                </a:cubicBezTo>
                <a:lnTo>
                  <a:pt x="17325" y="6285"/>
                </a:lnTo>
                <a:lnTo>
                  <a:pt x="12460" y="21311"/>
                </a:lnTo>
                <a:cubicBezTo>
                  <a:pt x="12414" y="21407"/>
                  <a:pt x="12551" y="21480"/>
                  <a:pt x="12733" y="21504"/>
                </a:cubicBezTo>
                <a:cubicBezTo>
                  <a:pt x="12915" y="21528"/>
                  <a:pt x="13051" y="21456"/>
                  <a:pt x="13096" y="21359"/>
                </a:cubicBezTo>
                <a:lnTo>
                  <a:pt x="17917" y="6309"/>
                </a:lnTo>
                <a:lnTo>
                  <a:pt x="19372" y="6429"/>
                </a:lnTo>
                <a:cubicBezTo>
                  <a:pt x="19963" y="6478"/>
                  <a:pt x="20509" y="6285"/>
                  <a:pt x="20600" y="5972"/>
                </a:cubicBezTo>
                <a:lnTo>
                  <a:pt x="21555" y="3034"/>
                </a:lnTo>
                <a:lnTo>
                  <a:pt x="21600" y="2938"/>
                </a:lnTo>
                <a:cubicBezTo>
                  <a:pt x="21600" y="2866"/>
                  <a:pt x="21509" y="2601"/>
                  <a:pt x="21327" y="2601"/>
                </a:cubicBezTo>
                <a:close/>
              </a:path>
            </a:pathLst>
          </a:custGeom>
          <a:solidFill>
            <a:srgbClr val="000000"/>
          </a:solidFill>
          <a:ln>
            <a:noFill/>
          </a:ln>
        </p:spPr>
        <p:txBody>
          <a:bodyPr anchorCtr="0" anchor="ctr" bIns="35700" lIns="35700" spcFirstLastPara="1" rIns="35700" wrap="square" tIns="35700">
            <a:noAutofit/>
          </a:bodyPr>
          <a:lstStyle/>
          <a:p>
            <a:pPr indent="0" lvl="0" marL="0" marR="0" rtl="0" algn="l">
              <a:lnSpc>
                <a:spcPct val="118755"/>
              </a:lnSpc>
              <a:spcBef>
                <a:spcPts val="0"/>
              </a:spcBef>
              <a:spcAft>
                <a:spcPts val="0"/>
              </a:spcAft>
              <a:buClr>
                <a:srgbClr val="000000"/>
              </a:buClr>
              <a:buSzPts val="2250"/>
              <a:buFont typeface="Arial"/>
              <a:buNone/>
            </a:pPr>
            <a:r>
              <a:t/>
            </a:r>
            <a:endParaRPr b="0" i="0" sz="2250" u="none" cap="none" strike="noStrike">
              <a:solidFill>
                <a:srgbClr val="000000"/>
              </a:solidFill>
              <a:latin typeface="Arial"/>
              <a:ea typeface="Arial"/>
              <a:cs typeface="Arial"/>
              <a:sym typeface="Arial"/>
            </a:endParaRPr>
          </a:p>
        </p:txBody>
      </p:sp>
      <p:sp>
        <p:nvSpPr>
          <p:cNvPr id="683" name="Google Shape;683;p21"/>
          <p:cNvSpPr txBox="1"/>
          <p:nvPr/>
        </p:nvSpPr>
        <p:spPr>
          <a:xfrm>
            <a:off x="5219800" y="4706825"/>
            <a:ext cx="338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Roboto"/>
                <a:ea typeface="Roboto"/>
                <a:cs typeface="Roboto"/>
                <a:sym typeface="Roboto"/>
              </a:rPr>
              <a:t> **Calculated from the optimized data of 54 out of 78 farmers in Andhra Pradesh,  who have been growing oil palm for more than &gt; 4 years</a:t>
            </a:r>
            <a:endParaRPr b="0" i="0" sz="700" u="none" cap="none" strike="noStrike">
              <a:solidFill>
                <a:schemeClr val="dk1"/>
              </a:solidFill>
              <a:latin typeface="Roboto"/>
              <a:ea typeface="Roboto"/>
              <a:cs typeface="Roboto"/>
              <a:sym typeface="Roboto"/>
            </a:endParaRPr>
          </a:p>
        </p:txBody>
      </p:sp>
      <p:sp>
        <p:nvSpPr>
          <p:cNvPr id="684" name="Google Shape;684;p21"/>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Harvesting and Yield</a:t>
            </a:r>
            <a:r>
              <a:rPr b="1" i="0" lang="en" sz="1600" u="none" cap="none" strike="noStrike">
                <a:solidFill>
                  <a:schemeClr val="dk2"/>
                </a:solidFill>
                <a:latin typeface="Roboto"/>
                <a:ea typeface="Roboto"/>
                <a:cs typeface="Roboto"/>
                <a:sym typeface="Roboto"/>
              </a:rPr>
              <a:t> | </a:t>
            </a:r>
            <a:r>
              <a:rPr b="0" i="0" lang="en" sz="1600" u="none" cap="none" strike="noStrike">
                <a:solidFill>
                  <a:schemeClr val="dk2"/>
                </a:solidFill>
                <a:latin typeface="Roboto"/>
                <a:ea typeface="Roboto"/>
                <a:cs typeface="Roboto"/>
                <a:sym typeface="Roboto"/>
              </a:rPr>
              <a:t>Andhra Pradesh reported more than double the harvest times and ~8 times per acre yield as compared to Assam</a:t>
            </a:r>
            <a:endParaRPr b="0" i="0" sz="1600" u="none" cap="none" strike="noStrike">
              <a:solidFill>
                <a:schemeClr val="dk2"/>
              </a:solidFill>
              <a:latin typeface="Roboto"/>
              <a:ea typeface="Roboto"/>
              <a:cs typeface="Roboto"/>
              <a:sym typeface="Roboto"/>
            </a:endParaRPr>
          </a:p>
        </p:txBody>
      </p:sp>
      <p:sp>
        <p:nvSpPr>
          <p:cNvPr id="685" name="Google Shape;685;p21"/>
          <p:cNvSpPr txBox="1"/>
          <p:nvPr/>
        </p:nvSpPr>
        <p:spPr>
          <a:xfrm>
            <a:off x="1069025" y="4706825"/>
            <a:ext cx="415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Roboto"/>
                <a:ea typeface="Roboto"/>
                <a:cs typeface="Roboto"/>
                <a:sym typeface="Roboto"/>
              </a:rPr>
              <a:t>*Calculated from the optimized data of 17 out of 32 farmers in Goalpara, Assam who are harvesting. The yield was optimized based on the reported revenue, price per kg, average yield and land size</a:t>
            </a:r>
            <a:endParaRPr b="0" i="0" sz="700" u="none" cap="none" strike="noStrike">
              <a:solidFill>
                <a:srgbClr val="000000"/>
              </a:solidFill>
              <a:latin typeface="Roboto"/>
              <a:ea typeface="Roboto"/>
              <a:cs typeface="Roboto"/>
              <a:sym typeface="Roboto"/>
            </a:endParaRPr>
          </a:p>
        </p:txBody>
      </p:sp>
      <p:cxnSp>
        <p:nvCxnSpPr>
          <p:cNvPr id="686" name="Google Shape;686;p21"/>
          <p:cNvCxnSpPr/>
          <p:nvPr/>
        </p:nvCxnSpPr>
        <p:spPr>
          <a:xfrm>
            <a:off x="4482800" y="1016550"/>
            <a:ext cx="0" cy="3110400"/>
          </a:xfrm>
          <a:prstGeom prst="straightConnector1">
            <a:avLst/>
          </a:prstGeom>
          <a:noFill/>
          <a:ln cap="flat" cmpd="sng" w="9525">
            <a:solidFill>
              <a:schemeClr val="accent4"/>
            </a:solidFill>
            <a:prstDash val="dash"/>
            <a:round/>
            <a:headEnd len="sm" w="sm" type="none"/>
            <a:tailEnd len="sm" w="sm" type="none"/>
          </a:ln>
        </p:spPr>
      </p:cxnSp>
      <p:pic>
        <p:nvPicPr>
          <p:cNvPr id="687" name="Google Shape;687;p21"/>
          <p:cNvPicPr preferRelativeResize="0"/>
          <p:nvPr/>
        </p:nvPicPr>
        <p:blipFill rotWithShape="1">
          <a:blip r:embed="rId3">
            <a:alphaModFix/>
          </a:blip>
          <a:srcRect b="0" l="0" r="0" t="0"/>
          <a:stretch/>
        </p:blipFill>
        <p:spPr>
          <a:xfrm>
            <a:off x="4843725" y="2005275"/>
            <a:ext cx="370950" cy="370950"/>
          </a:xfrm>
          <a:prstGeom prst="rect">
            <a:avLst/>
          </a:prstGeom>
          <a:noFill/>
          <a:ln>
            <a:noFill/>
          </a:ln>
        </p:spPr>
      </p:pic>
      <p:pic>
        <p:nvPicPr>
          <p:cNvPr id="688" name="Google Shape;688;p21"/>
          <p:cNvPicPr preferRelativeResize="0"/>
          <p:nvPr/>
        </p:nvPicPr>
        <p:blipFill rotWithShape="1">
          <a:blip r:embed="rId3">
            <a:alphaModFix/>
          </a:blip>
          <a:srcRect b="0" l="0" r="0" t="0"/>
          <a:stretch/>
        </p:blipFill>
        <p:spPr>
          <a:xfrm>
            <a:off x="500325" y="2005275"/>
            <a:ext cx="370950" cy="370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2"/>
          <p:cNvSpPr txBox="1"/>
          <p:nvPr/>
        </p:nvSpPr>
        <p:spPr>
          <a:xfrm>
            <a:off x="6148900" y="1692875"/>
            <a:ext cx="26934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revenue in a year per hectare** ranging from </a:t>
            </a:r>
            <a:r>
              <a:rPr b="1" i="0" lang="en" sz="1000" u="none" cap="none" strike="noStrike">
                <a:solidFill>
                  <a:srgbClr val="000000"/>
                </a:solidFill>
                <a:latin typeface="Roboto"/>
                <a:ea typeface="Roboto"/>
                <a:cs typeface="Roboto"/>
                <a:sym typeface="Roboto"/>
              </a:rPr>
              <a:t>Rs 6,252 to Rs 426,248</a:t>
            </a:r>
            <a:endParaRPr b="1" i="0" sz="1000" u="none" cap="none" strike="noStrike">
              <a:solidFill>
                <a:srgbClr val="000000"/>
              </a:solidFill>
              <a:latin typeface="Roboto"/>
              <a:ea typeface="Roboto"/>
              <a:cs typeface="Roboto"/>
              <a:sym typeface="Roboto"/>
            </a:endParaRPr>
          </a:p>
        </p:txBody>
      </p:sp>
      <p:sp>
        <p:nvSpPr>
          <p:cNvPr id="695" name="Google Shape;695;p22"/>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696" name="Google Shape;696;p22"/>
          <p:cNvSpPr txBox="1"/>
          <p:nvPr/>
        </p:nvSpPr>
        <p:spPr>
          <a:xfrm>
            <a:off x="51650" y="4249975"/>
            <a:ext cx="8819700" cy="6267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There is a significant difference between the investment and return on oil palm each season in both the states. Due to this, there is also a 10X difference in average profit / income. However, since the crop is in growth phase in Assam, farmers are seeing a YoY increase in income, whereas the income growth in Andhra Pradesh seems to have stagnated.</a:t>
            </a:r>
            <a:endParaRPr b="0" i="1" sz="1100" u="none" cap="none" strike="noStrike">
              <a:solidFill>
                <a:srgbClr val="000000"/>
              </a:solidFill>
              <a:latin typeface="Roboto"/>
              <a:ea typeface="Roboto"/>
              <a:cs typeface="Roboto"/>
              <a:sym typeface="Roboto"/>
            </a:endParaRPr>
          </a:p>
        </p:txBody>
      </p:sp>
      <p:sp>
        <p:nvSpPr>
          <p:cNvPr id="697" name="Google Shape;697;p22"/>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Income from Oil Palm</a:t>
            </a:r>
            <a:r>
              <a:rPr b="1" i="0" lang="en" sz="1600" u="none" cap="none" strike="noStrike">
                <a:solidFill>
                  <a:schemeClr val="dk2"/>
                </a:solidFill>
                <a:latin typeface="Roboto"/>
                <a:ea typeface="Roboto"/>
                <a:cs typeface="Roboto"/>
                <a:sym typeface="Roboto"/>
              </a:rPr>
              <a:t> | </a:t>
            </a:r>
            <a:r>
              <a:rPr b="0" i="0" lang="en" sz="1600" u="none" cap="none" strike="noStrike">
                <a:solidFill>
                  <a:schemeClr val="dk2"/>
                </a:solidFill>
                <a:latin typeface="Roboto"/>
                <a:ea typeface="Roboto"/>
                <a:cs typeface="Roboto"/>
                <a:sym typeface="Roboto"/>
              </a:rPr>
              <a:t>Oil Palm is a major source of income for smallholders in Andhra Pradesh but hasn’t acquired the status of the key cash crop in Assam yet</a:t>
            </a:r>
            <a:endParaRPr b="0" i="0" sz="1600" u="none" cap="none" strike="noStrike">
              <a:solidFill>
                <a:schemeClr val="dk2"/>
              </a:solidFill>
              <a:latin typeface="Roboto"/>
              <a:ea typeface="Roboto"/>
              <a:cs typeface="Roboto"/>
              <a:sym typeface="Roboto"/>
            </a:endParaRPr>
          </a:p>
        </p:txBody>
      </p:sp>
      <p:sp>
        <p:nvSpPr>
          <p:cNvPr id="698" name="Google Shape;698;p22"/>
          <p:cNvSpPr txBox="1"/>
          <p:nvPr/>
        </p:nvSpPr>
        <p:spPr>
          <a:xfrm>
            <a:off x="483975" y="1723627"/>
            <a:ext cx="1259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Rs 45,181</a:t>
            </a:r>
            <a:endParaRPr b="1" i="0" sz="1400" u="none" cap="none" strike="noStrike">
              <a:solidFill>
                <a:srgbClr val="000000"/>
              </a:solidFill>
              <a:latin typeface="Roboto"/>
              <a:ea typeface="Roboto"/>
              <a:cs typeface="Roboto"/>
              <a:sym typeface="Roboto"/>
            </a:endParaRPr>
          </a:p>
        </p:txBody>
      </p:sp>
      <p:sp>
        <p:nvSpPr>
          <p:cNvPr id="699" name="Google Shape;699;p22"/>
          <p:cNvSpPr txBox="1"/>
          <p:nvPr/>
        </p:nvSpPr>
        <p:spPr>
          <a:xfrm>
            <a:off x="4930602" y="1723625"/>
            <a:ext cx="1294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Rs 236,276</a:t>
            </a:r>
            <a:endParaRPr b="1" i="0" sz="1400" u="none" cap="none" strike="noStrike">
              <a:solidFill>
                <a:srgbClr val="000000"/>
              </a:solidFill>
              <a:latin typeface="Roboto"/>
              <a:ea typeface="Roboto"/>
              <a:cs typeface="Roboto"/>
              <a:sym typeface="Roboto"/>
            </a:endParaRPr>
          </a:p>
        </p:txBody>
      </p:sp>
      <p:sp>
        <p:nvSpPr>
          <p:cNvPr id="700" name="Google Shape;700;p22"/>
          <p:cNvSpPr txBox="1"/>
          <p:nvPr/>
        </p:nvSpPr>
        <p:spPr>
          <a:xfrm>
            <a:off x="1606425" y="1692875"/>
            <a:ext cx="26934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revenue in a year per hectare* ranging from </a:t>
            </a:r>
            <a:r>
              <a:rPr b="1" i="0" lang="en" sz="1000" u="none" cap="none" strike="noStrike">
                <a:solidFill>
                  <a:srgbClr val="000000"/>
                </a:solidFill>
                <a:latin typeface="Roboto"/>
                <a:ea typeface="Roboto"/>
                <a:cs typeface="Roboto"/>
                <a:sym typeface="Roboto"/>
              </a:rPr>
              <a:t>Rs 7,225 to Rs 138,723</a:t>
            </a:r>
            <a:endParaRPr b="1" i="0" sz="1000" u="none" cap="none" strike="noStrike">
              <a:solidFill>
                <a:srgbClr val="000000"/>
              </a:solidFill>
              <a:latin typeface="Roboto"/>
              <a:ea typeface="Roboto"/>
              <a:cs typeface="Roboto"/>
              <a:sym typeface="Roboto"/>
            </a:endParaRPr>
          </a:p>
        </p:txBody>
      </p:sp>
      <p:sp>
        <p:nvSpPr>
          <p:cNvPr id="701" name="Google Shape;701;p22"/>
          <p:cNvSpPr txBox="1"/>
          <p:nvPr/>
        </p:nvSpPr>
        <p:spPr>
          <a:xfrm>
            <a:off x="1606425" y="2087700"/>
            <a:ext cx="2693400" cy="600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cost in a year per hectare* ranging from </a:t>
            </a:r>
            <a:r>
              <a:rPr b="1" i="0" lang="en" sz="1000" u="none" cap="none" strike="noStrike">
                <a:solidFill>
                  <a:srgbClr val="000000"/>
                </a:solidFill>
                <a:latin typeface="Roboto"/>
                <a:ea typeface="Roboto"/>
                <a:cs typeface="Roboto"/>
                <a:sym typeface="Roboto"/>
              </a:rPr>
              <a:t>Rs. 1,376 to Rs. 45,113 </a:t>
            </a:r>
            <a:endParaRPr b="1" i="0" sz="8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Roboto"/>
                <a:ea typeface="Roboto"/>
                <a:cs typeface="Roboto"/>
                <a:sym typeface="Roboto"/>
              </a:rPr>
              <a:t>(2 people reported Rs 0)</a:t>
            </a:r>
            <a:endParaRPr b="1" i="0" sz="700" u="none" cap="none" strike="noStrike">
              <a:solidFill>
                <a:srgbClr val="000000"/>
              </a:solidFill>
              <a:latin typeface="Roboto"/>
              <a:ea typeface="Roboto"/>
              <a:cs typeface="Roboto"/>
              <a:sym typeface="Roboto"/>
            </a:endParaRPr>
          </a:p>
        </p:txBody>
      </p:sp>
      <p:sp>
        <p:nvSpPr>
          <p:cNvPr id="702" name="Google Shape;702;p22"/>
          <p:cNvSpPr txBox="1"/>
          <p:nvPr/>
        </p:nvSpPr>
        <p:spPr>
          <a:xfrm>
            <a:off x="6148900" y="2087691"/>
            <a:ext cx="2648400" cy="600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Average cost in a year per hectare** ranging from </a:t>
            </a:r>
            <a:r>
              <a:rPr b="1" i="0" lang="en" sz="1000" u="none" cap="none" strike="noStrike">
                <a:solidFill>
                  <a:srgbClr val="000000"/>
                </a:solidFill>
                <a:latin typeface="Roboto"/>
                <a:ea typeface="Roboto"/>
                <a:cs typeface="Roboto"/>
                <a:sym typeface="Roboto"/>
              </a:rPr>
              <a:t>Rs 988 to Rs 225,602</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 sz="700" u="none" cap="none" strike="noStrike">
                <a:solidFill>
                  <a:schemeClr val="dk1"/>
                </a:solidFill>
                <a:latin typeface="Roboto"/>
                <a:ea typeface="Roboto"/>
                <a:cs typeface="Roboto"/>
                <a:sym typeface="Roboto"/>
              </a:rPr>
              <a:t>(2 people reported Rs 0)</a:t>
            </a:r>
            <a:endParaRPr b="1" i="0" sz="1000" u="none" cap="none" strike="noStrike">
              <a:solidFill>
                <a:srgbClr val="000000"/>
              </a:solidFill>
              <a:latin typeface="Roboto"/>
              <a:ea typeface="Roboto"/>
              <a:cs typeface="Roboto"/>
              <a:sym typeface="Roboto"/>
            </a:endParaRPr>
          </a:p>
        </p:txBody>
      </p:sp>
      <p:sp>
        <p:nvSpPr>
          <p:cNvPr id="703" name="Google Shape;703;p22"/>
          <p:cNvSpPr txBox="1"/>
          <p:nvPr/>
        </p:nvSpPr>
        <p:spPr>
          <a:xfrm>
            <a:off x="543075" y="2118441"/>
            <a:ext cx="1141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Rs 34,087</a:t>
            </a:r>
            <a:endParaRPr b="1" i="0" sz="1400" u="none" cap="none" strike="noStrike">
              <a:solidFill>
                <a:srgbClr val="000000"/>
              </a:solidFill>
              <a:latin typeface="Roboto"/>
              <a:ea typeface="Roboto"/>
              <a:cs typeface="Roboto"/>
              <a:sym typeface="Roboto"/>
            </a:endParaRPr>
          </a:p>
        </p:txBody>
      </p:sp>
      <p:sp>
        <p:nvSpPr>
          <p:cNvPr id="704" name="Google Shape;704;p22"/>
          <p:cNvSpPr txBox="1"/>
          <p:nvPr/>
        </p:nvSpPr>
        <p:spPr>
          <a:xfrm>
            <a:off x="5007063" y="2118441"/>
            <a:ext cx="1141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Rs 90,982</a:t>
            </a:r>
            <a:endParaRPr b="1" i="0" sz="1400" u="none" cap="none" strike="noStrike">
              <a:solidFill>
                <a:srgbClr val="000000"/>
              </a:solidFill>
              <a:latin typeface="Roboto"/>
              <a:ea typeface="Roboto"/>
              <a:cs typeface="Roboto"/>
              <a:sym typeface="Roboto"/>
            </a:endParaRPr>
          </a:p>
        </p:txBody>
      </p:sp>
      <p:sp>
        <p:nvSpPr>
          <p:cNvPr id="705" name="Google Shape;705;p22"/>
          <p:cNvSpPr txBox="1"/>
          <p:nvPr/>
        </p:nvSpPr>
        <p:spPr>
          <a:xfrm>
            <a:off x="1606425" y="1313950"/>
            <a:ext cx="26934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reported increase in income since previous year (N=32)</a:t>
            </a:r>
            <a:endParaRPr b="0" i="0" sz="1000" u="none" cap="none" strike="noStrike">
              <a:solidFill>
                <a:srgbClr val="000000"/>
              </a:solidFill>
              <a:latin typeface="Roboto"/>
              <a:ea typeface="Roboto"/>
              <a:cs typeface="Roboto"/>
              <a:sym typeface="Roboto"/>
            </a:endParaRPr>
          </a:p>
        </p:txBody>
      </p:sp>
      <p:sp>
        <p:nvSpPr>
          <p:cNvPr id="706" name="Google Shape;706;p22"/>
          <p:cNvSpPr txBox="1"/>
          <p:nvPr/>
        </p:nvSpPr>
        <p:spPr>
          <a:xfrm>
            <a:off x="543075" y="1327625"/>
            <a:ext cx="1141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100%</a:t>
            </a:r>
            <a:endParaRPr b="1" i="0" sz="1400" u="none" cap="none" strike="noStrike">
              <a:solidFill>
                <a:srgbClr val="000000"/>
              </a:solidFill>
              <a:latin typeface="Roboto"/>
              <a:ea typeface="Roboto"/>
              <a:cs typeface="Roboto"/>
              <a:sym typeface="Roboto"/>
            </a:endParaRPr>
          </a:p>
        </p:txBody>
      </p:sp>
      <p:sp>
        <p:nvSpPr>
          <p:cNvPr id="707" name="Google Shape;707;p22"/>
          <p:cNvSpPr txBox="1"/>
          <p:nvPr/>
        </p:nvSpPr>
        <p:spPr>
          <a:xfrm>
            <a:off x="6148900" y="1296875"/>
            <a:ext cx="26934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reported increase in income since previous year (N=78)</a:t>
            </a:r>
            <a:endParaRPr b="0" i="0" sz="1000" u="none" cap="none" strike="noStrike">
              <a:solidFill>
                <a:srgbClr val="000000"/>
              </a:solidFill>
              <a:latin typeface="Roboto"/>
              <a:ea typeface="Roboto"/>
              <a:cs typeface="Roboto"/>
              <a:sym typeface="Roboto"/>
            </a:endParaRPr>
          </a:p>
        </p:txBody>
      </p:sp>
      <p:sp>
        <p:nvSpPr>
          <p:cNvPr id="708" name="Google Shape;708;p22"/>
          <p:cNvSpPr txBox="1"/>
          <p:nvPr/>
        </p:nvSpPr>
        <p:spPr>
          <a:xfrm>
            <a:off x="5007063" y="1327625"/>
            <a:ext cx="1141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9%</a:t>
            </a:r>
            <a:endParaRPr b="1" i="0" sz="1400" u="none" cap="none" strike="noStrike">
              <a:solidFill>
                <a:srgbClr val="000000"/>
              </a:solidFill>
              <a:latin typeface="Roboto"/>
              <a:ea typeface="Roboto"/>
              <a:cs typeface="Roboto"/>
              <a:sym typeface="Roboto"/>
            </a:endParaRPr>
          </a:p>
        </p:txBody>
      </p:sp>
      <p:sp>
        <p:nvSpPr>
          <p:cNvPr id="709" name="Google Shape;709;p22"/>
          <p:cNvSpPr txBox="1"/>
          <p:nvPr/>
        </p:nvSpPr>
        <p:spPr>
          <a:xfrm>
            <a:off x="4930548" y="2542069"/>
            <a:ext cx="1294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accent4"/>
                </a:solidFill>
                <a:latin typeface="Roboto"/>
                <a:ea typeface="Roboto"/>
                <a:cs typeface="Roboto"/>
                <a:sym typeface="Roboto"/>
              </a:rPr>
              <a:t>Rs 145,294</a:t>
            </a:r>
            <a:endParaRPr b="1" i="0" sz="1400" u="none" cap="none" strike="noStrike">
              <a:solidFill>
                <a:schemeClr val="accent4"/>
              </a:solidFill>
              <a:latin typeface="Roboto"/>
              <a:ea typeface="Roboto"/>
              <a:cs typeface="Roboto"/>
              <a:sym typeface="Roboto"/>
            </a:endParaRPr>
          </a:p>
        </p:txBody>
      </p:sp>
      <p:sp>
        <p:nvSpPr>
          <p:cNvPr id="710" name="Google Shape;710;p22"/>
          <p:cNvSpPr txBox="1"/>
          <p:nvPr/>
        </p:nvSpPr>
        <p:spPr>
          <a:xfrm>
            <a:off x="1606425" y="2588275"/>
            <a:ext cx="26934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Estimated average income in a year per hectare</a:t>
            </a:r>
            <a:endParaRPr b="1" i="1" sz="1000" u="none" cap="none" strike="noStrike">
              <a:solidFill>
                <a:srgbClr val="000000"/>
              </a:solidFill>
              <a:latin typeface="Roboto"/>
              <a:ea typeface="Roboto"/>
              <a:cs typeface="Roboto"/>
              <a:sym typeface="Roboto"/>
            </a:endParaRPr>
          </a:p>
        </p:txBody>
      </p:sp>
      <p:sp>
        <p:nvSpPr>
          <p:cNvPr id="711" name="Google Shape;711;p22"/>
          <p:cNvSpPr txBox="1"/>
          <p:nvPr/>
        </p:nvSpPr>
        <p:spPr>
          <a:xfrm>
            <a:off x="543075" y="2542069"/>
            <a:ext cx="1141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accent4"/>
                </a:solidFill>
                <a:latin typeface="Roboto"/>
                <a:ea typeface="Roboto"/>
                <a:cs typeface="Roboto"/>
                <a:sym typeface="Roboto"/>
              </a:rPr>
              <a:t>Rs 11,094</a:t>
            </a:r>
            <a:endParaRPr b="1" i="0" sz="1400" u="none" cap="none" strike="noStrike">
              <a:solidFill>
                <a:schemeClr val="accent4"/>
              </a:solidFill>
              <a:latin typeface="Roboto"/>
              <a:ea typeface="Roboto"/>
              <a:cs typeface="Roboto"/>
              <a:sym typeface="Roboto"/>
            </a:endParaRPr>
          </a:p>
        </p:txBody>
      </p:sp>
      <p:sp>
        <p:nvSpPr>
          <p:cNvPr id="712" name="Google Shape;712;p22"/>
          <p:cNvSpPr txBox="1"/>
          <p:nvPr/>
        </p:nvSpPr>
        <p:spPr>
          <a:xfrm>
            <a:off x="6148888" y="2588269"/>
            <a:ext cx="26934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Estimated average income in a year per hectare</a:t>
            </a:r>
            <a:endParaRPr b="0" i="0" sz="900" u="none" cap="none" strike="noStrike">
              <a:solidFill>
                <a:srgbClr val="000000"/>
              </a:solidFill>
              <a:latin typeface="Roboto"/>
              <a:ea typeface="Roboto"/>
              <a:cs typeface="Roboto"/>
              <a:sym typeface="Roboto"/>
            </a:endParaRPr>
          </a:p>
        </p:txBody>
      </p:sp>
      <p:sp>
        <p:nvSpPr>
          <p:cNvPr id="713" name="Google Shape;713;p22"/>
          <p:cNvSpPr/>
          <p:nvPr/>
        </p:nvSpPr>
        <p:spPr>
          <a:xfrm>
            <a:off x="260700" y="3039975"/>
            <a:ext cx="4026900" cy="10803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Revenue from oil palm is not a primary source of income from agriculture in Assam as </a:t>
            </a:r>
            <a:r>
              <a:rPr b="0" i="0" lang="en" sz="1000" u="none" cap="none" strike="noStrike">
                <a:solidFill>
                  <a:srgbClr val="000000"/>
                </a:solidFill>
                <a:latin typeface="Roboto"/>
                <a:ea typeface="Roboto"/>
                <a:cs typeface="Roboto"/>
                <a:sym typeface="Roboto"/>
              </a:rPr>
              <a:t>65% farmers reported that the revenue from oil palm contributes to</a:t>
            </a:r>
            <a:r>
              <a:rPr b="1" i="0" lang="en" sz="1000" u="none" cap="none" strike="noStrike">
                <a:solidFill>
                  <a:srgbClr val="000000"/>
                </a:solidFill>
                <a:latin typeface="Roboto"/>
                <a:ea typeface="Roboto"/>
                <a:cs typeface="Roboto"/>
                <a:sym typeface="Roboto"/>
              </a:rPr>
              <a:t> less than 60% of their total agricultural revenue</a:t>
            </a:r>
            <a:endParaRPr b="1" i="0" sz="1000" u="none" cap="none" strike="noStrike">
              <a:solidFill>
                <a:schemeClr val="dk1"/>
              </a:solidFill>
              <a:latin typeface="Roboto"/>
              <a:ea typeface="Roboto"/>
              <a:cs typeface="Roboto"/>
              <a:sym typeface="Roboto"/>
            </a:endParaRPr>
          </a:p>
        </p:txBody>
      </p:sp>
      <p:pic>
        <p:nvPicPr>
          <p:cNvPr id="714" name="Google Shape;714;p22"/>
          <p:cNvPicPr preferRelativeResize="0"/>
          <p:nvPr/>
        </p:nvPicPr>
        <p:blipFill rotWithShape="1">
          <a:blip r:embed="rId3">
            <a:alphaModFix/>
          </a:blip>
          <a:srcRect b="0" l="0" r="0" t="0"/>
          <a:stretch/>
        </p:blipFill>
        <p:spPr>
          <a:xfrm>
            <a:off x="183220" y="1373825"/>
            <a:ext cx="338700" cy="338700"/>
          </a:xfrm>
          <a:prstGeom prst="rect">
            <a:avLst/>
          </a:prstGeom>
          <a:noFill/>
          <a:ln>
            <a:noFill/>
          </a:ln>
        </p:spPr>
      </p:pic>
      <p:pic>
        <p:nvPicPr>
          <p:cNvPr id="715" name="Google Shape;715;p22"/>
          <p:cNvPicPr preferRelativeResize="0"/>
          <p:nvPr/>
        </p:nvPicPr>
        <p:blipFill rotWithShape="1">
          <a:blip r:embed="rId3">
            <a:alphaModFix/>
          </a:blip>
          <a:srcRect b="0" l="0" r="0" t="0"/>
          <a:stretch/>
        </p:blipFill>
        <p:spPr>
          <a:xfrm>
            <a:off x="4602830" y="1373825"/>
            <a:ext cx="338700" cy="338700"/>
          </a:xfrm>
          <a:prstGeom prst="rect">
            <a:avLst/>
          </a:prstGeom>
          <a:noFill/>
          <a:ln>
            <a:noFill/>
          </a:ln>
        </p:spPr>
      </p:pic>
      <p:pic>
        <p:nvPicPr>
          <p:cNvPr id="716" name="Google Shape;716;p22"/>
          <p:cNvPicPr preferRelativeResize="0"/>
          <p:nvPr/>
        </p:nvPicPr>
        <p:blipFill rotWithShape="1">
          <a:blip r:embed="rId4">
            <a:alphaModFix/>
          </a:blip>
          <a:srcRect b="0" l="0" r="0" t="0"/>
          <a:stretch/>
        </p:blipFill>
        <p:spPr>
          <a:xfrm>
            <a:off x="4602825" y="1769827"/>
            <a:ext cx="338700" cy="338700"/>
          </a:xfrm>
          <a:prstGeom prst="rect">
            <a:avLst/>
          </a:prstGeom>
          <a:noFill/>
          <a:ln>
            <a:noFill/>
          </a:ln>
        </p:spPr>
      </p:pic>
      <p:pic>
        <p:nvPicPr>
          <p:cNvPr id="717" name="Google Shape;717;p22"/>
          <p:cNvPicPr preferRelativeResize="0"/>
          <p:nvPr/>
        </p:nvPicPr>
        <p:blipFill rotWithShape="1">
          <a:blip r:embed="rId4">
            <a:alphaModFix/>
          </a:blip>
          <a:srcRect b="0" l="0" r="0" t="0"/>
          <a:stretch/>
        </p:blipFill>
        <p:spPr>
          <a:xfrm>
            <a:off x="183225" y="1769827"/>
            <a:ext cx="338700" cy="338700"/>
          </a:xfrm>
          <a:prstGeom prst="rect">
            <a:avLst/>
          </a:prstGeom>
          <a:noFill/>
          <a:ln>
            <a:noFill/>
          </a:ln>
        </p:spPr>
      </p:pic>
      <p:pic>
        <p:nvPicPr>
          <p:cNvPr id="718" name="Google Shape;718;p22"/>
          <p:cNvPicPr preferRelativeResize="0"/>
          <p:nvPr/>
        </p:nvPicPr>
        <p:blipFill rotWithShape="1">
          <a:blip r:embed="rId5">
            <a:alphaModFix/>
          </a:blip>
          <a:srcRect b="0" l="0" r="0" t="0"/>
          <a:stretch/>
        </p:blipFill>
        <p:spPr>
          <a:xfrm>
            <a:off x="4631250" y="2164641"/>
            <a:ext cx="338700" cy="338700"/>
          </a:xfrm>
          <a:prstGeom prst="rect">
            <a:avLst/>
          </a:prstGeom>
          <a:noFill/>
          <a:ln>
            <a:noFill/>
          </a:ln>
        </p:spPr>
      </p:pic>
      <p:pic>
        <p:nvPicPr>
          <p:cNvPr id="719" name="Google Shape;719;p22"/>
          <p:cNvPicPr preferRelativeResize="0"/>
          <p:nvPr/>
        </p:nvPicPr>
        <p:blipFill rotWithShape="1">
          <a:blip r:embed="rId5">
            <a:alphaModFix/>
          </a:blip>
          <a:srcRect b="0" l="0" r="0" t="0"/>
          <a:stretch/>
        </p:blipFill>
        <p:spPr>
          <a:xfrm>
            <a:off x="211650" y="2164641"/>
            <a:ext cx="338700" cy="338700"/>
          </a:xfrm>
          <a:prstGeom prst="rect">
            <a:avLst/>
          </a:prstGeom>
          <a:noFill/>
          <a:ln>
            <a:noFill/>
          </a:ln>
        </p:spPr>
      </p:pic>
      <p:pic>
        <p:nvPicPr>
          <p:cNvPr id="720" name="Google Shape;720;p22"/>
          <p:cNvPicPr preferRelativeResize="0"/>
          <p:nvPr/>
        </p:nvPicPr>
        <p:blipFill rotWithShape="1">
          <a:blip r:embed="rId6">
            <a:alphaModFix/>
          </a:blip>
          <a:srcRect b="0" l="0" r="0" t="0"/>
          <a:stretch/>
        </p:blipFill>
        <p:spPr>
          <a:xfrm>
            <a:off x="4631250" y="2588269"/>
            <a:ext cx="338700" cy="338700"/>
          </a:xfrm>
          <a:prstGeom prst="rect">
            <a:avLst/>
          </a:prstGeom>
          <a:noFill/>
          <a:ln>
            <a:noFill/>
          </a:ln>
        </p:spPr>
      </p:pic>
      <p:pic>
        <p:nvPicPr>
          <p:cNvPr id="721" name="Google Shape;721;p22"/>
          <p:cNvPicPr preferRelativeResize="0"/>
          <p:nvPr/>
        </p:nvPicPr>
        <p:blipFill rotWithShape="1">
          <a:blip r:embed="rId6">
            <a:alphaModFix/>
          </a:blip>
          <a:srcRect b="0" l="0" r="0" t="0"/>
          <a:stretch/>
        </p:blipFill>
        <p:spPr>
          <a:xfrm>
            <a:off x="211650" y="2588269"/>
            <a:ext cx="338700" cy="338700"/>
          </a:xfrm>
          <a:prstGeom prst="rect">
            <a:avLst/>
          </a:prstGeom>
          <a:noFill/>
          <a:ln>
            <a:noFill/>
          </a:ln>
        </p:spPr>
      </p:pic>
      <p:sp>
        <p:nvSpPr>
          <p:cNvPr id="722" name="Google Shape;722;p22"/>
          <p:cNvSpPr/>
          <p:nvPr/>
        </p:nvSpPr>
        <p:spPr>
          <a:xfrm>
            <a:off x="4665775" y="3039975"/>
            <a:ext cx="4119300" cy="10803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The average reported income from oil palm is </a:t>
            </a:r>
            <a:r>
              <a:rPr b="1" i="0" lang="en" sz="1000" u="none" cap="none" strike="noStrike">
                <a:solidFill>
                  <a:srgbClr val="000000"/>
                </a:solidFill>
                <a:latin typeface="Roboto"/>
                <a:ea typeface="Roboto"/>
                <a:cs typeface="Roboto"/>
                <a:sym typeface="Roboto"/>
              </a:rPr>
              <a:t>Rs 101,624 per hectare </a:t>
            </a:r>
            <a:r>
              <a:rPr b="0" i="0" lang="en" sz="1000" u="none" cap="none" strike="noStrike">
                <a:solidFill>
                  <a:srgbClr val="000000"/>
                </a:solidFill>
                <a:latin typeface="Roboto"/>
                <a:ea typeface="Roboto"/>
                <a:cs typeface="Roboto"/>
                <a:sym typeface="Roboto"/>
              </a:rPr>
              <a:t>(N=47), ranging from </a:t>
            </a:r>
            <a:r>
              <a:rPr b="1" i="0" lang="en" sz="1000" u="none" cap="none" strike="noStrike">
                <a:solidFill>
                  <a:srgbClr val="000000"/>
                </a:solidFill>
                <a:latin typeface="Roboto"/>
                <a:ea typeface="Roboto"/>
                <a:cs typeface="Roboto"/>
                <a:sym typeface="Roboto"/>
              </a:rPr>
              <a:t>Rs 2,471 to Rs 14.82 lakh</a:t>
            </a:r>
            <a:r>
              <a:rPr b="0" i="0" lang="en" sz="1000" u="none" cap="none" strike="noStrike">
                <a:solidFill>
                  <a:srgbClr val="000000"/>
                </a:solidFill>
                <a:latin typeface="Roboto"/>
                <a:ea typeface="Roboto"/>
                <a:cs typeface="Roboto"/>
                <a:sym typeface="Roboto"/>
              </a:rPr>
              <a:t> </a:t>
            </a:r>
            <a:r>
              <a:rPr b="1" i="0" lang="en" sz="1000" u="none" cap="none" strike="noStrike">
                <a:solidFill>
                  <a:srgbClr val="000000"/>
                </a:solidFill>
                <a:latin typeface="Roboto"/>
                <a:ea typeface="Roboto"/>
                <a:cs typeface="Roboto"/>
                <a:sym typeface="Roboto"/>
              </a:rPr>
              <a:t>per hectare</a:t>
            </a:r>
            <a:r>
              <a:rPr b="0" i="0" lang="en" sz="1000" u="none" cap="none" strike="noStrike">
                <a:solidFill>
                  <a:srgbClr val="000000"/>
                </a:solidFill>
                <a:latin typeface="Roboto"/>
                <a:ea typeface="Roboto"/>
                <a:cs typeface="Roboto"/>
                <a:sym typeface="Roboto"/>
              </a:rPr>
              <a:t>. Hence, there is some </a:t>
            </a:r>
            <a:r>
              <a:rPr b="1" i="0" lang="en" sz="1000" u="none" cap="none" strike="noStrike">
                <a:solidFill>
                  <a:srgbClr val="000000"/>
                </a:solidFill>
                <a:latin typeface="Roboto"/>
                <a:ea typeface="Roboto"/>
                <a:cs typeface="Roboto"/>
                <a:sym typeface="Roboto"/>
              </a:rPr>
              <a:t>underreporting/misreporting of income</a:t>
            </a:r>
            <a:r>
              <a:rPr b="0" i="0" lang="en" sz="1000" u="none" cap="none" strike="noStrike">
                <a:solidFill>
                  <a:srgbClr val="000000"/>
                </a:solidFill>
                <a:latin typeface="Roboto"/>
                <a:ea typeface="Roboto"/>
                <a:cs typeface="Roboto"/>
                <a:sym typeface="Roboto"/>
              </a:rPr>
              <a:t> by respondents. </a:t>
            </a:r>
            <a:r>
              <a:rPr b="0" i="0" lang="en" sz="1000" u="none" cap="none" strike="noStrike">
                <a:solidFill>
                  <a:schemeClr val="dk1"/>
                </a:solidFill>
                <a:latin typeface="Roboto"/>
                <a:ea typeface="Roboto"/>
                <a:cs typeface="Roboto"/>
                <a:sym typeface="Roboto"/>
              </a:rPr>
              <a:t>While the overall data on income is not reliable in Andhra Pradesh, it is clear that oil palm is one of the major sources of overall income among coconut, cotton etc but no one is relying entirely on it.</a:t>
            </a:r>
            <a:endParaRPr b="0" i="0" sz="1000" u="none" cap="none" strike="noStrike">
              <a:solidFill>
                <a:srgbClr val="000000"/>
              </a:solidFill>
              <a:latin typeface="Roboto"/>
              <a:ea typeface="Roboto"/>
              <a:cs typeface="Roboto"/>
              <a:sym typeface="Roboto"/>
            </a:endParaRPr>
          </a:p>
        </p:txBody>
      </p:sp>
      <p:sp>
        <p:nvSpPr>
          <p:cNvPr id="723" name="Google Shape;723;p22"/>
          <p:cNvSpPr txBox="1"/>
          <p:nvPr/>
        </p:nvSpPr>
        <p:spPr>
          <a:xfrm>
            <a:off x="1035075" y="4815950"/>
            <a:ext cx="402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Roboto"/>
                <a:ea typeface="Roboto"/>
                <a:cs typeface="Roboto"/>
                <a:sym typeface="Roboto"/>
              </a:rPr>
              <a:t>*Based on the optimized data of 17 out of 32 farmers in Goalpara, Assam who are harvesting. The yield was optimized based on the reported revenue, price per kg, average yield and land size</a:t>
            </a:r>
            <a:endParaRPr b="0" i="0" sz="700" u="none" cap="none" strike="noStrike">
              <a:solidFill>
                <a:srgbClr val="000000"/>
              </a:solidFill>
              <a:latin typeface="Roboto"/>
              <a:ea typeface="Roboto"/>
              <a:cs typeface="Roboto"/>
              <a:sym typeface="Roboto"/>
            </a:endParaRPr>
          </a:p>
        </p:txBody>
      </p:sp>
      <p:sp>
        <p:nvSpPr>
          <p:cNvPr id="724" name="Google Shape;724;p22"/>
          <p:cNvSpPr txBox="1"/>
          <p:nvPr/>
        </p:nvSpPr>
        <p:spPr>
          <a:xfrm>
            <a:off x="4969950" y="4815950"/>
            <a:ext cx="375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Roboto"/>
                <a:ea typeface="Roboto"/>
                <a:cs typeface="Roboto"/>
                <a:sym typeface="Roboto"/>
              </a:rPr>
              <a:t> **Calculated by multiplying the optimized yield data and reported prices of 53 out of 78 farmers in Andhra Pradesh,  who have been growing oil palm for more than &gt; 4 years</a:t>
            </a:r>
            <a:endParaRPr b="0" i="0" sz="700" u="none" cap="none" strike="noStrike">
              <a:solidFill>
                <a:schemeClr val="dk1"/>
              </a:solidFill>
              <a:latin typeface="Roboto"/>
              <a:ea typeface="Roboto"/>
              <a:cs typeface="Roboto"/>
              <a:sym typeface="Roboto"/>
            </a:endParaRPr>
          </a:p>
        </p:txBody>
      </p:sp>
      <p:sp>
        <p:nvSpPr>
          <p:cNvPr id="725" name="Google Shape;725;p22"/>
          <p:cNvSpPr txBox="1"/>
          <p:nvPr/>
        </p:nvSpPr>
        <p:spPr>
          <a:xfrm>
            <a:off x="1138950" y="981975"/>
            <a:ext cx="2270400" cy="270000"/>
          </a:xfrm>
          <a:prstGeom prst="rect">
            <a:avLst/>
          </a:prstGeom>
          <a:solidFill>
            <a:srgbClr val="EFEFEF"/>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Assam (Goalpara)</a:t>
            </a:r>
            <a:endParaRPr b="1" i="0" sz="1200" u="none" cap="none" strike="noStrike">
              <a:solidFill>
                <a:srgbClr val="000000"/>
              </a:solidFill>
              <a:latin typeface="Roboto"/>
              <a:ea typeface="Roboto"/>
              <a:cs typeface="Roboto"/>
              <a:sym typeface="Roboto"/>
            </a:endParaRPr>
          </a:p>
        </p:txBody>
      </p:sp>
      <p:sp>
        <p:nvSpPr>
          <p:cNvPr id="726" name="Google Shape;726;p22"/>
          <p:cNvSpPr txBox="1"/>
          <p:nvPr/>
        </p:nvSpPr>
        <p:spPr>
          <a:xfrm>
            <a:off x="5636300" y="981975"/>
            <a:ext cx="2270400" cy="270000"/>
          </a:xfrm>
          <a:prstGeom prst="rect">
            <a:avLst/>
          </a:prstGeom>
          <a:solidFill>
            <a:srgbClr val="EFEFEF"/>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Andhra Pradesh</a:t>
            </a:r>
            <a:endParaRPr b="1" i="0" sz="1200" u="none" cap="none" strike="noStrike">
              <a:solidFill>
                <a:srgbClr val="000000"/>
              </a:solidFill>
              <a:latin typeface="Roboto"/>
              <a:ea typeface="Roboto"/>
              <a:cs typeface="Roboto"/>
              <a:sym typeface="Roboto"/>
            </a:endParaRPr>
          </a:p>
        </p:txBody>
      </p:sp>
      <p:cxnSp>
        <p:nvCxnSpPr>
          <p:cNvPr id="727" name="Google Shape;727;p22"/>
          <p:cNvCxnSpPr/>
          <p:nvPr/>
        </p:nvCxnSpPr>
        <p:spPr>
          <a:xfrm>
            <a:off x="4482800" y="1016550"/>
            <a:ext cx="0" cy="3110400"/>
          </a:xfrm>
          <a:prstGeom prst="straightConnector1">
            <a:avLst/>
          </a:prstGeom>
          <a:noFill/>
          <a:ln cap="flat" cmpd="sng" w="9525">
            <a:solidFill>
              <a:schemeClr val="accent4"/>
            </a:solidFill>
            <a:prstDash val="dash"/>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23"/>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Institutional Support and Market Linkages</a:t>
            </a:r>
            <a:endParaRPr b="1">
              <a:latin typeface="Tahoma"/>
              <a:ea typeface="Tahoma"/>
              <a:cs typeface="Tahoma"/>
              <a:sym typeface="Tahoma"/>
            </a:endParaRPr>
          </a:p>
        </p:txBody>
      </p:sp>
      <p:sp>
        <p:nvSpPr>
          <p:cNvPr id="734" name="Google Shape;734;p2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graphicFrame>
        <p:nvGraphicFramePr>
          <p:cNvPr id="740" name="Google Shape;740;p24"/>
          <p:cNvGraphicFramePr/>
          <p:nvPr/>
        </p:nvGraphicFramePr>
        <p:xfrm>
          <a:off x="239100" y="1708900"/>
          <a:ext cx="3000000" cy="3000000"/>
        </p:xfrm>
        <a:graphic>
          <a:graphicData uri="http://schemas.openxmlformats.org/drawingml/2006/table">
            <a:tbl>
              <a:tblPr>
                <a:noFill/>
                <a:tableStyleId>{0F42FCC8-6B50-42C1-B359-E455C61714E9}</a:tableStyleId>
              </a:tblPr>
              <a:tblGrid>
                <a:gridCol w="915000"/>
                <a:gridCol w="2505200"/>
                <a:gridCol w="2515950"/>
                <a:gridCol w="2508625"/>
              </a:tblGrid>
              <a:tr h="15390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Roboto"/>
                          <a:ea typeface="Roboto"/>
                          <a:cs typeface="Roboto"/>
                          <a:sym typeface="Roboto"/>
                        </a:rPr>
                        <a:t>Assam</a:t>
                      </a:r>
                      <a:endParaRPr b="1" sz="12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State Agriculture Department</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1. </a:t>
                      </a:r>
                      <a:r>
                        <a:rPr b="1" lang="en" sz="900" u="none" cap="none" strike="noStrike">
                          <a:latin typeface="Roboto"/>
                          <a:ea typeface="Roboto"/>
                          <a:cs typeface="Roboto"/>
                          <a:sym typeface="Roboto"/>
                        </a:rPr>
                        <a:t>Farmer Associations </a:t>
                      </a:r>
                      <a:r>
                        <a:rPr lang="en" sz="900" u="none" cap="none" strike="noStrike">
                          <a:latin typeface="Roboto"/>
                          <a:ea typeface="Roboto"/>
                          <a:cs typeface="Roboto"/>
                          <a:sym typeface="Roboto"/>
                        </a:rPr>
                        <a:t>- Oil Palm Growers Coordination Committee, RHAC have been pivotal in introduction of oil palm in the state, and </a:t>
                      </a:r>
                      <a:r>
                        <a:rPr lang="en" sz="900" u="none" cap="none" strike="noStrike">
                          <a:solidFill>
                            <a:schemeClr val="dk1"/>
                          </a:solidFill>
                          <a:latin typeface="Roboto"/>
                          <a:ea typeface="Roboto"/>
                          <a:cs typeface="Roboto"/>
                          <a:sym typeface="Roboto"/>
                        </a:rPr>
                        <a:t>are responsible for facilitating transport and sales to the local collection centre.</a:t>
                      </a:r>
                      <a:endParaRPr sz="9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sz="900" u="none" cap="none" strike="noStrike">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2. </a:t>
                      </a:r>
                      <a:r>
                        <a:rPr b="1" lang="en" sz="900" u="none" cap="none" strike="noStrike">
                          <a:latin typeface="Roboto"/>
                          <a:ea typeface="Roboto"/>
                          <a:cs typeface="Roboto"/>
                          <a:sym typeface="Roboto"/>
                        </a:rPr>
                        <a:t>Farmer groups </a:t>
                      </a:r>
                      <a:r>
                        <a:rPr lang="en" sz="900" u="none" cap="none" strike="noStrike">
                          <a:latin typeface="Roboto"/>
                          <a:ea typeface="Roboto"/>
                          <a:cs typeface="Roboto"/>
                          <a:sym typeface="Roboto"/>
                        </a:rPr>
                        <a:t>- Manabashi, Mili Juli, facilitate collective transportation till the collection centre and cost sharing; awareness on schemes and subsidies; peer to peer learning.</a:t>
                      </a:r>
                      <a:endParaRPr sz="9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1. </a:t>
                      </a:r>
                      <a:r>
                        <a:rPr b="1" lang="en" sz="900" u="none" cap="none" strike="noStrike">
                          <a:latin typeface="Roboto"/>
                          <a:ea typeface="Roboto"/>
                          <a:cs typeface="Roboto"/>
                          <a:sym typeface="Roboto"/>
                        </a:rPr>
                        <a:t>Trading Companies </a:t>
                      </a:r>
                      <a:r>
                        <a:rPr lang="en" sz="900" u="none" cap="none" strike="noStrike">
                          <a:latin typeface="Roboto"/>
                          <a:ea typeface="Roboto"/>
                          <a:cs typeface="Roboto"/>
                          <a:sym typeface="Roboto"/>
                        </a:rPr>
                        <a:t>- </a:t>
                      </a:r>
                      <a:r>
                        <a:rPr lang="en" sz="900" u="none" cap="none" strike="noStrike">
                          <a:solidFill>
                            <a:schemeClr val="dk1"/>
                          </a:solidFill>
                          <a:latin typeface="Roboto"/>
                          <a:ea typeface="Roboto"/>
                          <a:cs typeface="Roboto"/>
                          <a:sym typeface="Roboto"/>
                        </a:rPr>
                        <a:t>Shivasais is the only trading company purchasing oil palm FFBs from farmers in Goalpara. It had also facilitated setting up of a nursery for seedlings.</a:t>
                      </a:r>
                      <a:endParaRPr sz="9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sz="900" u="none" cap="none" strike="noStrike">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2. </a:t>
                      </a:r>
                      <a:r>
                        <a:rPr b="1" lang="en" sz="900" u="none" cap="none" strike="noStrike">
                          <a:latin typeface="Roboto"/>
                          <a:ea typeface="Roboto"/>
                          <a:cs typeface="Roboto"/>
                          <a:sym typeface="Roboto"/>
                        </a:rPr>
                        <a:t>Large corporates (NMEO-OP)</a:t>
                      </a:r>
                      <a:r>
                        <a:rPr lang="en" sz="900" u="none" cap="none" strike="noStrike">
                          <a:latin typeface="Roboto"/>
                          <a:ea typeface="Roboto"/>
                          <a:cs typeface="Roboto"/>
                          <a:sym typeface="Roboto"/>
                        </a:rPr>
                        <a:t>- Starting oil palm cultivation in other sectors by selecting farmers, getting approval from nodal agencies, and providing farmers with seedlings and training.</a:t>
                      </a:r>
                      <a:endParaRPr sz="9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25747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Roboto"/>
                          <a:ea typeface="Roboto"/>
                          <a:cs typeface="Roboto"/>
                          <a:sym typeface="Roboto"/>
                        </a:rPr>
                        <a:t>Andhra Pradesh</a:t>
                      </a:r>
                      <a:endParaRPr b="1" sz="12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State Horticulture Department</a:t>
                      </a:r>
                      <a:endParaRPr sz="9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Limited FPOs in Andhra Pradesh with some found in West Godavari</a:t>
                      </a:r>
                      <a:endParaRPr sz="9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1. </a:t>
                      </a:r>
                      <a:r>
                        <a:rPr b="1" lang="en" sz="900" u="none" cap="none" strike="noStrike">
                          <a:latin typeface="Roboto"/>
                          <a:ea typeface="Roboto"/>
                          <a:cs typeface="Roboto"/>
                          <a:sym typeface="Roboto"/>
                        </a:rPr>
                        <a:t>Local Private / Government Mills </a:t>
                      </a:r>
                      <a:r>
                        <a:rPr lang="en" sz="900" u="none" cap="none" strike="noStrike">
                          <a:latin typeface="Roboto"/>
                          <a:ea typeface="Roboto"/>
                          <a:cs typeface="Roboto"/>
                          <a:sym typeface="Roboto"/>
                        </a:rPr>
                        <a:t>- P</a:t>
                      </a:r>
                      <a:r>
                        <a:rPr lang="en" sz="900" u="none" cap="none" strike="noStrike">
                          <a:solidFill>
                            <a:schemeClr val="dk1"/>
                          </a:solidFill>
                          <a:latin typeface="Roboto"/>
                          <a:ea typeface="Roboto"/>
                          <a:cs typeface="Roboto"/>
                          <a:sym typeface="Roboto"/>
                        </a:rPr>
                        <a:t>urchase FFBs from farmers and then trade them further in the open market.</a:t>
                      </a:r>
                      <a:endParaRPr sz="9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sz="900" u="none" cap="none" strike="noStrike">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2. </a:t>
                      </a:r>
                      <a:r>
                        <a:rPr b="1" lang="en" sz="900" u="none" cap="none" strike="noStrike">
                          <a:latin typeface="Roboto"/>
                          <a:ea typeface="Roboto"/>
                          <a:cs typeface="Roboto"/>
                          <a:sym typeface="Roboto"/>
                        </a:rPr>
                        <a:t>Large Corporates (NMEO-OP) </a:t>
                      </a:r>
                      <a:r>
                        <a:rPr lang="en" sz="900" u="none" cap="none" strike="noStrike">
                          <a:latin typeface="Roboto"/>
                          <a:ea typeface="Roboto"/>
                          <a:cs typeface="Roboto"/>
                          <a:sym typeface="Roboto"/>
                        </a:rPr>
                        <a:t>- Run collection centres and processing units where farmers can sell their FFBs. They are also trying to provide training and inputs to farmers through the NMEO-OP subsidies and guidelines.</a:t>
                      </a:r>
                      <a:endParaRPr sz="9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41" name="Google Shape;741;p2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742" name="Google Shape;742;p24"/>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Oil Palm Landscape on the Ground | </a:t>
            </a:r>
            <a:r>
              <a:rPr b="0" i="0" lang="en" sz="1600" u="none" cap="none" strike="noStrike">
                <a:solidFill>
                  <a:schemeClr val="dk2"/>
                </a:solidFill>
                <a:latin typeface="Tahoma"/>
                <a:ea typeface="Tahoma"/>
                <a:cs typeface="Tahoma"/>
                <a:sym typeface="Tahoma"/>
              </a:rPr>
              <a:t>Other than farmers, the nature and roles of key players vary in Assam (nascent market) and Andhra Pradesh (mature market)</a:t>
            </a:r>
            <a:endParaRPr b="0" i="0" sz="1600" u="none" cap="none" strike="noStrike">
              <a:solidFill>
                <a:schemeClr val="dk2"/>
              </a:solidFill>
              <a:latin typeface="Tahoma"/>
              <a:ea typeface="Tahoma"/>
              <a:cs typeface="Tahoma"/>
              <a:sym typeface="Tahoma"/>
            </a:endParaRPr>
          </a:p>
        </p:txBody>
      </p:sp>
      <p:sp>
        <p:nvSpPr>
          <p:cNvPr id="743" name="Google Shape;743;p24"/>
          <p:cNvSpPr txBox="1"/>
          <p:nvPr/>
        </p:nvSpPr>
        <p:spPr>
          <a:xfrm>
            <a:off x="1415550" y="4901175"/>
            <a:ext cx="30000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Roboto"/>
                <a:ea typeface="Roboto"/>
                <a:cs typeface="Roboto"/>
                <a:sym typeface="Roboto"/>
              </a:rPr>
              <a:t>*</a:t>
            </a:r>
            <a:r>
              <a:rPr b="0" i="0" lang="en" sz="700" u="sng" cap="none" strike="noStrike">
                <a:solidFill>
                  <a:schemeClr val="hlink"/>
                </a:solidFill>
                <a:latin typeface="Roboto"/>
                <a:ea typeface="Roboto"/>
                <a:cs typeface="Roboto"/>
                <a:sym typeface="Roboto"/>
                <a:hlinkClick r:id="rId3"/>
              </a:rPr>
              <a:t>Farmers Producer Organisation (FPO)</a:t>
            </a:r>
            <a:endParaRPr b="0" i="0" sz="700" u="none" cap="none" strike="noStrike">
              <a:solidFill>
                <a:srgbClr val="000000"/>
              </a:solidFill>
              <a:latin typeface="Roboto"/>
              <a:ea typeface="Roboto"/>
              <a:cs typeface="Roboto"/>
              <a:sym typeface="Roboto"/>
            </a:endParaRPr>
          </a:p>
        </p:txBody>
      </p:sp>
      <p:sp>
        <p:nvSpPr>
          <p:cNvPr id="744" name="Google Shape;744;p24"/>
          <p:cNvSpPr txBox="1"/>
          <p:nvPr/>
        </p:nvSpPr>
        <p:spPr>
          <a:xfrm>
            <a:off x="6197207" y="1388350"/>
            <a:ext cx="2486700" cy="3693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Market Players</a:t>
            </a:r>
            <a:endParaRPr b="0" i="0" sz="1200" u="none" cap="none" strike="noStrike">
              <a:solidFill>
                <a:srgbClr val="000000"/>
              </a:solidFill>
              <a:latin typeface="Roboto"/>
              <a:ea typeface="Roboto"/>
              <a:cs typeface="Roboto"/>
              <a:sym typeface="Roboto"/>
            </a:endParaRPr>
          </a:p>
        </p:txBody>
      </p:sp>
      <p:sp>
        <p:nvSpPr>
          <p:cNvPr id="745" name="Google Shape;745;p24"/>
          <p:cNvSpPr txBox="1"/>
          <p:nvPr/>
        </p:nvSpPr>
        <p:spPr>
          <a:xfrm>
            <a:off x="3703174" y="1388350"/>
            <a:ext cx="2392800" cy="3693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Farmer Producer Organizations</a:t>
            </a:r>
            <a:endParaRPr b="0" i="0" sz="800" u="none" cap="none" strike="noStrike">
              <a:solidFill>
                <a:srgbClr val="000000"/>
              </a:solidFill>
              <a:latin typeface="Roboto"/>
              <a:ea typeface="Roboto"/>
              <a:cs typeface="Roboto"/>
              <a:sym typeface="Roboto"/>
            </a:endParaRPr>
          </a:p>
        </p:txBody>
      </p:sp>
      <p:sp>
        <p:nvSpPr>
          <p:cNvPr id="746" name="Google Shape;746;p24"/>
          <p:cNvSpPr txBox="1"/>
          <p:nvPr/>
        </p:nvSpPr>
        <p:spPr>
          <a:xfrm>
            <a:off x="1154100" y="1388350"/>
            <a:ext cx="2448000" cy="3693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Roboto"/>
                <a:ea typeface="Roboto"/>
                <a:cs typeface="Roboto"/>
                <a:sym typeface="Roboto"/>
              </a:rPr>
              <a:t>Government</a:t>
            </a:r>
            <a:endParaRPr b="0" i="0" sz="1200" u="none" cap="none" strike="noStrike">
              <a:solidFill>
                <a:srgbClr val="FFFFFF"/>
              </a:solidFill>
              <a:latin typeface="Roboto"/>
              <a:ea typeface="Roboto"/>
              <a:cs typeface="Roboto"/>
              <a:sym typeface="Roboto"/>
            </a:endParaRPr>
          </a:p>
        </p:txBody>
      </p:sp>
      <p:cxnSp>
        <p:nvCxnSpPr>
          <p:cNvPr id="747" name="Google Shape;747;p24"/>
          <p:cNvCxnSpPr/>
          <p:nvPr/>
        </p:nvCxnSpPr>
        <p:spPr>
          <a:xfrm rot="10800000">
            <a:off x="239100" y="3400500"/>
            <a:ext cx="8370600" cy="0"/>
          </a:xfrm>
          <a:prstGeom prst="straightConnector1">
            <a:avLst/>
          </a:prstGeom>
          <a:noFill/>
          <a:ln cap="flat" cmpd="sng" w="9525">
            <a:solidFill>
              <a:schemeClr val="dk2"/>
            </a:solidFill>
            <a:prstDash val="solid"/>
            <a:round/>
            <a:headEnd len="sm" w="sm" type="none"/>
            <a:tailEnd len="sm" w="sm" type="none"/>
          </a:ln>
        </p:spPr>
      </p:cxnSp>
      <p:sp>
        <p:nvSpPr>
          <p:cNvPr id="748" name="Google Shape;748;p24"/>
          <p:cNvSpPr/>
          <p:nvPr/>
        </p:nvSpPr>
        <p:spPr>
          <a:xfrm>
            <a:off x="1178825" y="2512713"/>
            <a:ext cx="2392800" cy="1681200"/>
          </a:xfrm>
          <a:prstGeom prst="rect">
            <a:avLst/>
          </a:prstGeom>
          <a:solidFill>
            <a:srgbClr val="EFEFEF"/>
          </a:solidFill>
          <a:ln>
            <a:noFill/>
          </a:ln>
        </p:spPr>
        <p:txBody>
          <a:bodyPr anchorCtr="0" anchor="ctr" bIns="91425" lIns="91425" spcFirstLastPara="1" rIns="91425" wrap="square" tIns="91425">
            <a:noAutofit/>
          </a:bodyPr>
          <a:lstStyle/>
          <a:p>
            <a:pPr indent="-114300" lvl="0" marL="17145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Implement NMEO-OP and other farmer welfare schemes in coordination with allocated corporates</a:t>
            </a:r>
            <a:endParaRPr b="0" i="0" sz="900" u="none" cap="none" strike="noStrike">
              <a:solidFill>
                <a:schemeClr val="dk1"/>
              </a:solidFill>
              <a:latin typeface="Roboto"/>
              <a:ea typeface="Roboto"/>
              <a:cs typeface="Roboto"/>
              <a:sym typeface="Roboto"/>
            </a:endParaRPr>
          </a:p>
          <a:p>
            <a:pPr indent="-114300" lvl="0" marL="17145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Identifying farmers interested in growing oil palm and assessing suitability of the land </a:t>
            </a:r>
            <a:endParaRPr b="0" i="0" sz="900" u="none" cap="none" strike="noStrike">
              <a:solidFill>
                <a:schemeClr val="dk1"/>
              </a:solidFill>
              <a:latin typeface="Roboto"/>
              <a:ea typeface="Roboto"/>
              <a:cs typeface="Roboto"/>
              <a:sym typeface="Roboto"/>
            </a:endParaRPr>
          </a:p>
          <a:p>
            <a:pPr indent="-114300" lvl="0" marL="17145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Provide subsidies for intercropping, fertilizers, maintenance of farm and fertilizers, seeds etc</a:t>
            </a:r>
            <a:endParaRPr b="0" i="0" sz="900" u="none" cap="none" strike="noStrike">
              <a:solidFill>
                <a:schemeClr val="dk1"/>
              </a:solidFill>
              <a:latin typeface="Roboto"/>
              <a:ea typeface="Roboto"/>
              <a:cs typeface="Roboto"/>
              <a:sym typeface="Roboto"/>
            </a:endParaRPr>
          </a:p>
          <a:p>
            <a:pPr indent="-114300" lvl="0" marL="171450" marR="0" rtl="0" algn="just">
              <a:lnSpc>
                <a:spcPct val="100000"/>
              </a:lnSpc>
              <a:spcBef>
                <a:spcPts val="0"/>
              </a:spcBef>
              <a:spcAft>
                <a:spcPts val="0"/>
              </a:spcAft>
              <a:buClr>
                <a:schemeClr val="dk1"/>
              </a:buClr>
              <a:buSzPts val="900"/>
              <a:buFont typeface="Roboto"/>
              <a:buChar char="●"/>
            </a:pPr>
            <a:r>
              <a:rPr b="0" i="0" lang="en" sz="900" u="none" cap="none" strike="noStrike">
                <a:solidFill>
                  <a:schemeClr val="dk1"/>
                </a:solidFill>
                <a:latin typeface="Roboto"/>
                <a:ea typeface="Roboto"/>
                <a:cs typeface="Roboto"/>
                <a:sym typeface="Roboto"/>
              </a:rPr>
              <a:t>Participate in training of farmers and providing them information along with the other market players</a:t>
            </a:r>
            <a:endParaRPr b="0" i="0" sz="1400" u="none" cap="none" strike="noStrike">
              <a:solidFill>
                <a:srgbClr val="000000"/>
              </a:solidFill>
              <a:latin typeface="Arial"/>
              <a:ea typeface="Arial"/>
              <a:cs typeface="Arial"/>
              <a:sym typeface="Arial"/>
            </a:endParaRPr>
          </a:p>
        </p:txBody>
      </p:sp>
      <p:sp>
        <p:nvSpPr>
          <p:cNvPr id="749" name="Google Shape;749;p24"/>
          <p:cNvSpPr/>
          <p:nvPr/>
        </p:nvSpPr>
        <p:spPr>
          <a:xfrm>
            <a:off x="4195625" y="833750"/>
            <a:ext cx="1900500" cy="463800"/>
          </a:xfrm>
          <a:prstGeom prst="wedgeRectCallout">
            <a:avLst>
              <a:gd fmla="val -22565" name="adj1"/>
              <a:gd fmla="val 78466" name="adj2"/>
            </a:avLst>
          </a:prstGeom>
          <a:solidFill>
            <a:srgbClr val="FFF2CC"/>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Roboto"/>
                <a:ea typeface="Roboto"/>
                <a:cs typeface="Roboto"/>
                <a:sym typeface="Roboto"/>
              </a:rPr>
              <a:t>Organization formed by farmers which provides for sharing of costs and profits/benefits among the members*</a:t>
            </a:r>
            <a:endParaRPr b="0" i="0" sz="800" u="none" cap="none" strike="noStrike">
              <a:solidFill>
                <a:srgbClr val="000000"/>
              </a:solidFill>
              <a:latin typeface="Roboto"/>
              <a:ea typeface="Roboto"/>
              <a:cs typeface="Roboto"/>
              <a:sym typeface="Roboto"/>
            </a:endParaRPr>
          </a:p>
        </p:txBody>
      </p:sp>
      <p:grpSp>
        <p:nvGrpSpPr>
          <p:cNvPr id="750" name="Google Shape;750;p24"/>
          <p:cNvGrpSpPr/>
          <p:nvPr/>
        </p:nvGrpSpPr>
        <p:grpSpPr>
          <a:xfrm>
            <a:off x="2184211" y="955836"/>
            <a:ext cx="370760" cy="369323"/>
            <a:chOff x="0" y="-1"/>
            <a:chExt cx="777438" cy="774425"/>
          </a:xfrm>
        </p:grpSpPr>
        <p:sp>
          <p:nvSpPr>
            <p:cNvPr id="751" name="Google Shape;751;p24"/>
            <p:cNvSpPr/>
            <p:nvPr/>
          </p:nvSpPr>
          <p:spPr>
            <a:xfrm>
              <a:off x="0" y="677980"/>
              <a:ext cx="777438" cy="96444"/>
            </a:xfrm>
            <a:custGeom>
              <a:rect b="b" l="l" r="r" t="t"/>
              <a:pathLst>
                <a:path extrusionOk="0" h="21600" w="21600">
                  <a:moveTo>
                    <a:pt x="1361" y="0"/>
                  </a:moveTo>
                  <a:lnTo>
                    <a:pt x="20239" y="0"/>
                  </a:lnTo>
                  <a:lnTo>
                    <a:pt x="20750" y="686"/>
                  </a:lnTo>
                  <a:lnTo>
                    <a:pt x="21217" y="3086"/>
                  </a:lnTo>
                  <a:lnTo>
                    <a:pt x="21472" y="6857"/>
                  </a:lnTo>
                  <a:lnTo>
                    <a:pt x="21600" y="10971"/>
                  </a:lnTo>
                  <a:lnTo>
                    <a:pt x="21472" y="14743"/>
                  </a:lnTo>
                  <a:lnTo>
                    <a:pt x="21217" y="18514"/>
                  </a:lnTo>
                  <a:lnTo>
                    <a:pt x="20750" y="20914"/>
                  </a:lnTo>
                  <a:lnTo>
                    <a:pt x="20239" y="21600"/>
                  </a:lnTo>
                  <a:lnTo>
                    <a:pt x="1361" y="21600"/>
                  </a:lnTo>
                  <a:lnTo>
                    <a:pt x="850" y="20914"/>
                  </a:lnTo>
                  <a:lnTo>
                    <a:pt x="425" y="18514"/>
                  </a:lnTo>
                  <a:lnTo>
                    <a:pt x="128" y="14743"/>
                  </a:lnTo>
                  <a:lnTo>
                    <a:pt x="0" y="10971"/>
                  </a:lnTo>
                  <a:lnTo>
                    <a:pt x="128" y="6857"/>
                  </a:lnTo>
                  <a:lnTo>
                    <a:pt x="425" y="3086"/>
                  </a:lnTo>
                  <a:lnTo>
                    <a:pt x="850" y="686"/>
                  </a:lnTo>
                  <a:lnTo>
                    <a:pt x="1361"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52" name="Google Shape;752;p24"/>
            <p:cNvSpPr/>
            <p:nvPr/>
          </p:nvSpPr>
          <p:spPr>
            <a:xfrm>
              <a:off x="45912" y="338225"/>
              <a:ext cx="151524" cy="290790"/>
            </a:xfrm>
            <a:custGeom>
              <a:rect b="b" l="l" r="r" t="t"/>
              <a:pathLst>
                <a:path extrusionOk="0" h="21600" w="21600">
                  <a:moveTo>
                    <a:pt x="4582" y="0"/>
                  </a:moveTo>
                  <a:lnTo>
                    <a:pt x="17236" y="0"/>
                  </a:lnTo>
                  <a:lnTo>
                    <a:pt x="19200" y="2046"/>
                  </a:lnTo>
                  <a:lnTo>
                    <a:pt x="20509" y="4661"/>
                  </a:lnTo>
                  <a:lnTo>
                    <a:pt x="21382" y="7617"/>
                  </a:lnTo>
                  <a:lnTo>
                    <a:pt x="21600" y="10686"/>
                  </a:lnTo>
                  <a:lnTo>
                    <a:pt x="21382" y="13983"/>
                  </a:lnTo>
                  <a:lnTo>
                    <a:pt x="20509" y="16939"/>
                  </a:lnTo>
                  <a:lnTo>
                    <a:pt x="19200" y="19554"/>
                  </a:lnTo>
                  <a:lnTo>
                    <a:pt x="17236" y="21600"/>
                  </a:lnTo>
                  <a:lnTo>
                    <a:pt x="4582" y="21600"/>
                  </a:lnTo>
                  <a:lnTo>
                    <a:pt x="2836" y="19554"/>
                  </a:lnTo>
                  <a:lnTo>
                    <a:pt x="1309" y="16939"/>
                  </a:lnTo>
                  <a:lnTo>
                    <a:pt x="218" y="13983"/>
                  </a:lnTo>
                  <a:lnTo>
                    <a:pt x="0" y="10686"/>
                  </a:lnTo>
                  <a:lnTo>
                    <a:pt x="218" y="7617"/>
                  </a:lnTo>
                  <a:lnTo>
                    <a:pt x="1309" y="4661"/>
                  </a:lnTo>
                  <a:lnTo>
                    <a:pt x="2836" y="2046"/>
                  </a:lnTo>
                  <a:lnTo>
                    <a:pt x="4582"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53" name="Google Shape;753;p24"/>
            <p:cNvSpPr/>
            <p:nvPr/>
          </p:nvSpPr>
          <p:spPr>
            <a:xfrm>
              <a:off x="312207" y="338225"/>
              <a:ext cx="153036" cy="290790"/>
            </a:xfrm>
            <a:custGeom>
              <a:rect b="b" l="l" r="r" t="t"/>
              <a:pathLst>
                <a:path extrusionOk="0" h="21600" w="21600">
                  <a:moveTo>
                    <a:pt x="4536" y="0"/>
                  </a:moveTo>
                  <a:lnTo>
                    <a:pt x="17064" y="0"/>
                  </a:lnTo>
                  <a:lnTo>
                    <a:pt x="19008" y="2046"/>
                  </a:lnTo>
                  <a:lnTo>
                    <a:pt x="20304" y="4661"/>
                  </a:lnTo>
                  <a:lnTo>
                    <a:pt x="21384" y="7617"/>
                  </a:lnTo>
                  <a:lnTo>
                    <a:pt x="21600" y="10686"/>
                  </a:lnTo>
                  <a:lnTo>
                    <a:pt x="21384" y="13983"/>
                  </a:lnTo>
                  <a:lnTo>
                    <a:pt x="20304" y="16939"/>
                  </a:lnTo>
                  <a:lnTo>
                    <a:pt x="18792" y="19554"/>
                  </a:lnTo>
                  <a:lnTo>
                    <a:pt x="17064" y="21600"/>
                  </a:lnTo>
                  <a:lnTo>
                    <a:pt x="4536" y="21600"/>
                  </a:lnTo>
                  <a:lnTo>
                    <a:pt x="2808" y="19554"/>
                  </a:lnTo>
                  <a:lnTo>
                    <a:pt x="1296" y="16939"/>
                  </a:lnTo>
                  <a:lnTo>
                    <a:pt x="432" y="13983"/>
                  </a:lnTo>
                  <a:lnTo>
                    <a:pt x="0" y="10686"/>
                  </a:lnTo>
                  <a:lnTo>
                    <a:pt x="432" y="7617"/>
                  </a:lnTo>
                  <a:lnTo>
                    <a:pt x="1296" y="4661"/>
                  </a:lnTo>
                  <a:lnTo>
                    <a:pt x="2808" y="2046"/>
                  </a:lnTo>
                  <a:lnTo>
                    <a:pt x="4536"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54" name="Google Shape;754;p24"/>
            <p:cNvSpPr/>
            <p:nvPr/>
          </p:nvSpPr>
          <p:spPr>
            <a:xfrm>
              <a:off x="580032" y="338225"/>
              <a:ext cx="151524" cy="290790"/>
            </a:xfrm>
            <a:custGeom>
              <a:rect b="b" l="l" r="r" t="t"/>
              <a:pathLst>
                <a:path extrusionOk="0" h="21600" w="21600">
                  <a:moveTo>
                    <a:pt x="4364" y="0"/>
                  </a:moveTo>
                  <a:lnTo>
                    <a:pt x="17236" y="0"/>
                  </a:lnTo>
                  <a:lnTo>
                    <a:pt x="18982" y="2046"/>
                  </a:lnTo>
                  <a:lnTo>
                    <a:pt x="20291" y="4661"/>
                  </a:lnTo>
                  <a:lnTo>
                    <a:pt x="21382" y="7617"/>
                  </a:lnTo>
                  <a:lnTo>
                    <a:pt x="21600" y="10686"/>
                  </a:lnTo>
                  <a:lnTo>
                    <a:pt x="21382" y="13983"/>
                  </a:lnTo>
                  <a:lnTo>
                    <a:pt x="20291" y="16939"/>
                  </a:lnTo>
                  <a:lnTo>
                    <a:pt x="18982" y="19554"/>
                  </a:lnTo>
                  <a:lnTo>
                    <a:pt x="17236" y="21600"/>
                  </a:lnTo>
                  <a:lnTo>
                    <a:pt x="4364" y="21600"/>
                  </a:lnTo>
                  <a:lnTo>
                    <a:pt x="2618" y="19554"/>
                  </a:lnTo>
                  <a:lnTo>
                    <a:pt x="1309" y="16939"/>
                  </a:lnTo>
                  <a:lnTo>
                    <a:pt x="218" y="13983"/>
                  </a:lnTo>
                  <a:lnTo>
                    <a:pt x="0" y="10686"/>
                  </a:lnTo>
                  <a:lnTo>
                    <a:pt x="218" y="7617"/>
                  </a:lnTo>
                  <a:lnTo>
                    <a:pt x="1309" y="4661"/>
                  </a:lnTo>
                  <a:lnTo>
                    <a:pt x="2618" y="2046"/>
                  </a:lnTo>
                  <a:lnTo>
                    <a:pt x="4364"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55" name="Google Shape;755;p24"/>
            <p:cNvSpPr/>
            <p:nvPr/>
          </p:nvSpPr>
          <p:spPr>
            <a:xfrm>
              <a:off x="0" y="-1"/>
              <a:ext cx="777438" cy="289278"/>
            </a:xfrm>
            <a:custGeom>
              <a:rect b="b" l="l" r="r" t="t"/>
              <a:pathLst>
                <a:path extrusionOk="0" h="21600" w="21600">
                  <a:moveTo>
                    <a:pt x="10843" y="7086"/>
                  </a:moveTo>
                  <a:lnTo>
                    <a:pt x="10290" y="7429"/>
                  </a:lnTo>
                  <a:lnTo>
                    <a:pt x="9865" y="8229"/>
                  </a:lnTo>
                  <a:lnTo>
                    <a:pt x="9567" y="9371"/>
                  </a:lnTo>
                  <a:lnTo>
                    <a:pt x="9482" y="10743"/>
                  </a:lnTo>
                  <a:lnTo>
                    <a:pt x="9567" y="12229"/>
                  </a:lnTo>
                  <a:lnTo>
                    <a:pt x="9865" y="13371"/>
                  </a:lnTo>
                  <a:lnTo>
                    <a:pt x="10290" y="14171"/>
                  </a:lnTo>
                  <a:lnTo>
                    <a:pt x="10843" y="14400"/>
                  </a:lnTo>
                  <a:lnTo>
                    <a:pt x="11310" y="14171"/>
                  </a:lnTo>
                  <a:lnTo>
                    <a:pt x="11735" y="13371"/>
                  </a:lnTo>
                  <a:lnTo>
                    <a:pt x="12033" y="12229"/>
                  </a:lnTo>
                  <a:lnTo>
                    <a:pt x="12118" y="10743"/>
                  </a:lnTo>
                  <a:lnTo>
                    <a:pt x="12033" y="9371"/>
                  </a:lnTo>
                  <a:lnTo>
                    <a:pt x="11735" y="8229"/>
                  </a:lnTo>
                  <a:lnTo>
                    <a:pt x="11310" y="7429"/>
                  </a:lnTo>
                  <a:lnTo>
                    <a:pt x="10843" y="7086"/>
                  </a:lnTo>
                  <a:close/>
                  <a:moveTo>
                    <a:pt x="10885" y="0"/>
                  </a:moveTo>
                  <a:lnTo>
                    <a:pt x="11310" y="114"/>
                  </a:lnTo>
                  <a:lnTo>
                    <a:pt x="11693" y="914"/>
                  </a:lnTo>
                  <a:lnTo>
                    <a:pt x="21260" y="17257"/>
                  </a:lnTo>
                  <a:lnTo>
                    <a:pt x="21472" y="18286"/>
                  </a:lnTo>
                  <a:lnTo>
                    <a:pt x="21600" y="19543"/>
                  </a:lnTo>
                  <a:lnTo>
                    <a:pt x="21557" y="20571"/>
                  </a:lnTo>
                  <a:lnTo>
                    <a:pt x="21260" y="21600"/>
                  </a:lnTo>
                  <a:lnTo>
                    <a:pt x="425" y="21600"/>
                  </a:lnTo>
                  <a:lnTo>
                    <a:pt x="128" y="20686"/>
                  </a:lnTo>
                  <a:lnTo>
                    <a:pt x="0" y="19543"/>
                  </a:lnTo>
                  <a:lnTo>
                    <a:pt x="128" y="18286"/>
                  </a:lnTo>
                  <a:lnTo>
                    <a:pt x="340" y="17371"/>
                  </a:lnTo>
                  <a:lnTo>
                    <a:pt x="10035" y="800"/>
                  </a:lnTo>
                  <a:lnTo>
                    <a:pt x="10460" y="114"/>
                  </a:lnTo>
                  <a:lnTo>
                    <a:pt x="10885" y="0"/>
                  </a:lnTo>
                  <a:close/>
                </a:path>
              </a:pathLst>
            </a:custGeom>
            <a:solidFill>
              <a:schemeClr val="dk1"/>
            </a:solidFill>
            <a:ln cap="flat" cmpd="sng" w="9525">
              <a:solidFill>
                <a:schemeClr val="accent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grpSp>
      <p:grpSp>
        <p:nvGrpSpPr>
          <p:cNvPr id="756" name="Google Shape;756;p24"/>
          <p:cNvGrpSpPr/>
          <p:nvPr/>
        </p:nvGrpSpPr>
        <p:grpSpPr>
          <a:xfrm>
            <a:off x="3703205" y="994237"/>
            <a:ext cx="405812" cy="292521"/>
            <a:chOff x="-1" y="-1"/>
            <a:chExt cx="723114" cy="521149"/>
          </a:xfrm>
        </p:grpSpPr>
        <p:sp>
          <p:nvSpPr>
            <p:cNvPr id="757" name="Google Shape;757;p24"/>
            <p:cNvSpPr/>
            <p:nvPr/>
          </p:nvSpPr>
          <p:spPr>
            <a:xfrm>
              <a:off x="90894" y="268644"/>
              <a:ext cx="94932" cy="92934"/>
            </a:xfrm>
            <a:custGeom>
              <a:rect b="b" l="l" r="r" t="t"/>
              <a:pathLst>
                <a:path extrusionOk="0" h="21600" w="21600">
                  <a:moveTo>
                    <a:pt x="10800" y="0"/>
                  </a:moveTo>
                  <a:lnTo>
                    <a:pt x="15166" y="704"/>
                  </a:lnTo>
                  <a:lnTo>
                    <a:pt x="18383" y="2817"/>
                  </a:lnTo>
                  <a:lnTo>
                    <a:pt x="20681" y="6574"/>
                  </a:lnTo>
                  <a:lnTo>
                    <a:pt x="21600" y="11035"/>
                  </a:lnTo>
                  <a:lnTo>
                    <a:pt x="20681" y="15026"/>
                  </a:lnTo>
                  <a:lnTo>
                    <a:pt x="18383" y="18548"/>
                  </a:lnTo>
                  <a:lnTo>
                    <a:pt x="15166" y="20661"/>
                  </a:lnTo>
                  <a:lnTo>
                    <a:pt x="10800" y="21600"/>
                  </a:lnTo>
                  <a:lnTo>
                    <a:pt x="6894" y="20661"/>
                  </a:lnTo>
                  <a:lnTo>
                    <a:pt x="3217" y="18548"/>
                  </a:lnTo>
                  <a:lnTo>
                    <a:pt x="919" y="15026"/>
                  </a:lnTo>
                  <a:lnTo>
                    <a:pt x="0" y="11035"/>
                  </a:lnTo>
                  <a:lnTo>
                    <a:pt x="919" y="6574"/>
                  </a:lnTo>
                  <a:lnTo>
                    <a:pt x="3217" y="2817"/>
                  </a:lnTo>
                  <a:lnTo>
                    <a:pt x="6894" y="704"/>
                  </a:lnTo>
                  <a:lnTo>
                    <a:pt x="10800"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58" name="Google Shape;758;p24"/>
            <p:cNvSpPr/>
            <p:nvPr/>
          </p:nvSpPr>
          <p:spPr>
            <a:xfrm>
              <a:off x="317120" y="268644"/>
              <a:ext cx="94932" cy="92934"/>
            </a:xfrm>
            <a:custGeom>
              <a:rect b="b" l="l" r="r" t="t"/>
              <a:pathLst>
                <a:path extrusionOk="0" h="21600" w="21600">
                  <a:moveTo>
                    <a:pt x="10916" y="0"/>
                  </a:moveTo>
                  <a:lnTo>
                    <a:pt x="14865" y="704"/>
                  </a:lnTo>
                  <a:lnTo>
                    <a:pt x="18348" y="2817"/>
                  </a:lnTo>
                  <a:lnTo>
                    <a:pt x="20903" y="6574"/>
                  </a:lnTo>
                  <a:lnTo>
                    <a:pt x="21600" y="11035"/>
                  </a:lnTo>
                  <a:lnTo>
                    <a:pt x="20903" y="15026"/>
                  </a:lnTo>
                  <a:lnTo>
                    <a:pt x="18348" y="18548"/>
                  </a:lnTo>
                  <a:lnTo>
                    <a:pt x="14865" y="20661"/>
                  </a:lnTo>
                  <a:lnTo>
                    <a:pt x="10916" y="21600"/>
                  </a:lnTo>
                  <a:lnTo>
                    <a:pt x="6503" y="20661"/>
                  </a:lnTo>
                  <a:lnTo>
                    <a:pt x="3252" y="18548"/>
                  </a:lnTo>
                  <a:lnTo>
                    <a:pt x="697" y="15026"/>
                  </a:lnTo>
                  <a:lnTo>
                    <a:pt x="0" y="11035"/>
                  </a:lnTo>
                  <a:lnTo>
                    <a:pt x="697" y="6574"/>
                  </a:lnTo>
                  <a:lnTo>
                    <a:pt x="3252" y="2817"/>
                  </a:lnTo>
                  <a:lnTo>
                    <a:pt x="6503" y="704"/>
                  </a:lnTo>
                  <a:lnTo>
                    <a:pt x="10916"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59" name="Google Shape;759;p24"/>
            <p:cNvSpPr/>
            <p:nvPr/>
          </p:nvSpPr>
          <p:spPr>
            <a:xfrm>
              <a:off x="539308" y="268644"/>
              <a:ext cx="94932" cy="92934"/>
            </a:xfrm>
            <a:custGeom>
              <a:rect b="b" l="l" r="r" t="t"/>
              <a:pathLst>
                <a:path extrusionOk="0" h="21600" w="21600">
                  <a:moveTo>
                    <a:pt x="10800" y="0"/>
                  </a:moveTo>
                  <a:lnTo>
                    <a:pt x="14706" y="704"/>
                  </a:lnTo>
                  <a:lnTo>
                    <a:pt x="18383" y="2817"/>
                  </a:lnTo>
                  <a:lnTo>
                    <a:pt x="20681" y="6574"/>
                  </a:lnTo>
                  <a:lnTo>
                    <a:pt x="21600" y="11035"/>
                  </a:lnTo>
                  <a:lnTo>
                    <a:pt x="20681" y="15026"/>
                  </a:lnTo>
                  <a:lnTo>
                    <a:pt x="18383" y="18548"/>
                  </a:lnTo>
                  <a:lnTo>
                    <a:pt x="14706" y="20661"/>
                  </a:lnTo>
                  <a:lnTo>
                    <a:pt x="10800" y="21600"/>
                  </a:lnTo>
                  <a:lnTo>
                    <a:pt x="6434" y="20661"/>
                  </a:lnTo>
                  <a:lnTo>
                    <a:pt x="3217" y="18548"/>
                  </a:lnTo>
                  <a:lnTo>
                    <a:pt x="919" y="15026"/>
                  </a:lnTo>
                  <a:lnTo>
                    <a:pt x="0" y="11035"/>
                  </a:lnTo>
                  <a:lnTo>
                    <a:pt x="919" y="6574"/>
                  </a:lnTo>
                  <a:lnTo>
                    <a:pt x="3217" y="2817"/>
                  </a:lnTo>
                  <a:lnTo>
                    <a:pt x="6434" y="704"/>
                  </a:lnTo>
                  <a:lnTo>
                    <a:pt x="10800"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60" name="Google Shape;760;p24"/>
            <p:cNvSpPr/>
            <p:nvPr/>
          </p:nvSpPr>
          <p:spPr>
            <a:xfrm>
              <a:off x="-1" y="268644"/>
              <a:ext cx="723114" cy="252504"/>
            </a:xfrm>
            <a:custGeom>
              <a:rect b="b" l="l" r="r" t="t"/>
              <a:pathLst>
                <a:path extrusionOk="0" h="21600" w="21600">
                  <a:moveTo>
                    <a:pt x="20876" y="0"/>
                  </a:moveTo>
                  <a:lnTo>
                    <a:pt x="21238" y="260"/>
                  </a:lnTo>
                  <a:lnTo>
                    <a:pt x="21540" y="1214"/>
                  </a:lnTo>
                  <a:lnTo>
                    <a:pt x="21600" y="2255"/>
                  </a:lnTo>
                  <a:lnTo>
                    <a:pt x="21479" y="3470"/>
                  </a:lnTo>
                  <a:lnTo>
                    <a:pt x="21117" y="5205"/>
                  </a:lnTo>
                  <a:lnTo>
                    <a:pt x="19880" y="10930"/>
                  </a:lnTo>
                  <a:lnTo>
                    <a:pt x="19458" y="12752"/>
                  </a:lnTo>
                  <a:lnTo>
                    <a:pt x="19458" y="21600"/>
                  </a:lnTo>
                  <a:lnTo>
                    <a:pt x="15597" y="21600"/>
                  </a:lnTo>
                  <a:lnTo>
                    <a:pt x="15597" y="13012"/>
                  </a:lnTo>
                  <a:lnTo>
                    <a:pt x="15536" y="12925"/>
                  </a:lnTo>
                  <a:lnTo>
                    <a:pt x="15536" y="12752"/>
                  </a:lnTo>
                  <a:lnTo>
                    <a:pt x="15174" y="10930"/>
                  </a:lnTo>
                  <a:lnTo>
                    <a:pt x="14179" y="6593"/>
                  </a:lnTo>
                  <a:lnTo>
                    <a:pt x="13244" y="10930"/>
                  </a:lnTo>
                  <a:lnTo>
                    <a:pt x="12851" y="12752"/>
                  </a:lnTo>
                  <a:lnTo>
                    <a:pt x="12851" y="21600"/>
                  </a:lnTo>
                  <a:lnTo>
                    <a:pt x="8990" y="21600"/>
                  </a:lnTo>
                  <a:lnTo>
                    <a:pt x="8990" y="13012"/>
                  </a:lnTo>
                  <a:lnTo>
                    <a:pt x="8930" y="12925"/>
                  </a:lnTo>
                  <a:lnTo>
                    <a:pt x="8930" y="12752"/>
                  </a:lnTo>
                  <a:lnTo>
                    <a:pt x="8568" y="10930"/>
                  </a:lnTo>
                  <a:lnTo>
                    <a:pt x="7512" y="6159"/>
                  </a:lnTo>
                  <a:lnTo>
                    <a:pt x="6486" y="10930"/>
                  </a:lnTo>
                  <a:lnTo>
                    <a:pt x="6124" y="12752"/>
                  </a:lnTo>
                  <a:lnTo>
                    <a:pt x="6064" y="12925"/>
                  </a:lnTo>
                  <a:lnTo>
                    <a:pt x="6064" y="21600"/>
                  </a:lnTo>
                  <a:lnTo>
                    <a:pt x="2202" y="21600"/>
                  </a:lnTo>
                  <a:lnTo>
                    <a:pt x="2202" y="12925"/>
                  </a:lnTo>
                  <a:lnTo>
                    <a:pt x="2142" y="12752"/>
                  </a:lnTo>
                  <a:lnTo>
                    <a:pt x="1780" y="10930"/>
                  </a:lnTo>
                  <a:lnTo>
                    <a:pt x="543" y="5205"/>
                  </a:lnTo>
                  <a:lnTo>
                    <a:pt x="121" y="3470"/>
                  </a:lnTo>
                  <a:lnTo>
                    <a:pt x="0" y="2255"/>
                  </a:lnTo>
                  <a:lnTo>
                    <a:pt x="121" y="1214"/>
                  </a:lnTo>
                  <a:lnTo>
                    <a:pt x="392" y="260"/>
                  </a:lnTo>
                  <a:lnTo>
                    <a:pt x="784" y="0"/>
                  </a:lnTo>
                  <a:lnTo>
                    <a:pt x="1146" y="173"/>
                  </a:lnTo>
                  <a:lnTo>
                    <a:pt x="1478" y="1041"/>
                  </a:lnTo>
                  <a:lnTo>
                    <a:pt x="1901" y="2863"/>
                  </a:lnTo>
                  <a:lnTo>
                    <a:pt x="2263" y="4511"/>
                  </a:lnTo>
                  <a:lnTo>
                    <a:pt x="2625" y="6333"/>
                  </a:lnTo>
                  <a:lnTo>
                    <a:pt x="3620" y="10757"/>
                  </a:lnTo>
                  <a:lnTo>
                    <a:pt x="4133" y="8414"/>
                  </a:lnTo>
                  <a:lnTo>
                    <a:pt x="4646" y="10757"/>
                  </a:lnTo>
                  <a:lnTo>
                    <a:pt x="5641" y="6333"/>
                  </a:lnTo>
                  <a:lnTo>
                    <a:pt x="6003" y="4511"/>
                  </a:lnTo>
                  <a:lnTo>
                    <a:pt x="6365" y="2863"/>
                  </a:lnTo>
                  <a:lnTo>
                    <a:pt x="6788" y="1041"/>
                  </a:lnTo>
                  <a:lnTo>
                    <a:pt x="6908" y="434"/>
                  </a:lnTo>
                  <a:lnTo>
                    <a:pt x="7089" y="173"/>
                  </a:lnTo>
                  <a:lnTo>
                    <a:pt x="7301" y="0"/>
                  </a:lnTo>
                  <a:lnTo>
                    <a:pt x="7723" y="0"/>
                  </a:lnTo>
                  <a:lnTo>
                    <a:pt x="7934" y="173"/>
                  </a:lnTo>
                  <a:lnTo>
                    <a:pt x="8085" y="434"/>
                  </a:lnTo>
                  <a:lnTo>
                    <a:pt x="8236" y="1041"/>
                  </a:lnTo>
                  <a:lnTo>
                    <a:pt x="8628" y="2863"/>
                  </a:lnTo>
                  <a:lnTo>
                    <a:pt x="8990" y="4511"/>
                  </a:lnTo>
                  <a:lnTo>
                    <a:pt x="9020" y="4511"/>
                  </a:lnTo>
                  <a:lnTo>
                    <a:pt x="9382" y="6333"/>
                  </a:lnTo>
                  <a:lnTo>
                    <a:pt x="10378" y="10757"/>
                  </a:lnTo>
                  <a:lnTo>
                    <a:pt x="10921" y="8414"/>
                  </a:lnTo>
                  <a:lnTo>
                    <a:pt x="11434" y="10757"/>
                  </a:lnTo>
                  <a:lnTo>
                    <a:pt x="12369" y="6333"/>
                  </a:lnTo>
                  <a:lnTo>
                    <a:pt x="12791" y="4511"/>
                  </a:lnTo>
                  <a:lnTo>
                    <a:pt x="13153" y="2863"/>
                  </a:lnTo>
                  <a:lnTo>
                    <a:pt x="13455" y="1388"/>
                  </a:lnTo>
                  <a:lnTo>
                    <a:pt x="13575" y="867"/>
                  </a:lnTo>
                  <a:lnTo>
                    <a:pt x="13787" y="260"/>
                  </a:lnTo>
                  <a:lnTo>
                    <a:pt x="13998" y="0"/>
                  </a:lnTo>
                  <a:lnTo>
                    <a:pt x="14450" y="0"/>
                  </a:lnTo>
                  <a:lnTo>
                    <a:pt x="14601" y="260"/>
                  </a:lnTo>
                  <a:lnTo>
                    <a:pt x="14752" y="607"/>
                  </a:lnTo>
                  <a:lnTo>
                    <a:pt x="14873" y="867"/>
                  </a:lnTo>
                  <a:lnTo>
                    <a:pt x="14933" y="1388"/>
                  </a:lnTo>
                  <a:lnTo>
                    <a:pt x="15235" y="2863"/>
                  </a:lnTo>
                  <a:lnTo>
                    <a:pt x="15597" y="4511"/>
                  </a:lnTo>
                  <a:lnTo>
                    <a:pt x="15657" y="4511"/>
                  </a:lnTo>
                  <a:lnTo>
                    <a:pt x="16019" y="6333"/>
                  </a:lnTo>
                  <a:lnTo>
                    <a:pt x="17015" y="10757"/>
                  </a:lnTo>
                  <a:lnTo>
                    <a:pt x="17527" y="8414"/>
                  </a:lnTo>
                  <a:lnTo>
                    <a:pt x="18040" y="10757"/>
                  </a:lnTo>
                  <a:lnTo>
                    <a:pt x="18975" y="6333"/>
                  </a:lnTo>
                  <a:lnTo>
                    <a:pt x="19398" y="4511"/>
                  </a:lnTo>
                  <a:lnTo>
                    <a:pt x="19760" y="2863"/>
                  </a:lnTo>
                  <a:lnTo>
                    <a:pt x="20122" y="1041"/>
                  </a:lnTo>
                  <a:lnTo>
                    <a:pt x="20454" y="173"/>
                  </a:lnTo>
                  <a:lnTo>
                    <a:pt x="20876"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61" name="Google Shape;761;p24"/>
            <p:cNvSpPr/>
            <p:nvPr/>
          </p:nvSpPr>
          <p:spPr>
            <a:xfrm>
              <a:off x="204007" y="-1"/>
              <a:ext cx="94932" cy="94932"/>
            </a:xfrm>
            <a:custGeom>
              <a:rect b="b" l="l" r="r" t="t"/>
              <a:pathLst>
                <a:path extrusionOk="0" h="21600" w="21600">
                  <a:moveTo>
                    <a:pt x="10684" y="0"/>
                  </a:moveTo>
                  <a:lnTo>
                    <a:pt x="15097" y="697"/>
                  </a:lnTo>
                  <a:lnTo>
                    <a:pt x="18348" y="3252"/>
                  </a:lnTo>
                  <a:lnTo>
                    <a:pt x="20671" y="6735"/>
                  </a:lnTo>
                  <a:lnTo>
                    <a:pt x="21600" y="10916"/>
                  </a:lnTo>
                  <a:lnTo>
                    <a:pt x="20671" y="15329"/>
                  </a:lnTo>
                  <a:lnTo>
                    <a:pt x="18348" y="18348"/>
                  </a:lnTo>
                  <a:lnTo>
                    <a:pt x="15097" y="20903"/>
                  </a:lnTo>
                  <a:lnTo>
                    <a:pt x="10684" y="21600"/>
                  </a:lnTo>
                  <a:lnTo>
                    <a:pt x="6735" y="20903"/>
                  </a:lnTo>
                  <a:lnTo>
                    <a:pt x="3019" y="18348"/>
                  </a:lnTo>
                  <a:lnTo>
                    <a:pt x="697" y="15329"/>
                  </a:lnTo>
                  <a:lnTo>
                    <a:pt x="0" y="10916"/>
                  </a:lnTo>
                  <a:lnTo>
                    <a:pt x="697" y="6735"/>
                  </a:lnTo>
                  <a:lnTo>
                    <a:pt x="3019" y="3252"/>
                  </a:lnTo>
                  <a:lnTo>
                    <a:pt x="6735" y="697"/>
                  </a:lnTo>
                  <a:lnTo>
                    <a:pt x="10684"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62" name="Google Shape;762;p24"/>
            <p:cNvSpPr/>
            <p:nvPr/>
          </p:nvSpPr>
          <p:spPr>
            <a:xfrm>
              <a:off x="113112" y="-1"/>
              <a:ext cx="502956" cy="252504"/>
            </a:xfrm>
            <a:custGeom>
              <a:rect b="b" l="l" r="r" t="t"/>
              <a:pathLst>
                <a:path extrusionOk="0" h="21600" w="21600">
                  <a:moveTo>
                    <a:pt x="20513" y="0"/>
                  </a:moveTo>
                  <a:lnTo>
                    <a:pt x="21035" y="260"/>
                  </a:lnTo>
                  <a:lnTo>
                    <a:pt x="21470" y="1214"/>
                  </a:lnTo>
                  <a:lnTo>
                    <a:pt x="21600" y="2429"/>
                  </a:lnTo>
                  <a:lnTo>
                    <a:pt x="21383" y="3470"/>
                  </a:lnTo>
                  <a:lnTo>
                    <a:pt x="20861" y="5205"/>
                  </a:lnTo>
                  <a:lnTo>
                    <a:pt x="19079" y="11104"/>
                  </a:lnTo>
                  <a:lnTo>
                    <a:pt x="18471" y="12839"/>
                  </a:lnTo>
                  <a:lnTo>
                    <a:pt x="18471" y="21600"/>
                  </a:lnTo>
                  <a:lnTo>
                    <a:pt x="12908" y="21600"/>
                  </a:lnTo>
                  <a:lnTo>
                    <a:pt x="12908" y="13186"/>
                  </a:lnTo>
                  <a:lnTo>
                    <a:pt x="12821" y="12839"/>
                  </a:lnTo>
                  <a:lnTo>
                    <a:pt x="12299" y="11104"/>
                  </a:lnTo>
                  <a:lnTo>
                    <a:pt x="10822" y="6246"/>
                  </a:lnTo>
                  <a:lnTo>
                    <a:pt x="9301" y="11104"/>
                  </a:lnTo>
                  <a:lnTo>
                    <a:pt x="8779" y="12839"/>
                  </a:lnTo>
                  <a:lnTo>
                    <a:pt x="8692" y="12839"/>
                  </a:lnTo>
                  <a:lnTo>
                    <a:pt x="8692" y="21600"/>
                  </a:lnTo>
                  <a:lnTo>
                    <a:pt x="3216" y="21600"/>
                  </a:lnTo>
                  <a:lnTo>
                    <a:pt x="3216" y="13186"/>
                  </a:lnTo>
                  <a:lnTo>
                    <a:pt x="3129" y="12839"/>
                  </a:lnTo>
                  <a:lnTo>
                    <a:pt x="3086" y="12839"/>
                  </a:lnTo>
                  <a:lnTo>
                    <a:pt x="2564" y="11104"/>
                  </a:lnTo>
                  <a:lnTo>
                    <a:pt x="739" y="5205"/>
                  </a:lnTo>
                  <a:lnTo>
                    <a:pt x="217" y="3470"/>
                  </a:lnTo>
                  <a:lnTo>
                    <a:pt x="0" y="2429"/>
                  </a:lnTo>
                  <a:lnTo>
                    <a:pt x="130" y="1214"/>
                  </a:lnTo>
                  <a:lnTo>
                    <a:pt x="522" y="260"/>
                  </a:lnTo>
                  <a:lnTo>
                    <a:pt x="1130" y="0"/>
                  </a:lnTo>
                  <a:lnTo>
                    <a:pt x="1652" y="260"/>
                  </a:lnTo>
                  <a:lnTo>
                    <a:pt x="2086" y="1041"/>
                  </a:lnTo>
                  <a:lnTo>
                    <a:pt x="2695" y="2863"/>
                  </a:lnTo>
                  <a:lnTo>
                    <a:pt x="3216" y="4598"/>
                  </a:lnTo>
                  <a:lnTo>
                    <a:pt x="3738" y="6419"/>
                  </a:lnTo>
                  <a:lnTo>
                    <a:pt x="5172" y="10930"/>
                  </a:lnTo>
                  <a:lnTo>
                    <a:pt x="5911" y="8414"/>
                  </a:lnTo>
                  <a:lnTo>
                    <a:pt x="6693" y="10930"/>
                  </a:lnTo>
                  <a:lnTo>
                    <a:pt x="8084" y="6419"/>
                  </a:lnTo>
                  <a:lnTo>
                    <a:pt x="8605" y="4598"/>
                  </a:lnTo>
                  <a:lnTo>
                    <a:pt x="9170" y="2863"/>
                  </a:lnTo>
                  <a:lnTo>
                    <a:pt x="9735" y="1041"/>
                  </a:lnTo>
                  <a:lnTo>
                    <a:pt x="9996" y="607"/>
                  </a:lnTo>
                  <a:lnTo>
                    <a:pt x="10213" y="260"/>
                  </a:lnTo>
                  <a:lnTo>
                    <a:pt x="10518" y="0"/>
                  </a:lnTo>
                  <a:lnTo>
                    <a:pt x="11126" y="0"/>
                  </a:lnTo>
                  <a:lnTo>
                    <a:pt x="11387" y="260"/>
                  </a:lnTo>
                  <a:lnTo>
                    <a:pt x="11647" y="607"/>
                  </a:lnTo>
                  <a:lnTo>
                    <a:pt x="11865" y="1041"/>
                  </a:lnTo>
                  <a:lnTo>
                    <a:pt x="12386" y="2863"/>
                  </a:lnTo>
                  <a:lnTo>
                    <a:pt x="12908" y="4598"/>
                  </a:lnTo>
                  <a:lnTo>
                    <a:pt x="12995" y="4598"/>
                  </a:lnTo>
                  <a:lnTo>
                    <a:pt x="13516" y="6419"/>
                  </a:lnTo>
                  <a:lnTo>
                    <a:pt x="14951" y="10930"/>
                  </a:lnTo>
                  <a:lnTo>
                    <a:pt x="15689" y="8414"/>
                  </a:lnTo>
                  <a:lnTo>
                    <a:pt x="16428" y="10930"/>
                  </a:lnTo>
                  <a:lnTo>
                    <a:pt x="17862" y="6419"/>
                  </a:lnTo>
                  <a:lnTo>
                    <a:pt x="18384" y="4598"/>
                  </a:lnTo>
                  <a:lnTo>
                    <a:pt x="18905" y="2863"/>
                  </a:lnTo>
                  <a:lnTo>
                    <a:pt x="19514" y="1041"/>
                  </a:lnTo>
                  <a:lnTo>
                    <a:pt x="19905" y="260"/>
                  </a:lnTo>
                  <a:lnTo>
                    <a:pt x="20513"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sp>
          <p:nvSpPr>
            <p:cNvPr id="763" name="Google Shape;763;p24"/>
            <p:cNvSpPr/>
            <p:nvPr/>
          </p:nvSpPr>
          <p:spPr>
            <a:xfrm>
              <a:off x="432254" y="-1"/>
              <a:ext cx="92934" cy="94932"/>
            </a:xfrm>
            <a:custGeom>
              <a:rect b="b" l="l" r="r" t="t"/>
              <a:pathLst>
                <a:path extrusionOk="0" h="21600" w="21600">
                  <a:moveTo>
                    <a:pt x="10800" y="0"/>
                  </a:moveTo>
                  <a:lnTo>
                    <a:pt x="15166" y="697"/>
                  </a:lnTo>
                  <a:lnTo>
                    <a:pt x="18383" y="3252"/>
                  </a:lnTo>
                  <a:lnTo>
                    <a:pt x="20681" y="6735"/>
                  </a:lnTo>
                  <a:lnTo>
                    <a:pt x="21600" y="10916"/>
                  </a:lnTo>
                  <a:lnTo>
                    <a:pt x="20681" y="15329"/>
                  </a:lnTo>
                  <a:lnTo>
                    <a:pt x="18383" y="18348"/>
                  </a:lnTo>
                  <a:lnTo>
                    <a:pt x="15166" y="20903"/>
                  </a:lnTo>
                  <a:lnTo>
                    <a:pt x="10800" y="21600"/>
                  </a:lnTo>
                  <a:lnTo>
                    <a:pt x="6894" y="20903"/>
                  </a:lnTo>
                  <a:lnTo>
                    <a:pt x="3217" y="18348"/>
                  </a:lnTo>
                  <a:lnTo>
                    <a:pt x="919" y="15329"/>
                  </a:lnTo>
                  <a:lnTo>
                    <a:pt x="0" y="10916"/>
                  </a:lnTo>
                  <a:lnTo>
                    <a:pt x="919" y="6735"/>
                  </a:lnTo>
                  <a:lnTo>
                    <a:pt x="3217" y="3252"/>
                  </a:lnTo>
                  <a:lnTo>
                    <a:pt x="6894" y="697"/>
                  </a:lnTo>
                  <a:lnTo>
                    <a:pt x="10800" y="0"/>
                  </a:lnTo>
                  <a:close/>
                </a:path>
              </a:pathLst>
            </a:custGeom>
            <a:solidFill>
              <a:schemeClr val="dk1"/>
            </a:solidFill>
            <a:ln cap="flat" cmpd="sng" w="95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Arial"/>
                <a:ea typeface="Arial"/>
                <a:cs typeface="Arial"/>
                <a:sym typeface="Arial"/>
              </a:endParaRPr>
            </a:p>
          </p:txBody>
        </p:sp>
      </p:grpSp>
      <p:sp>
        <p:nvSpPr>
          <p:cNvPr id="764" name="Google Shape;764;p24"/>
          <p:cNvSpPr/>
          <p:nvPr/>
        </p:nvSpPr>
        <p:spPr>
          <a:xfrm>
            <a:off x="7276773" y="1032036"/>
            <a:ext cx="327564" cy="369306"/>
          </a:xfrm>
          <a:custGeom>
            <a:rect b="b" l="l" r="r" t="t"/>
            <a:pathLst>
              <a:path extrusionOk="0" h="21600" w="21600">
                <a:moveTo>
                  <a:pt x="17815" y="7522"/>
                </a:moveTo>
                <a:cubicBezTo>
                  <a:pt x="15590" y="8659"/>
                  <a:pt x="15590" y="8659"/>
                  <a:pt x="15590" y="8659"/>
                </a:cubicBezTo>
                <a:cubicBezTo>
                  <a:pt x="15505" y="8488"/>
                  <a:pt x="15419" y="8299"/>
                  <a:pt x="15291" y="8147"/>
                </a:cubicBezTo>
                <a:cubicBezTo>
                  <a:pt x="17494" y="7011"/>
                  <a:pt x="17494" y="7011"/>
                  <a:pt x="17494" y="7011"/>
                </a:cubicBezTo>
                <a:cubicBezTo>
                  <a:pt x="17558" y="7200"/>
                  <a:pt x="17686" y="7371"/>
                  <a:pt x="17815" y="7522"/>
                </a:cubicBezTo>
                <a:close/>
                <a:moveTo>
                  <a:pt x="6608" y="13263"/>
                </a:moveTo>
                <a:cubicBezTo>
                  <a:pt x="6459" y="13112"/>
                  <a:pt x="6352" y="12941"/>
                  <a:pt x="6245" y="12771"/>
                </a:cubicBezTo>
                <a:cubicBezTo>
                  <a:pt x="3828" y="14002"/>
                  <a:pt x="3828" y="14002"/>
                  <a:pt x="3828" y="14002"/>
                </a:cubicBezTo>
                <a:cubicBezTo>
                  <a:pt x="3956" y="14154"/>
                  <a:pt x="4063" y="14343"/>
                  <a:pt x="4149" y="14533"/>
                </a:cubicBezTo>
                <a:lnTo>
                  <a:pt x="6608" y="13263"/>
                </a:lnTo>
                <a:close/>
                <a:moveTo>
                  <a:pt x="10479" y="15139"/>
                </a:moveTo>
                <a:cubicBezTo>
                  <a:pt x="10479" y="17773"/>
                  <a:pt x="10479" y="17773"/>
                  <a:pt x="10479" y="17773"/>
                </a:cubicBezTo>
                <a:cubicBezTo>
                  <a:pt x="11164" y="17773"/>
                  <a:pt x="11164" y="17773"/>
                  <a:pt x="11164" y="17773"/>
                </a:cubicBezTo>
                <a:cubicBezTo>
                  <a:pt x="11164" y="15139"/>
                  <a:pt x="11164" y="15139"/>
                  <a:pt x="11164" y="15139"/>
                </a:cubicBezTo>
                <a:cubicBezTo>
                  <a:pt x="11035" y="15139"/>
                  <a:pt x="10928" y="15139"/>
                  <a:pt x="10800" y="15139"/>
                </a:cubicBezTo>
                <a:cubicBezTo>
                  <a:pt x="10693" y="15139"/>
                  <a:pt x="10586" y="15139"/>
                  <a:pt x="10479" y="15139"/>
                </a:cubicBezTo>
                <a:close/>
                <a:moveTo>
                  <a:pt x="11164" y="5893"/>
                </a:moveTo>
                <a:cubicBezTo>
                  <a:pt x="11164" y="3771"/>
                  <a:pt x="11164" y="3771"/>
                  <a:pt x="11164" y="3771"/>
                </a:cubicBezTo>
                <a:cubicBezTo>
                  <a:pt x="11035" y="3789"/>
                  <a:pt x="10928" y="3789"/>
                  <a:pt x="10800" y="3789"/>
                </a:cubicBezTo>
                <a:cubicBezTo>
                  <a:pt x="10693" y="3789"/>
                  <a:pt x="10586" y="3789"/>
                  <a:pt x="10479" y="3771"/>
                </a:cubicBezTo>
                <a:cubicBezTo>
                  <a:pt x="10479" y="5874"/>
                  <a:pt x="10479" y="5874"/>
                  <a:pt x="10479" y="5874"/>
                </a:cubicBezTo>
                <a:cubicBezTo>
                  <a:pt x="10586" y="5874"/>
                  <a:pt x="10693" y="5874"/>
                  <a:pt x="10800" y="5874"/>
                </a:cubicBezTo>
                <a:cubicBezTo>
                  <a:pt x="10928" y="5874"/>
                  <a:pt x="11035" y="5874"/>
                  <a:pt x="11164" y="5893"/>
                </a:cubicBezTo>
                <a:close/>
                <a:moveTo>
                  <a:pt x="17772" y="13983"/>
                </a:moveTo>
                <a:cubicBezTo>
                  <a:pt x="15377" y="12752"/>
                  <a:pt x="15377" y="12752"/>
                  <a:pt x="15377" y="12752"/>
                </a:cubicBezTo>
                <a:cubicBezTo>
                  <a:pt x="15270" y="12922"/>
                  <a:pt x="15141" y="13093"/>
                  <a:pt x="15013" y="13263"/>
                </a:cubicBezTo>
                <a:cubicBezTo>
                  <a:pt x="17451" y="14514"/>
                  <a:pt x="17451" y="14514"/>
                  <a:pt x="17451" y="14514"/>
                </a:cubicBezTo>
                <a:cubicBezTo>
                  <a:pt x="17537" y="14324"/>
                  <a:pt x="17644" y="14135"/>
                  <a:pt x="17772" y="13983"/>
                </a:cubicBezTo>
                <a:close/>
                <a:moveTo>
                  <a:pt x="4128" y="7011"/>
                </a:moveTo>
                <a:cubicBezTo>
                  <a:pt x="4085" y="7086"/>
                  <a:pt x="4085" y="7086"/>
                  <a:pt x="4085" y="7086"/>
                </a:cubicBezTo>
                <a:cubicBezTo>
                  <a:pt x="4021" y="7219"/>
                  <a:pt x="3935" y="7352"/>
                  <a:pt x="3850" y="7465"/>
                </a:cubicBezTo>
                <a:cubicBezTo>
                  <a:pt x="3807" y="7522"/>
                  <a:pt x="3807" y="7522"/>
                  <a:pt x="3807" y="7522"/>
                </a:cubicBezTo>
                <a:cubicBezTo>
                  <a:pt x="6010" y="8640"/>
                  <a:pt x="6010" y="8640"/>
                  <a:pt x="6010" y="8640"/>
                </a:cubicBezTo>
                <a:cubicBezTo>
                  <a:pt x="6095" y="8469"/>
                  <a:pt x="6202" y="8299"/>
                  <a:pt x="6309" y="8128"/>
                </a:cubicBezTo>
                <a:lnTo>
                  <a:pt x="4128" y="7011"/>
                </a:lnTo>
                <a:close/>
                <a:moveTo>
                  <a:pt x="11164" y="14684"/>
                </a:moveTo>
                <a:cubicBezTo>
                  <a:pt x="11035" y="14703"/>
                  <a:pt x="10928" y="14703"/>
                  <a:pt x="10800" y="14703"/>
                </a:cubicBezTo>
                <a:cubicBezTo>
                  <a:pt x="10693" y="14703"/>
                  <a:pt x="10586" y="14703"/>
                  <a:pt x="10479" y="14684"/>
                </a:cubicBezTo>
                <a:cubicBezTo>
                  <a:pt x="9089" y="14608"/>
                  <a:pt x="7849" y="13983"/>
                  <a:pt x="7036" y="13055"/>
                </a:cubicBezTo>
                <a:cubicBezTo>
                  <a:pt x="6908" y="12884"/>
                  <a:pt x="6779" y="12733"/>
                  <a:pt x="6672" y="12543"/>
                </a:cubicBezTo>
                <a:cubicBezTo>
                  <a:pt x="6288" y="11956"/>
                  <a:pt x="6074" y="11255"/>
                  <a:pt x="6074" y="10516"/>
                </a:cubicBezTo>
                <a:cubicBezTo>
                  <a:pt x="6074" y="9928"/>
                  <a:pt x="6202" y="9379"/>
                  <a:pt x="6437" y="8867"/>
                </a:cubicBezTo>
                <a:cubicBezTo>
                  <a:pt x="6523" y="8678"/>
                  <a:pt x="6630" y="8507"/>
                  <a:pt x="6758" y="8337"/>
                </a:cubicBezTo>
                <a:cubicBezTo>
                  <a:pt x="7528" y="7200"/>
                  <a:pt x="8897" y="6423"/>
                  <a:pt x="10479" y="6328"/>
                </a:cubicBezTo>
                <a:cubicBezTo>
                  <a:pt x="10586" y="6328"/>
                  <a:pt x="10693" y="6309"/>
                  <a:pt x="10800" y="6309"/>
                </a:cubicBezTo>
                <a:cubicBezTo>
                  <a:pt x="10928" y="6309"/>
                  <a:pt x="11035" y="6328"/>
                  <a:pt x="11164" y="6328"/>
                </a:cubicBezTo>
                <a:cubicBezTo>
                  <a:pt x="12725" y="6442"/>
                  <a:pt x="14093" y="7219"/>
                  <a:pt x="14863" y="8356"/>
                </a:cubicBezTo>
                <a:cubicBezTo>
                  <a:pt x="14970" y="8526"/>
                  <a:pt x="15077" y="8697"/>
                  <a:pt x="15163" y="8886"/>
                </a:cubicBezTo>
                <a:cubicBezTo>
                  <a:pt x="15398" y="9379"/>
                  <a:pt x="15526" y="9928"/>
                  <a:pt x="15526" y="10516"/>
                </a:cubicBezTo>
                <a:cubicBezTo>
                  <a:pt x="15526" y="11236"/>
                  <a:pt x="15312" y="11937"/>
                  <a:pt x="14949" y="12543"/>
                </a:cubicBezTo>
                <a:cubicBezTo>
                  <a:pt x="14842" y="12714"/>
                  <a:pt x="14714" y="12884"/>
                  <a:pt x="14585" y="13036"/>
                </a:cubicBezTo>
                <a:cubicBezTo>
                  <a:pt x="13773" y="13964"/>
                  <a:pt x="12554" y="14589"/>
                  <a:pt x="11164" y="14684"/>
                </a:cubicBezTo>
                <a:close/>
                <a:moveTo>
                  <a:pt x="9859" y="8829"/>
                </a:moveTo>
                <a:cubicBezTo>
                  <a:pt x="9859" y="9189"/>
                  <a:pt x="10116" y="9493"/>
                  <a:pt x="10479" y="9606"/>
                </a:cubicBezTo>
                <a:cubicBezTo>
                  <a:pt x="10586" y="9644"/>
                  <a:pt x="10693" y="9663"/>
                  <a:pt x="10800" y="9663"/>
                </a:cubicBezTo>
                <a:cubicBezTo>
                  <a:pt x="10928" y="9663"/>
                  <a:pt x="11035" y="9625"/>
                  <a:pt x="11164" y="9587"/>
                </a:cubicBezTo>
                <a:cubicBezTo>
                  <a:pt x="11506" y="9474"/>
                  <a:pt x="11741" y="9171"/>
                  <a:pt x="11741" y="8829"/>
                </a:cubicBezTo>
                <a:cubicBezTo>
                  <a:pt x="11741" y="8488"/>
                  <a:pt x="11506" y="8185"/>
                  <a:pt x="11164" y="8053"/>
                </a:cubicBezTo>
                <a:cubicBezTo>
                  <a:pt x="11035" y="8015"/>
                  <a:pt x="10928" y="7996"/>
                  <a:pt x="10800" y="7996"/>
                </a:cubicBezTo>
                <a:cubicBezTo>
                  <a:pt x="10693" y="7996"/>
                  <a:pt x="10586" y="8015"/>
                  <a:pt x="10479" y="8053"/>
                </a:cubicBezTo>
                <a:cubicBezTo>
                  <a:pt x="10116" y="8166"/>
                  <a:pt x="9859" y="8469"/>
                  <a:pt x="9859" y="8829"/>
                </a:cubicBezTo>
                <a:close/>
                <a:moveTo>
                  <a:pt x="11164" y="12373"/>
                </a:moveTo>
                <a:cubicBezTo>
                  <a:pt x="11955" y="12373"/>
                  <a:pt x="11955" y="12373"/>
                  <a:pt x="11955" y="12373"/>
                </a:cubicBezTo>
                <a:cubicBezTo>
                  <a:pt x="11955" y="11691"/>
                  <a:pt x="11955" y="11691"/>
                  <a:pt x="11955" y="11691"/>
                </a:cubicBezTo>
                <a:cubicBezTo>
                  <a:pt x="11955" y="11008"/>
                  <a:pt x="11955" y="11008"/>
                  <a:pt x="11955" y="11008"/>
                </a:cubicBezTo>
                <a:cubicBezTo>
                  <a:pt x="11955" y="10989"/>
                  <a:pt x="11955" y="10989"/>
                  <a:pt x="11955" y="10989"/>
                </a:cubicBezTo>
                <a:cubicBezTo>
                  <a:pt x="11955" y="11008"/>
                  <a:pt x="11955" y="11008"/>
                  <a:pt x="11955" y="11008"/>
                </a:cubicBezTo>
                <a:cubicBezTo>
                  <a:pt x="12105" y="11236"/>
                  <a:pt x="12105" y="11236"/>
                  <a:pt x="12105" y="11236"/>
                </a:cubicBezTo>
                <a:cubicBezTo>
                  <a:pt x="12254" y="11463"/>
                  <a:pt x="12318" y="11709"/>
                  <a:pt x="12361" y="11899"/>
                </a:cubicBezTo>
                <a:cubicBezTo>
                  <a:pt x="12404" y="12088"/>
                  <a:pt x="12404" y="12240"/>
                  <a:pt x="12404" y="12259"/>
                </a:cubicBezTo>
                <a:cubicBezTo>
                  <a:pt x="12404" y="12429"/>
                  <a:pt x="12575" y="12581"/>
                  <a:pt x="12789" y="12581"/>
                </a:cubicBezTo>
                <a:cubicBezTo>
                  <a:pt x="12960" y="12581"/>
                  <a:pt x="13131" y="12467"/>
                  <a:pt x="13152" y="12297"/>
                </a:cubicBezTo>
                <a:cubicBezTo>
                  <a:pt x="13152" y="12278"/>
                  <a:pt x="13152" y="12278"/>
                  <a:pt x="13152" y="12259"/>
                </a:cubicBezTo>
                <a:cubicBezTo>
                  <a:pt x="13152" y="12240"/>
                  <a:pt x="13152" y="11937"/>
                  <a:pt x="13046" y="11558"/>
                </a:cubicBezTo>
                <a:cubicBezTo>
                  <a:pt x="13024" y="11463"/>
                  <a:pt x="12981" y="11349"/>
                  <a:pt x="12939" y="11236"/>
                </a:cubicBezTo>
                <a:cubicBezTo>
                  <a:pt x="12768" y="10876"/>
                  <a:pt x="12554" y="10592"/>
                  <a:pt x="12276" y="10364"/>
                </a:cubicBezTo>
                <a:cubicBezTo>
                  <a:pt x="12083" y="10213"/>
                  <a:pt x="11869" y="10099"/>
                  <a:pt x="11634" y="10004"/>
                </a:cubicBezTo>
                <a:cubicBezTo>
                  <a:pt x="11506" y="9966"/>
                  <a:pt x="11399" y="9928"/>
                  <a:pt x="11270" y="9909"/>
                </a:cubicBezTo>
                <a:cubicBezTo>
                  <a:pt x="11228" y="9909"/>
                  <a:pt x="11228" y="9909"/>
                  <a:pt x="11228" y="9909"/>
                </a:cubicBezTo>
                <a:cubicBezTo>
                  <a:pt x="11228" y="9909"/>
                  <a:pt x="11228" y="9909"/>
                  <a:pt x="11228" y="9909"/>
                </a:cubicBezTo>
                <a:cubicBezTo>
                  <a:pt x="11206" y="9891"/>
                  <a:pt x="11185" y="9891"/>
                  <a:pt x="11164" y="9891"/>
                </a:cubicBezTo>
                <a:cubicBezTo>
                  <a:pt x="11121" y="9891"/>
                  <a:pt x="11078" y="9891"/>
                  <a:pt x="11035" y="9891"/>
                </a:cubicBezTo>
                <a:cubicBezTo>
                  <a:pt x="10565" y="9891"/>
                  <a:pt x="10565" y="9891"/>
                  <a:pt x="10565" y="9891"/>
                </a:cubicBezTo>
                <a:cubicBezTo>
                  <a:pt x="10543" y="9891"/>
                  <a:pt x="10522" y="9891"/>
                  <a:pt x="10479" y="9891"/>
                </a:cubicBezTo>
                <a:cubicBezTo>
                  <a:pt x="10458" y="9891"/>
                  <a:pt x="10436" y="9891"/>
                  <a:pt x="10394" y="9891"/>
                </a:cubicBezTo>
                <a:cubicBezTo>
                  <a:pt x="10394" y="9909"/>
                  <a:pt x="10394" y="9909"/>
                  <a:pt x="10394" y="9909"/>
                </a:cubicBezTo>
                <a:cubicBezTo>
                  <a:pt x="10351" y="9909"/>
                  <a:pt x="10351" y="9909"/>
                  <a:pt x="10351" y="9909"/>
                </a:cubicBezTo>
                <a:cubicBezTo>
                  <a:pt x="10223" y="9928"/>
                  <a:pt x="10116" y="9966"/>
                  <a:pt x="9987" y="10004"/>
                </a:cubicBezTo>
                <a:cubicBezTo>
                  <a:pt x="9752" y="10080"/>
                  <a:pt x="9517" y="10194"/>
                  <a:pt x="9346" y="10345"/>
                </a:cubicBezTo>
                <a:cubicBezTo>
                  <a:pt x="9046" y="10573"/>
                  <a:pt x="8832" y="10876"/>
                  <a:pt x="8661" y="11236"/>
                </a:cubicBezTo>
                <a:cubicBezTo>
                  <a:pt x="8619" y="11349"/>
                  <a:pt x="8576" y="11482"/>
                  <a:pt x="8533" y="11596"/>
                </a:cubicBezTo>
                <a:cubicBezTo>
                  <a:pt x="8448" y="11956"/>
                  <a:pt x="8448" y="12240"/>
                  <a:pt x="8448" y="12259"/>
                </a:cubicBezTo>
                <a:cubicBezTo>
                  <a:pt x="8448" y="12278"/>
                  <a:pt x="8448" y="12297"/>
                  <a:pt x="8448" y="12316"/>
                </a:cubicBezTo>
                <a:cubicBezTo>
                  <a:pt x="8490" y="12467"/>
                  <a:pt x="8640" y="12581"/>
                  <a:pt x="8811" y="12581"/>
                </a:cubicBezTo>
                <a:cubicBezTo>
                  <a:pt x="9025" y="12581"/>
                  <a:pt x="9196" y="12429"/>
                  <a:pt x="9196" y="12259"/>
                </a:cubicBezTo>
                <a:cubicBezTo>
                  <a:pt x="9196" y="12240"/>
                  <a:pt x="9196" y="12107"/>
                  <a:pt x="9239" y="11918"/>
                </a:cubicBezTo>
                <a:cubicBezTo>
                  <a:pt x="9282" y="11728"/>
                  <a:pt x="9346" y="11482"/>
                  <a:pt x="9495" y="11236"/>
                </a:cubicBezTo>
                <a:cubicBezTo>
                  <a:pt x="9624" y="11046"/>
                  <a:pt x="9624" y="11046"/>
                  <a:pt x="9624" y="11046"/>
                </a:cubicBezTo>
                <a:cubicBezTo>
                  <a:pt x="9645" y="10989"/>
                  <a:pt x="9645" y="10989"/>
                  <a:pt x="9645" y="10989"/>
                </a:cubicBezTo>
                <a:cubicBezTo>
                  <a:pt x="9645" y="11027"/>
                  <a:pt x="9645" y="11027"/>
                  <a:pt x="9645" y="11027"/>
                </a:cubicBezTo>
                <a:cubicBezTo>
                  <a:pt x="9645" y="11709"/>
                  <a:pt x="9645" y="11709"/>
                  <a:pt x="9645" y="11709"/>
                </a:cubicBezTo>
                <a:cubicBezTo>
                  <a:pt x="9645" y="12373"/>
                  <a:pt x="9645" y="12373"/>
                  <a:pt x="9645" y="12373"/>
                </a:cubicBezTo>
                <a:cubicBezTo>
                  <a:pt x="10479" y="12373"/>
                  <a:pt x="10479" y="12373"/>
                  <a:pt x="10479" y="12373"/>
                </a:cubicBezTo>
                <a:cubicBezTo>
                  <a:pt x="11164" y="12373"/>
                  <a:pt x="11164" y="12373"/>
                  <a:pt x="11164" y="12373"/>
                </a:cubicBezTo>
                <a:close/>
                <a:moveTo>
                  <a:pt x="12661" y="18587"/>
                </a:moveTo>
                <a:cubicBezTo>
                  <a:pt x="12789" y="18739"/>
                  <a:pt x="12917" y="18909"/>
                  <a:pt x="13003" y="19099"/>
                </a:cubicBezTo>
                <a:cubicBezTo>
                  <a:pt x="17879" y="16617"/>
                  <a:pt x="17879" y="16617"/>
                  <a:pt x="17879" y="16617"/>
                </a:cubicBezTo>
                <a:cubicBezTo>
                  <a:pt x="17729" y="16465"/>
                  <a:pt x="17601" y="16295"/>
                  <a:pt x="17515" y="16105"/>
                </a:cubicBezTo>
                <a:lnTo>
                  <a:pt x="12661" y="18587"/>
                </a:lnTo>
                <a:close/>
                <a:moveTo>
                  <a:pt x="19376" y="8318"/>
                </a:moveTo>
                <a:cubicBezTo>
                  <a:pt x="19376" y="13149"/>
                  <a:pt x="19376" y="13149"/>
                  <a:pt x="19376" y="13149"/>
                </a:cubicBezTo>
                <a:cubicBezTo>
                  <a:pt x="19483" y="13131"/>
                  <a:pt x="19590" y="13131"/>
                  <a:pt x="19697" y="13131"/>
                </a:cubicBezTo>
                <a:cubicBezTo>
                  <a:pt x="19825" y="13131"/>
                  <a:pt x="19932" y="13131"/>
                  <a:pt x="20039" y="13149"/>
                </a:cubicBezTo>
                <a:cubicBezTo>
                  <a:pt x="20039" y="8318"/>
                  <a:pt x="20039" y="8318"/>
                  <a:pt x="20039" y="8318"/>
                </a:cubicBezTo>
                <a:cubicBezTo>
                  <a:pt x="19932" y="8337"/>
                  <a:pt x="19825" y="8356"/>
                  <a:pt x="19697" y="8356"/>
                </a:cubicBezTo>
                <a:cubicBezTo>
                  <a:pt x="19590" y="8356"/>
                  <a:pt x="19483" y="8337"/>
                  <a:pt x="19376" y="8318"/>
                </a:cubicBezTo>
                <a:close/>
                <a:moveTo>
                  <a:pt x="8918" y="2975"/>
                </a:moveTo>
                <a:cubicBezTo>
                  <a:pt x="8790" y="2823"/>
                  <a:pt x="8661" y="2653"/>
                  <a:pt x="8576" y="2463"/>
                </a:cubicBezTo>
                <a:cubicBezTo>
                  <a:pt x="3785" y="4926"/>
                  <a:pt x="3785" y="4926"/>
                  <a:pt x="3785" y="4926"/>
                </a:cubicBezTo>
                <a:cubicBezTo>
                  <a:pt x="3914" y="5078"/>
                  <a:pt x="4042" y="5248"/>
                  <a:pt x="4106" y="5438"/>
                </a:cubicBezTo>
                <a:lnTo>
                  <a:pt x="8918" y="2975"/>
                </a:lnTo>
                <a:close/>
                <a:moveTo>
                  <a:pt x="17494" y="5438"/>
                </a:moveTo>
                <a:cubicBezTo>
                  <a:pt x="17558" y="5248"/>
                  <a:pt x="17686" y="5078"/>
                  <a:pt x="17815" y="4926"/>
                </a:cubicBezTo>
                <a:cubicBezTo>
                  <a:pt x="13024" y="2463"/>
                  <a:pt x="13024" y="2463"/>
                  <a:pt x="13024" y="2463"/>
                </a:cubicBezTo>
                <a:cubicBezTo>
                  <a:pt x="12939" y="2653"/>
                  <a:pt x="12810" y="2823"/>
                  <a:pt x="12682" y="2975"/>
                </a:cubicBezTo>
                <a:lnTo>
                  <a:pt x="17494" y="5438"/>
                </a:lnTo>
                <a:close/>
                <a:moveTo>
                  <a:pt x="4085" y="16105"/>
                </a:moveTo>
                <a:cubicBezTo>
                  <a:pt x="3999" y="16295"/>
                  <a:pt x="3871" y="16465"/>
                  <a:pt x="3721" y="16617"/>
                </a:cubicBezTo>
                <a:cubicBezTo>
                  <a:pt x="8597" y="19099"/>
                  <a:pt x="8597" y="19099"/>
                  <a:pt x="8597" y="19099"/>
                </a:cubicBezTo>
                <a:cubicBezTo>
                  <a:pt x="8683" y="18909"/>
                  <a:pt x="8811" y="18739"/>
                  <a:pt x="8939" y="18587"/>
                </a:cubicBezTo>
                <a:lnTo>
                  <a:pt x="4085" y="16105"/>
                </a:lnTo>
                <a:close/>
                <a:moveTo>
                  <a:pt x="1561" y="8318"/>
                </a:moveTo>
                <a:cubicBezTo>
                  <a:pt x="1561" y="13149"/>
                  <a:pt x="1561" y="13149"/>
                  <a:pt x="1561" y="13149"/>
                </a:cubicBezTo>
                <a:cubicBezTo>
                  <a:pt x="1668" y="13131"/>
                  <a:pt x="1775" y="13131"/>
                  <a:pt x="1903" y="13131"/>
                </a:cubicBezTo>
                <a:cubicBezTo>
                  <a:pt x="2010" y="13131"/>
                  <a:pt x="2117" y="13131"/>
                  <a:pt x="2224" y="13149"/>
                </a:cubicBezTo>
                <a:cubicBezTo>
                  <a:pt x="2224" y="8318"/>
                  <a:pt x="2224" y="8318"/>
                  <a:pt x="2224" y="8318"/>
                </a:cubicBezTo>
                <a:cubicBezTo>
                  <a:pt x="2117" y="8337"/>
                  <a:pt x="2010" y="8356"/>
                  <a:pt x="1903" y="8356"/>
                </a:cubicBezTo>
                <a:cubicBezTo>
                  <a:pt x="1775" y="8356"/>
                  <a:pt x="1668" y="8337"/>
                  <a:pt x="1561" y="8318"/>
                </a:cubicBezTo>
                <a:close/>
                <a:moveTo>
                  <a:pt x="0" y="6234"/>
                </a:moveTo>
                <a:cubicBezTo>
                  <a:pt x="0" y="5305"/>
                  <a:pt x="855" y="4547"/>
                  <a:pt x="1903" y="4547"/>
                </a:cubicBezTo>
                <a:cubicBezTo>
                  <a:pt x="2481" y="4547"/>
                  <a:pt x="2994" y="4775"/>
                  <a:pt x="3336" y="5154"/>
                </a:cubicBezTo>
                <a:cubicBezTo>
                  <a:pt x="3486" y="5286"/>
                  <a:pt x="3593" y="5476"/>
                  <a:pt x="3678" y="5665"/>
                </a:cubicBezTo>
                <a:cubicBezTo>
                  <a:pt x="3743" y="5836"/>
                  <a:pt x="3785" y="6025"/>
                  <a:pt x="3785" y="6234"/>
                </a:cubicBezTo>
                <a:cubicBezTo>
                  <a:pt x="3785" y="7048"/>
                  <a:pt x="3122" y="7731"/>
                  <a:pt x="2224" y="7882"/>
                </a:cubicBezTo>
                <a:cubicBezTo>
                  <a:pt x="2117" y="7901"/>
                  <a:pt x="2010" y="7901"/>
                  <a:pt x="1903" y="7901"/>
                </a:cubicBezTo>
                <a:cubicBezTo>
                  <a:pt x="1775" y="7901"/>
                  <a:pt x="1668" y="7901"/>
                  <a:pt x="1561" y="7882"/>
                </a:cubicBezTo>
                <a:cubicBezTo>
                  <a:pt x="684" y="7731"/>
                  <a:pt x="0" y="7048"/>
                  <a:pt x="0" y="6234"/>
                </a:cubicBezTo>
                <a:close/>
                <a:moveTo>
                  <a:pt x="1433" y="6234"/>
                </a:moveTo>
                <a:cubicBezTo>
                  <a:pt x="1433" y="6347"/>
                  <a:pt x="1476" y="6442"/>
                  <a:pt x="1561" y="6518"/>
                </a:cubicBezTo>
                <a:cubicBezTo>
                  <a:pt x="1647" y="6594"/>
                  <a:pt x="1775" y="6651"/>
                  <a:pt x="1903" y="6651"/>
                </a:cubicBezTo>
                <a:cubicBezTo>
                  <a:pt x="2032" y="6651"/>
                  <a:pt x="2139" y="6594"/>
                  <a:pt x="2224" y="6518"/>
                </a:cubicBezTo>
                <a:cubicBezTo>
                  <a:pt x="2288" y="6480"/>
                  <a:pt x="2331" y="6404"/>
                  <a:pt x="2352" y="6328"/>
                </a:cubicBezTo>
                <a:cubicBezTo>
                  <a:pt x="2374" y="6291"/>
                  <a:pt x="2374" y="6272"/>
                  <a:pt x="2374" y="6234"/>
                </a:cubicBezTo>
                <a:cubicBezTo>
                  <a:pt x="2374" y="6025"/>
                  <a:pt x="2224" y="5874"/>
                  <a:pt x="2010" y="5817"/>
                </a:cubicBezTo>
                <a:cubicBezTo>
                  <a:pt x="1989" y="5817"/>
                  <a:pt x="1946" y="5798"/>
                  <a:pt x="1903" y="5798"/>
                </a:cubicBezTo>
                <a:cubicBezTo>
                  <a:pt x="1647" y="5798"/>
                  <a:pt x="1433" y="5987"/>
                  <a:pt x="1433" y="6234"/>
                </a:cubicBezTo>
                <a:close/>
                <a:moveTo>
                  <a:pt x="9025" y="2236"/>
                </a:moveTo>
                <a:cubicBezTo>
                  <a:pt x="8939" y="2065"/>
                  <a:pt x="8897" y="1876"/>
                  <a:pt x="8897" y="1667"/>
                </a:cubicBezTo>
                <a:cubicBezTo>
                  <a:pt x="8897" y="739"/>
                  <a:pt x="9752" y="0"/>
                  <a:pt x="10800" y="0"/>
                </a:cubicBezTo>
                <a:cubicBezTo>
                  <a:pt x="11848" y="0"/>
                  <a:pt x="12703" y="739"/>
                  <a:pt x="12703" y="1667"/>
                </a:cubicBezTo>
                <a:cubicBezTo>
                  <a:pt x="12703" y="1876"/>
                  <a:pt x="12661" y="2065"/>
                  <a:pt x="12575" y="2236"/>
                </a:cubicBezTo>
                <a:cubicBezTo>
                  <a:pt x="12511" y="2425"/>
                  <a:pt x="12383" y="2596"/>
                  <a:pt x="12254" y="2747"/>
                </a:cubicBezTo>
                <a:cubicBezTo>
                  <a:pt x="11891" y="3126"/>
                  <a:pt x="11377" y="3354"/>
                  <a:pt x="10800" y="3354"/>
                </a:cubicBezTo>
                <a:cubicBezTo>
                  <a:pt x="10223" y="3354"/>
                  <a:pt x="9709" y="3126"/>
                  <a:pt x="9346" y="2747"/>
                </a:cubicBezTo>
                <a:cubicBezTo>
                  <a:pt x="9217" y="2596"/>
                  <a:pt x="9089" y="2425"/>
                  <a:pt x="9025" y="2236"/>
                </a:cubicBezTo>
                <a:close/>
                <a:moveTo>
                  <a:pt x="10330" y="1667"/>
                </a:moveTo>
                <a:cubicBezTo>
                  <a:pt x="10330" y="1876"/>
                  <a:pt x="10479" y="2027"/>
                  <a:pt x="10672" y="2084"/>
                </a:cubicBezTo>
                <a:cubicBezTo>
                  <a:pt x="10714" y="2084"/>
                  <a:pt x="10757" y="2084"/>
                  <a:pt x="10800" y="2084"/>
                </a:cubicBezTo>
                <a:cubicBezTo>
                  <a:pt x="10843" y="2084"/>
                  <a:pt x="10886" y="2084"/>
                  <a:pt x="10928" y="2084"/>
                </a:cubicBezTo>
                <a:cubicBezTo>
                  <a:pt x="11121" y="2027"/>
                  <a:pt x="11270" y="1876"/>
                  <a:pt x="11270" y="1667"/>
                </a:cubicBezTo>
                <a:cubicBezTo>
                  <a:pt x="11270" y="1629"/>
                  <a:pt x="11270" y="1592"/>
                  <a:pt x="11249" y="1573"/>
                </a:cubicBezTo>
                <a:cubicBezTo>
                  <a:pt x="11206" y="1383"/>
                  <a:pt x="11014" y="1251"/>
                  <a:pt x="10800" y="1251"/>
                </a:cubicBezTo>
                <a:cubicBezTo>
                  <a:pt x="10586" y="1251"/>
                  <a:pt x="10394" y="1383"/>
                  <a:pt x="10351" y="1573"/>
                </a:cubicBezTo>
                <a:cubicBezTo>
                  <a:pt x="10330" y="1592"/>
                  <a:pt x="10330" y="1629"/>
                  <a:pt x="10330" y="1667"/>
                </a:cubicBezTo>
                <a:close/>
                <a:moveTo>
                  <a:pt x="17815" y="6234"/>
                </a:moveTo>
                <a:cubicBezTo>
                  <a:pt x="17815" y="6025"/>
                  <a:pt x="17857" y="5836"/>
                  <a:pt x="17922" y="5665"/>
                </a:cubicBezTo>
                <a:cubicBezTo>
                  <a:pt x="18007" y="5476"/>
                  <a:pt x="18114" y="5286"/>
                  <a:pt x="18264" y="5154"/>
                </a:cubicBezTo>
                <a:cubicBezTo>
                  <a:pt x="18606" y="4775"/>
                  <a:pt x="19119" y="4547"/>
                  <a:pt x="19697" y="4547"/>
                </a:cubicBezTo>
                <a:cubicBezTo>
                  <a:pt x="20745" y="4547"/>
                  <a:pt x="21600" y="5305"/>
                  <a:pt x="21600" y="6234"/>
                </a:cubicBezTo>
                <a:cubicBezTo>
                  <a:pt x="21600" y="7048"/>
                  <a:pt x="20916" y="7731"/>
                  <a:pt x="20039" y="7882"/>
                </a:cubicBezTo>
                <a:cubicBezTo>
                  <a:pt x="19932" y="7901"/>
                  <a:pt x="19825" y="7901"/>
                  <a:pt x="19697" y="7901"/>
                </a:cubicBezTo>
                <a:cubicBezTo>
                  <a:pt x="19590" y="7901"/>
                  <a:pt x="19483" y="7901"/>
                  <a:pt x="19376" y="7882"/>
                </a:cubicBezTo>
                <a:cubicBezTo>
                  <a:pt x="18478" y="7731"/>
                  <a:pt x="17815" y="7048"/>
                  <a:pt x="17815" y="6234"/>
                </a:cubicBezTo>
                <a:close/>
                <a:moveTo>
                  <a:pt x="19226" y="6234"/>
                </a:moveTo>
                <a:cubicBezTo>
                  <a:pt x="19226" y="6272"/>
                  <a:pt x="19226" y="6291"/>
                  <a:pt x="19248" y="6328"/>
                </a:cubicBezTo>
                <a:cubicBezTo>
                  <a:pt x="19269" y="6404"/>
                  <a:pt x="19312" y="6480"/>
                  <a:pt x="19376" y="6518"/>
                </a:cubicBezTo>
                <a:cubicBezTo>
                  <a:pt x="19461" y="6594"/>
                  <a:pt x="19568" y="6651"/>
                  <a:pt x="19697" y="6651"/>
                </a:cubicBezTo>
                <a:cubicBezTo>
                  <a:pt x="19825" y="6651"/>
                  <a:pt x="19953" y="6594"/>
                  <a:pt x="20039" y="6518"/>
                </a:cubicBezTo>
                <a:cubicBezTo>
                  <a:pt x="20124" y="6442"/>
                  <a:pt x="20167" y="6347"/>
                  <a:pt x="20167" y="6234"/>
                </a:cubicBezTo>
                <a:cubicBezTo>
                  <a:pt x="20167" y="5987"/>
                  <a:pt x="19953" y="5798"/>
                  <a:pt x="19697" y="5798"/>
                </a:cubicBezTo>
                <a:cubicBezTo>
                  <a:pt x="19654" y="5798"/>
                  <a:pt x="19611" y="5817"/>
                  <a:pt x="19590" y="5817"/>
                </a:cubicBezTo>
                <a:cubicBezTo>
                  <a:pt x="19376" y="5874"/>
                  <a:pt x="19226" y="6025"/>
                  <a:pt x="19226" y="6234"/>
                </a:cubicBezTo>
                <a:close/>
                <a:moveTo>
                  <a:pt x="21600" y="15253"/>
                </a:moveTo>
                <a:cubicBezTo>
                  <a:pt x="21600" y="16162"/>
                  <a:pt x="20745" y="16920"/>
                  <a:pt x="19697" y="16920"/>
                </a:cubicBezTo>
                <a:cubicBezTo>
                  <a:pt x="19162" y="16920"/>
                  <a:pt x="18670" y="16712"/>
                  <a:pt x="18307" y="16389"/>
                </a:cubicBezTo>
                <a:cubicBezTo>
                  <a:pt x="18157" y="16238"/>
                  <a:pt x="18050" y="16067"/>
                  <a:pt x="17943" y="15878"/>
                </a:cubicBezTo>
                <a:cubicBezTo>
                  <a:pt x="17857" y="15688"/>
                  <a:pt x="17815" y="15480"/>
                  <a:pt x="17815" y="15253"/>
                </a:cubicBezTo>
                <a:cubicBezTo>
                  <a:pt x="17815" y="14419"/>
                  <a:pt x="18478" y="13737"/>
                  <a:pt x="19376" y="13585"/>
                </a:cubicBezTo>
                <a:cubicBezTo>
                  <a:pt x="19483" y="13585"/>
                  <a:pt x="19590" y="13566"/>
                  <a:pt x="19697" y="13566"/>
                </a:cubicBezTo>
                <a:cubicBezTo>
                  <a:pt x="19825" y="13566"/>
                  <a:pt x="19932" y="13585"/>
                  <a:pt x="20039" y="13585"/>
                </a:cubicBezTo>
                <a:cubicBezTo>
                  <a:pt x="20916" y="13737"/>
                  <a:pt x="21600" y="14419"/>
                  <a:pt x="21600" y="15253"/>
                </a:cubicBezTo>
                <a:close/>
                <a:moveTo>
                  <a:pt x="20167" y="15253"/>
                </a:moveTo>
                <a:cubicBezTo>
                  <a:pt x="20167" y="15120"/>
                  <a:pt x="20124" y="15025"/>
                  <a:pt x="20039" y="14949"/>
                </a:cubicBezTo>
                <a:cubicBezTo>
                  <a:pt x="19953" y="14874"/>
                  <a:pt x="19825" y="14817"/>
                  <a:pt x="19697" y="14817"/>
                </a:cubicBezTo>
                <a:cubicBezTo>
                  <a:pt x="19568" y="14817"/>
                  <a:pt x="19461" y="14874"/>
                  <a:pt x="19376" y="14949"/>
                </a:cubicBezTo>
                <a:cubicBezTo>
                  <a:pt x="19290" y="15025"/>
                  <a:pt x="19226" y="15120"/>
                  <a:pt x="19226" y="15234"/>
                </a:cubicBezTo>
                <a:cubicBezTo>
                  <a:pt x="19226" y="15234"/>
                  <a:pt x="19226" y="15234"/>
                  <a:pt x="19226" y="15253"/>
                </a:cubicBezTo>
                <a:cubicBezTo>
                  <a:pt x="19226" y="15480"/>
                  <a:pt x="19440" y="15669"/>
                  <a:pt x="19697" y="15669"/>
                </a:cubicBezTo>
                <a:cubicBezTo>
                  <a:pt x="19718" y="15669"/>
                  <a:pt x="19718" y="15669"/>
                  <a:pt x="19718" y="15669"/>
                </a:cubicBezTo>
                <a:cubicBezTo>
                  <a:pt x="19975" y="15651"/>
                  <a:pt x="20167" y="15461"/>
                  <a:pt x="20167" y="15253"/>
                </a:cubicBezTo>
                <a:close/>
                <a:moveTo>
                  <a:pt x="12575" y="19326"/>
                </a:moveTo>
                <a:cubicBezTo>
                  <a:pt x="12639" y="19516"/>
                  <a:pt x="12703" y="19705"/>
                  <a:pt x="12703" y="19933"/>
                </a:cubicBezTo>
                <a:cubicBezTo>
                  <a:pt x="12703" y="20861"/>
                  <a:pt x="11848" y="21600"/>
                  <a:pt x="10800" y="21600"/>
                </a:cubicBezTo>
                <a:cubicBezTo>
                  <a:pt x="9752" y="21600"/>
                  <a:pt x="8897" y="20861"/>
                  <a:pt x="8897" y="19933"/>
                </a:cubicBezTo>
                <a:cubicBezTo>
                  <a:pt x="8897" y="19705"/>
                  <a:pt x="8961" y="19516"/>
                  <a:pt x="9025" y="19326"/>
                </a:cubicBezTo>
                <a:cubicBezTo>
                  <a:pt x="9110" y="19137"/>
                  <a:pt x="9239" y="18966"/>
                  <a:pt x="9389" y="18815"/>
                </a:cubicBezTo>
                <a:cubicBezTo>
                  <a:pt x="9731" y="18474"/>
                  <a:pt x="10244" y="18246"/>
                  <a:pt x="10800" y="18246"/>
                </a:cubicBezTo>
                <a:cubicBezTo>
                  <a:pt x="11356" y="18246"/>
                  <a:pt x="11869" y="18474"/>
                  <a:pt x="12211" y="18815"/>
                </a:cubicBezTo>
                <a:cubicBezTo>
                  <a:pt x="12361" y="18966"/>
                  <a:pt x="12490" y="19137"/>
                  <a:pt x="12575" y="19326"/>
                </a:cubicBezTo>
                <a:close/>
                <a:moveTo>
                  <a:pt x="11270" y="19933"/>
                </a:moveTo>
                <a:cubicBezTo>
                  <a:pt x="11270" y="19705"/>
                  <a:pt x="11099" y="19535"/>
                  <a:pt x="10864" y="19516"/>
                </a:cubicBezTo>
                <a:cubicBezTo>
                  <a:pt x="10843" y="19516"/>
                  <a:pt x="10821" y="19516"/>
                  <a:pt x="10800" y="19516"/>
                </a:cubicBezTo>
                <a:cubicBezTo>
                  <a:pt x="10779" y="19516"/>
                  <a:pt x="10757" y="19516"/>
                  <a:pt x="10736" y="19516"/>
                </a:cubicBezTo>
                <a:cubicBezTo>
                  <a:pt x="10501" y="19535"/>
                  <a:pt x="10330" y="19705"/>
                  <a:pt x="10330" y="19933"/>
                </a:cubicBezTo>
                <a:cubicBezTo>
                  <a:pt x="10330" y="19952"/>
                  <a:pt x="10330" y="19971"/>
                  <a:pt x="10330" y="19989"/>
                </a:cubicBezTo>
                <a:cubicBezTo>
                  <a:pt x="10372" y="20198"/>
                  <a:pt x="10565" y="20349"/>
                  <a:pt x="10800" y="20349"/>
                </a:cubicBezTo>
                <a:cubicBezTo>
                  <a:pt x="11035" y="20349"/>
                  <a:pt x="11228" y="20198"/>
                  <a:pt x="11270" y="19989"/>
                </a:cubicBezTo>
                <a:cubicBezTo>
                  <a:pt x="11270" y="19971"/>
                  <a:pt x="11270" y="19952"/>
                  <a:pt x="11270" y="19933"/>
                </a:cubicBezTo>
                <a:close/>
                <a:moveTo>
                  <a:pt x="3785" y="15253"/>
                </a:moveTo>
                <a:cubicBezTo>
                  <a:pt x="3785" y="15480"/>
                  <a:pt x="3743" y="15688"/>
                  <a:pt x="3657" y="15878"/>
                </a:cubicBezTo>
                <a:cubicBezTo>
                  <a:pt x="3550" y="16067"/>
                  <a:pt x="3443" y="16238"/>
                  <a:pt x="3293" y="16389"/>
                </a:cubicBezTo>
                <a:cubicBezTo>
                  <a:pt x="2930" y="16712"/>
                  <a:pt x="2438" y="16920"/>
                  <a:pt x="1903" y="16920"/>
                </a:cubicBezTo>
                <a:cubicBezTo>
                  <a:pt x="855" y="16920"/>
                  <a:pt x="0" y="16162"/>
                  <a:pt x="0" y="15234"/>
                </a:cubicBezTo>
                <a:cubicBezTo>
                  <a:pt x="0" y="14419"/>
                  <a:pt x="684" y="13737"/>
                  <a:pt x="1561" y="13585"/>
                </a:cubicBezTo>
                <a:cubicBezTo>
                  <a:pt x="1668" y="13585"/>
                  <a:pt x="1775" y="13566"/>
                  <a:pt x="1903" y="13566"/>
                </a:cubicBezTo>
                <a:cubicBezTo>
                  <a:pt x="2010" y="13566"/>
                  <a:pt x="2117" y="13585"/>
                  <a:pt x="2224" y="13585"/>
                </a:cubicBezTo>
                <a:cubicBezTo>
                  <a:pt x="3122" y="13737"/>
                  <a:pt x="3785" y="14419"/>
                  <a:pt x="3785" y="15253"/>
                </a:cubicBezTo>
                <a:close/>
                <a:moveTo>
                  <a:pt x="2374" y="15253"/>
                </a:moveTo>
                <a:cubicBezTo>
                  <a:pt x="2374" y="15234"/>
                  <a:pt x="2374" y="15234"/>
                  <a:pt x="2374" y="15234"/>
                </a:cubicBezTo>
                <a:cubicBezTo>
                  <a:pt x="2374" y="15120"/>
                  <a:pt x="2310" y="15025"/>
                  <a:pt x="2224" y="14949"/>
                </a:cubicBezTo>
                <a:cubicBezTo>
                  <a:pt x="2139" y="14874"/>
                  <a:pt x="2032" y="14817"/>
                  <a:pt x="1903" y="14817"/>
                </a:cubicBezTo>
                <a:cubicBezTo>
                  <a:pt x="1775" y="14817"/>
                  <a:pt x="1647" y="14874"/>
                  <a:pt x="1561" y="14949"/>
                </a:cubicBezTo>
                <a:cubicBezTo>
                  <a:pt x="1476" y="15025"/>
                  <a:pt x="1433" y="15120"/>
                  <a:pt x="1433" y="15234"/>
                </a:cubicBezTo>
                <a:cubicBezTo>
                  <a:pt x="1433" y="15461"/>
                  <a:pt x="1625" y="15651"/>
                  <a:pt x="1882" y="15669"/>
                </a:cubicBezTo>
                <a:cubicBezTo>
                  <a:pt x="1882" y="15669"/>
                  <a:pt x="1882" y="15669"/>
                  <a:pt x="1903" y="15669"/>
                </a:cubicBezTo>
                <a:cubicBezTo>
                  <a:pt x="2160" y="15669"/>
                  <a:pt x="2374" y="15480"/>
                  <a:pt x="2374" y="15253"/>
                </a:cubicBezTo>
                <a:close/>
              </a:path>
            </a:pathLst>
          </a:custGeom>
          <a:solidFill>
            <a:srgbClr val="000000"/>
          </a:solidFill>
          <a:ln>
            <a:noFill/>
          </a:ln>
        </p:spPr>
        <p:txBody>
          <a:bodyPr anchorCtr="0" anchor="t" bIns="45700" lIns="64275" spcFirstLastPara="1" rIns="64275" wrap="square" tIns="45700">
            <a:noAutofit/>
          </a:bodyPr>
          <a:lstStyle/>
          <a:p>
            <a:pPr indent="0" lvl="0" marL="0" marR="0" rtl="0" algn="l">
              <a:lnSpc>
                <a:spcPct val="100000"/>
              </a:lnSpc>
              <a:spcBef>
                <a:spcPts val="0"/>
              </a:spcBef>
              <a:spcAft>
                <a:spcPts val="0"/>
              </a:spcAft>
              <a:buClr>
                <a:srgbClr val="000000"/>
              </a:buClr>
              <a:buSzPts val="1828"/>
              <a:buFont typeface="Arial"/>
              <a:buNone/>
            </a:pPr>
            <a:r>
              <a:t/>
            </a:r>
            <a:endParaRPr b="0" i="0" sz="1828" u="none" cap="none" strike="noStrike">
              <a:solidFill>
                <a:srgbClr val="000000"/>
              </a:solidFill>
              <a:latin typeface="Arial"/>
              <a:ea typeface="Arial"/>
              <a:cs typeface="Arial"/>
              <a:sym typeface="Arial"/>
            </a:endParaRPr>
          </a:p>
        </p:txBody>
      </p:sp>
      <p:sp>
        <p:nvSpPr>
          <p:cNvPr id="765" name="Google Shape;765;p24"/>
          <p:cNvSpPr/>
          <p:nvPr/>
        </p:nvSpPr>
        <p:spPr>
          <a:xfrm rot="5400000">
            <a:off x="2217600" y="2147225"/>
            <a:ext cx="321000" cy="292500"/>
          </a:xfrm>
          <a:prstGeom prst="homePlate">
            <a:avLst>
              <a:gd fmla="val 50000" name="adj"/>
            </a:avLst>
          </a:prstGeom>
          <a:solidFill>
            <a:srgbClr val="E0F2F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4"/>
          <p:cNvSpPr/>
          <p:nvPr/>
        </p:nvSpPr>
        <p:spPr>
          <a:xfrm rot="-5400000">
            <a:off x="2209088" y="4266925"/>
            <a:ext cx="321000" cy="292500"/>
          </a:xfrm>
          <a:prstGeom prst="homePlate">
            <a:avLst>
              <a:gd fmla="val 50000" name="adj"/>
            </a:avLst>
          </a:prstGeom>
          <a:solidFill>
            <a:srgbClr val="E0F2F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25"/>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773" name="Google Shape;773;p25"/>
          <p:cNvSpPr txBox="1"/>
          <p:nvPr/>
        </p:nvSpPr>
        <p:spPr>
          <a:xfrm>
            <a:off x="51650" y="75650"/>
            <a:ext cx="8819700" cy="83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Government Support | </a:t>
            </a:r>
            <a:r>
              <a:rPr b="0" i="0" lang="en" sz="1600" u="none" cap="none" strike="noStrike">
                <a:solidFill>
                  <a:schemeClr val="dk2"/>
                </a:solidFill>
                <a:latin typeface="Tahoma"/>
                <a:ea typeface="Tahoma"/>
                <a:cs typeface="Tahoma"/>
                <a:sym typeface="Tahoma"/>
              </a:rPr>
              <a:t>There is low awareness of and assistance from government schemes  across farmers in both the states, leading to lack of support and interest respectively</a:t>
            </a:r>
            <a:endParaRPr b="0" i="0" sz="1600" u="none" cap="none" strike="noStrike">
              <a:solidFill>
                <a:schemeClr val="dk2"/>
              </a:solidFill>
              <a:latin typeface="Tahoma"/>
              <a:ea typeface="Tahoma"/>
              <a:cs typeface="Tahoma"/>
              <a:sym typeface="Tahoma"/>
            </a:endParaRPr>
          </a:p>
        </p:txBody>
      </p:sp>
      <p:sp>
        <p:nvSpPr>
          <p:cNvPr id="774" name="Google Shape;774;p25"/>
          <p:cNvSpPr txBox="1"/>
          <p:nvPr/>
        </p:nvSpPr>
        <p:spPr>
          <a:xfrm>
            <a:off x="51525" y="4312425"/>
            <a:ext cx="8819700" cy="5640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Roboto"/>
                <a:ea typeface="Roboto"/>
                <a:cs typeface="Roboto"/>
                <a:sym typeface="Roboto"/>
              </a:rPr>
              <a:t>Farmers perceive low awareness and access to schemes and technical knowhow across both the states due to challenges such as </a:t>
            </a:r>
            <a:r>
              <a:rPr b="1" i="1" lang="en" sz="1100" u="none" cap="none" strike="noStrike">
                <a:solidFill>
                  <a:schemeClr val="dk1"/>
                </a:solidFill>
                <a:latin typeface="Roboto"/>
                <a:ea typeface="Roboto"/>
                <a:cs typeface="Roboto"/>
                <a:sym typeface="Roboto"/>
              </a:rPr>
              <a:t>limited direct delivery of interventions</a:t>
            </a:r>
            <a:r>
              <a:rPr b="0" i="1" lang="en" sz="1100" u="none" cap="none" strike="noStrike">
                <a:solidFill>
                  <a:schemeClr val="dk1"/>
                </a:solidFill>
                <a:latin typeface="Roboto"/>
                <a:ea typeface="Roboto"/>
                <a:cs typeface="Roboto"/>
                <a:sym typeface="Roboto"/>
              </a:rPr>
              <a:t>, </a:t>
            </a:r>
            <a:r>
              <a:rPr b="1" i="1" lang="en" sz="1100" u="none" cap="none" strike="noStrike">
                <a:solidFill>
                  <a:schemeClr val="dk1"/>
                </a:solidFill>
                <a:latin typeface="Roboto"/>
                <a:ea typeface="Roboto"/>
                <a:cs typeface="Roboto"/>
                <a:sym typeface="Roboto"/>
              </a:rPr>
              <a:t>low reach and benefit of on-ground programs</a:t>
            </a:r>
            <a:r>
              <a:rPr b="0" i="1" lang="en" sz="1100" u="none" cap="none" strike="noStrike">
                <a:solidFill>
                  <a:schemeClr val="dk1"/>
                </a:solidFill>
                <a:latin typeface="Roboto"/>
                <a:ea typeface="Roboto"/>
                <a:cs typeface="Roboto"/>
                <a:sym typeface="Roboto"/>
              </a:rPr>
              <a:t>, as well as </a:t>
            </a:r>
            <a:r>
              <a:rPr b="1" i="1" lang="en" sz="1100" u="none" cap="none" strike="noStrike">
                <a:solidFill>
                  <a:schemeClr val="dk1"/>
                </a:solidFill>
                <a:latin typeface="Roboto"/>
                <a:ea typeface="Roboto"/>
                <a:cs typeface="Roboto"/>
                <a:sym typeface="Roboto"/>
              </a:rPr>
              <a:t>administrative issues that lead to delays in release of financial assistance</a:t>
            </a:r>
            <a:r>
              <a:rPr b="0" i="1" lang="en" sz="1100" u="none" cap="none" strike="noStrike">
                <a:solidFill>
                  <a:schemeClr val="dk1"/>
                </a:solidFill>
                <a:latin typeface="Roboto"/>
                <a:ea typeface="Roboto"/>
                <a:cs typeface="Roboto"/>
                <a:sym typeface="Roboto"/>
              </a:rPr>
              <a:t> or incentives to farmers. </a:t>
            </a:r>
            <a:endParaRPr b="0" i="1" sz="1100" u="none" cap="none" strike="noStrike">
              <a:solidFill>
                <a:schemeClr val="dk1"/>
              </a:solidFill>
              <a:latin typeface="Roboto"/>
              <a:ea typeface="Roboto"/>
              <a:cs typeface="Roboto"/>
              <a:sym typeface="Roboto"/>
            </a:endParaRPr>
          </a:p>
        </p:txBody>
      </p:sp>
      <p:pic>
        <p:nvPicPr>
          <p:cNvPr id="775" name="Google Shape;775;p25" title="Chart"/>
          <p:cNvPicPr preferRelativeResize="0"/>
          <p:nvPr/>
        </p:nvPicPr>
        <p:blipFill rotWithShape="1">
          <a:blip r:embed="rId3">
            <a:alphaModFix/>
          </a:blip>
          <a:srcRect b="0" l="4104" r="0" t="6594"/>
          <a:stretch/>
        </p:blipFill>
        <p:spPr>
          <a:xfrm>
            <a:off x="4924364" y="1493512"/>
            <a:ext cx="3890412" cy="2028100"/>
          </a:xfrm>
          <a:prstGeom prst="rect">
            <a:avLst/>
          </a:prstGeom>
          <a:noFill/>
          <a:ln>
            <a:noFill/>
          </a:ln>
        </p:spPr>
      </p:pic>
      <p:sp>
        <p:nvSpPr>
          <p:cNvPr id="776" name="Google Shape;776;p25"/>
          <p:cNvSpPr txBox="1"/>
          <p:nvPr/>
        </p:nvSpPr>
        <p:spPr>
          <a:xfrm>
            <a:off x="4770975" y="881300"/>
            <a:ext cx="4260300" cy="4311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Roboto"/>
                <a:ea typeface="Roboto"/>
                <a:cs typeface="Roboto"/>
                <a:sym typeface="Roboto"/>
              </a:rPr>
              <a:t>6% </a:t>
            </a:r>
            <a:r>
              <a:rPr b="0" i="0" lang="en" sz="900" u="none" cap="none" strike="noStrike">
                <a:solidFill>
                  <a:schemeClr val="dk1"/>
                </a:solidFill>
                <a:latin typeface="Roboto"/>
                <a:ea typeface="Roboto"/>
                <a:cs typeface="Roboto"/>
                <a:sym typeface="Roboto"/>
              </a:rPr>
              <a:t>farmers receive </a:t>
            </a:r>
            <a:r>
              <a:rPr b="1" i="0" lang="en" sz="900" u="none" cap="none" strike="noStrike">
                <a:solidFill>
                  <a:schemeClr val="dk1"/>
                </a:solidFill>
                <a:latin typeface="Roboto"/>
                <a:ea typeface="Roboto"/>
                <a:cs typeface="Roboto"/>
                <a:sym typeface="Roboto"/>
              </a:rPr>
              <a:t>regular information</a:t>
            </a:r>
            <a:r>
              <a:rPr b="0" i="0" lang="en" sz="900" u="none" cap="none" strike="noStrike">
                <a:solidFill>
                  <a:schemeClr val="dk1"/>
                </a:solidFill>
                <a:latin typeface="Roboto"/>
                <a:ea typeface="Roboto"/>
                <a:cs typeface="Roboto"/>
                <a:sym typeface="Roboto"/>
              </a:rPr>
              <a:t> and </a:t>
            </a:r>
            <a:r>
              <a:rPr b="1" i="0" lang="en" sz="900" u="none" cap="none" strike="noStrike">
                <a:solidFill>
                  <a:schemeClr val="dk1"/>
                </a:solidFill>
                <a:latin typeface="Roboto"/>
                <a:ea typeface="Roboto"/>
                <a:cs typeface="Roboto"/>
                <a:sym typeface="Roboto"/>
              </a:rPr>
              <a:t>5%</a:t>
            </a:r>
            <a:r>
              <a:rPr b="0" i="0" lang="en" sz="900" u="none" cap="none" strike="noStrike">
                <a:solidFill>
                  <a:schemeClr val="dk1"/>
                </a:solidFill>
                <a:latin typeface="Roboto"/>
                <a:ea typeface="Roboto"/>
                <a:cs typeface="Roboto"/>
                <a:sym typeface="Roboto"/>
              </a:rPr>
              <a:t> receive assistance from the government schemes, largely due to dependence on corporates. Despite multiple schemes for farmers, follow up assistance, information dissemination and training is very low.</a:t>
            </a:r>
            <a:endParaRPr b="0" i="0" sz="900" u="none" cap="none" strike="noStrike">
              <a:solidFill>
                <a:schemeClr val="dk1"/>
              </a:solidFill>
              <a:latin typeface="Roboto"/>
              <a:ea typeface="Roboto"/>
              <a:cs typeface="Roboto"/>
              <a:sym typeface="Roboto"/>
            </a:endParaRPr>
          </a:p>
        </p:txBody>
      </p:sp>
      <p:cxnSp>
        <p:nvCxnSpPr>
          <p:cNvPr id="777" name="Google Shape;777;p25"/>
          <p:cNvCxnSpPr/>
          <p:nvPr/>
        </p:nvCxnSpPr>
        <p:spPr>
          <a:xfrm>
            <a:off x="4596363" y="1018400"/>
            <a:ext cx="9900" cy="3167700"/>
          </a:xfrm>
          <a:prstGeom prst="straightConnector1">
            <a:avLst/>
          </a:prstGeom>
          <a:noFill/>
          <a:ln cap="flat" cmpd="sng" w="9525">
            <a:solidFill>
              <a:schemeClr val="accent4"/>
            </a:solidFill>
            <a:prstDash val="dash"/>
            <a:round/>
            <a:headEnd len="sm" w="sm" type="none"/>
            <a:tailEnd len="sm" w="sm" type="none"/>
          </a:ln>
        </p:spPr>
      </p:cxnSp>
      <p:pic>
        <p:nvPicPr>
          <p:cNvPr id="778" name="Google Shape;778;p25" title="Chart"/>
          <p:cNvPicPr preferRelativeResize="0"/>
          <p:nvPr/>
        </p:nvPicPr>
        <p:blipFill rotWithShape="1">
          <a:blip r:embed="rId4">
            <a:alphaModFix/>
          </a:blip>
          <a:srcRect b="0" l="4452" r="0" t="0"/>
          <a:stretch/>
        </p:blipFill>
        <p:spPr>
          <a:xfrm>
            <a:off x="789575" y="1444172"/>
            <a:ext cx="3717299" cy="2083674"/>
          </a:xfrm>
          <a:prstGeom prst="rect">
            <a:avLst/>
          </a:prstGeom>
          <a:noFill/>
          <a:ln>
            <a:noFill/>
          </a:ln>
        </p:spPr>
      </p:pic>
      <p:sp>
        <p:nvSpPr>
          <p:cNvPr id="779" name="Google Shape;779;p25"/>
          <p:cNvSpPr txBox="1"/>
          <p:nvPr/>
        </p:nvSpPr>
        <p:spPr>
          <a:xfrm>
            <a:off x="114875" y="881300"/>
            <a:ext cx="4416300" cy="738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Roboto"/>
                <a:ea typeface="Roboto"/>
                <a:cs typeface="Roboto"/>
                <a:sym typeface="Roboto"/>
              </a:rPr>
              <a:t>14%</a:t>
            </a:r>
            <a:r>
              <a:rPr b="0" i="0" lang="en" sz="900" u="none" cap="none" strike="noStrike">
                <a:solidFill>
                  <a:schemeClr val="dk1"/>
                </a:solidFill>
                <a:latin typeface="Roboto"/>
                <a:ea typeface="Roboto"/>
                <a:cs typeface="Roboto"/>
                <a:sym typeface="Roboto"/>
              </a:rPr>
              <a:t> farmers receive</a:t>
            </a:r>
            <a:r>
              <a:rPr b="1" i="0" lang="en" sz="900" u="none" cap="none" strike="noStrike">
                <a:solidFill>
                  <a:schemeClr val="dk1"/>
                </a:solidFill>
                <a:latin typeface="Roboto"/>
                <a:ea typeface="Roboto"/>
                <a:cs typeface="Roboto"/>
                <a:sym typeface="Roboto"/>
              </a:rPr>
              <a:t> regular information,</a:t>
            </a:r>
            <a:r>
              <a:rPr b="0" i="0" lang="en" sz="900" u="none" cap="none" strike="noStrike">
                <a:solidFill>
                  <a:schemeClr val="dk1"/>
                </a:solidFill>
                <a:latin typeface="Roboto"/>
                <a:ea typeface="Roboto"/>
                <a:cs typeface="Roboto"/>
                <a:sym typeface="Roboto"/>
              </a:rPr>
              <a:t> mainly from the agri dept, and </a:t>
            </a:r>
            <a:r>
              <a:rPr b="1" i="0" lang="en" sz="900" u="none" cap="none" strike="noStrike">
                <a:solidFill>
                  <a:schemeClr val="dk1"/>
                </a:solidFill>
                <a:latin typeface="Roboto"/>
                <a:ea typeface="Roboto"/>
                <a:cs typeface="Roboto"/>
                <a:sym typeface="Roboto"/>
              </a:rPr>
              <a:t>32%</a:t>
            </a:r>
            <a:r>
              <a:rPr b="0" i="0" lang="en" sz="900" u="none" cap="none" strike="noStrike">
                <a:solidFill>
                  <a:schemeClr val="dk1"/>
                </a:solidFill>
                <a:latin typeface="Roboto"/>
                <a:ea typeface="Roboto"/>
                <a:cs typeface="Roboto"/>
                <a:sym typeface="Roboto"/>
              </a:rPr>
              <a:t> </a:t>
            </a:r>
            <a:r>
              <a:rPr b="1" i="0" lang="en" sz="900" u="none" cap="none" strike="noStrike">
                <a:solidFill>
                  <a:schemeClr val="dk1"/>
                </a:solidFill>
                <a:latin typeface="Roboto"/>
                <a:ea typeface="Roboto"/>
                <a:cs typeface="Roboto"/>
                <a:sym typeface="Roboto"/>
              </a:rPr>
              <a:t>receive assistance</a:t>
            </a:r>
            <a:r>
              <a:rPr b="0" i="0" lang="en" sz="900" u="none" cap="none" strike="noStrike">
                <a:solidFill>
                  <a:schemeClr val="dk1"/>
                </a:solidFill>
                <a:latin typeface="Roboto"/>
                <a:ea typeface="Roboto"/>
                <a:cs typeface="Roboto"/>
                <a:sym typeface="Roboto"/>
              </a:rPr>
              <a:t> from the government schemes, largely in Goalpara. </a:t>
            </a:r>
            <a:r>
              <a:rPr b="1" i="0" lang="en" sz="900" u="none" cap="none" strike="noStrike">
                <a:solidFill>
                  <a:schemeClr val="dk1"/>
                </a:solidFill>
                <a:latin typeface="Roboto"/>
                <a:ea typeface="Roboto"/>
                <a:cs typeface="Roboto"/>
                <a:sym typeface="Roboto"/>
              </a:rPr>
              <a:t>Information dissemination</a:t>
            </a:r>
            <a:r>
              <a:rPr b="0" i="0" lang="en" sz="900" u="none" cap="none" strike="noStrike">
                <a:solidFill>
                  <a:schemeClr val="dk1"/>
                </a:solidFill>
                <a:latin typeface="Roboto"/>
                <a:ea typeface="Roboto"/>
                <a:cs typeface="Roboto"/>
                <a:sym typeface="Roboto"/>
              </a:rPr>
              <a:t> regarding technical knowhow and practices is sporadic post cultivation in Goalpara. Cultivation is very nascent in other districts to comment.</a:t>
            </a:r>
            <a:endParaRPr b="0" i="0" sz="900" u="none" cap="none" strike="noStrike">
              <a:solidFill>
                <a:schemeClr val="dk1"/>
              </a:solidFill>
              <a:latin typeface="Roboto"/>
              <a:ea typeface="Roboto"/>
              <a:cs typeface="Roboto"/>
              <a:sym typeface="Roboto"/>
            </a:endParaRPr>
          </a:p>
        </p:txBody>
      </p:sp>
      <p:pic>
        <p:nvPicPr>
          <p:cNvPr id="780" name="Google Shape;780;p25"/>
          <p:cNvPicPr preferRelativeResize="0"/>
          <p:nvPr/>
        </p:nvPicPr>
        <p:blipFill rotWithShape="1">
          <a:blip r:embed="rId5">
            <a:alphaModFix/>
          </a:blip>
          <a:srcRect b="0" l="0" r="0" t="0"/>
          <a:stretch/>
        </p:blipFill>
        <p:spPr>
          <a:xfrm>
            <a:off x="163475" y="3702731"/>
            <a:ext cx="296400" cy="287650"/>
          </a:xfrm>
          <a:prstGeom prst="rect">
            <a:avLst/>
          </a:prstGeom>
          <a:noFill/>
          <a:ln>
            <a:noFill/>
          </a:ln>
        </p:spPr>
      </p:pic>
      <p:pic>
        <p:nvPicPr>
          <p:cNvPr id="781" name="Google Shape;781;p25"/>
          <p:cNvPicPr preferRelativeResize="0"/>
          <p:nvPr/>
        </p:nvPicPr>
        <p:blipFill rotWithShape="1">
          <a:blip r:embed="rId5">
            <a:alphaModFix/>
          </a:blip>
          <a:srcRect b="0" l="0" r="0" t="0"/>
          <a:stretch/>
        </p:blipFill>
        <p:spPr>
          <a:xfrm>
            <a:off x="4735475" y="3702731"/>
            <a:ext cx="296400" cy="287650"/>
          </a:xfrm>
          <a:prstGeom prst="rect">
            <a:avLst/>
          </a:prstGeom>
          <a:noFill/>
          <a:ln>
            <a:noFill/>
          </a:ln>
        </p:spPr>
      </p:pic>
      <p:sp>
        <p:nvSpPr>
          <p:cNvPr id="782" name="Google Shape;782;p25"/>
          <p:cNvSpPr txBox="1"/>
          <p:nvPr/>
        </p:nvSpPr>
        <p:spPr>
          <a:xfrm>
            <a:off x="1420000" y="664400"/>
            <a:ext cx="16494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Assam</a:t>
            </a:r>
            <a:endParaRPr b="1" i="0" sz="1100" u="none" cap="none" strike="noStrike">
              <a:solidFill>
                <a:srgbClr val="000000"/>
              </a:solidFill>
              <a:latin typeface="Roboto"/>
              <a:ea typeface="Roboto"/>
              <a:cs typeface="Roboto"/>
              <a:sym typeface="Roboto"/>
            </a:endParaRPr>
          </a:p>
        </p:txBody>
      </p:sp>
      <p:sp>
        <p:nvSpPr>
          <p:cNvPr id="783" name="Google Shape;783;p25"/>
          <p:cNvSpPr txBox="1"/>
          <p:nvPr/>
        </p:nvSpPr>
        <p:spPr>
          <a:xfrm>
            <a:off x="6133250" y="664400"/>
            <a:ext cx="16494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Andhra Pradesh</a:t>
            </a:r>
            <a:endParaRPr b="1" i="0" sz="1100" u="none" cap="none" strike="noStrike">
              <a:solidFill>
                <a:srgbClr val="000000"/>
              </a:solidFill>
              <a:latin typeface="Roboto"/>
              <a:ea typeface="Roboto"/>
              <a:cs typeface="Roboto"/>
              <a:sym typeface="Roboto"/>
            </a:endParaRPr>
          </a:p>
        </p:txBody>
      </p:sp>
      <p:sp>
        <p:nvSpPr>
          <p:cNvPr id="784" name="Google Shape;784;p25"/>
          <p:cNvSpPr txBox="1"/>
          <p:nvPr/>
        </p:nvSpPr>
        <p:spPr>
          <a:xfrm>
            <a:off x="8327550" y="1525700"/>
            <a:ext cx="914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N=111</a:t>
            </a:r>
            <a:endParaRPr b="0" i="0" sz="900" u="none" cap="none" strike="noStrike">
              <a:solidFill>
                <a:srgbClr val="000000"/>
              </a:solidFill>
              <a:latin typeface="Arial"/>
              <a:ea typeface="Arial"/>
              <a:cs typeface="Arial"/>
              <a:sym typeface="Arial"/>
            </a:endParaRPr>
          </a:p>
        </p:txBody>
      </p:sp>
      <p:sp>
        <p:nvSpPr>
          <p:cNvPr id="785" name="Google Shape;785;p25"/>
          <p:cNvSpPr txBox="1"/>
          <p:nvPr/>
        </p:nvSpPr>
        <p:spPr>
          <a:xfrm>
            <a:off x="3897275" y="1525700"/>
            <a:ext cx="914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N=78</a:t>
            </a:r>
            <a:endParaRPr b="0" i="0" sz="900" u="none" cap="none" strike="noStrike">
              <a:solidFill>
                <a:srgbClr val="000000"/>
              </a:solidFill>
              <a:latin typeface="Arial"/>
              <a:ea typeface="Arial"/>
              <a:cs typeface="Arial"/>
              <a:sym typeface="Arial"/>
            </a:endParaRPr>
          </a:p>
        </p:txBody>
      </p:sp>
      <p:sp>
        <p:nvSpPr>
          <p:cNvPr id="786" name="Google Shape;786;p25"/>
          <p:cNvSpPr txBox="1"/>
          <p:nvPr/>
        </p:nvSpPr>
        <p:spPr>
          <a:xfrm>
            <a:off x="1261025" y="4832550"/>
            <a:ext cx="72453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none" cap="none" strike="noStrike">
                <a:solidFill>
                  <a:schemeClr val="dk1"/>
                </a:solidFill>
                <a:latin typeface="Roboto"/>
                <a:ea typeface="Roboto"/>
                <a:cs typeface="Roboto"/>
                <a:sym typeface="Roboto"/>
              </a:rPr>
              <a:t>Primary Interviews across AP and Assam, Sattva Analysis</a:t>
            </a:r>
            <a:endParaRPr b="0" i="0" sz="700" u="none" cap="none" strike="noStrike">
              <a:solidFill>
                <a:schemeClr val="dk1"/>
              </a:solidFill>
              <a:latin typeface="Roboto"/>
              <a:ea typeface="Roboto"/>
              <a:cs typeface="Roboto"/>
              <a:sym typeface="Roboto"/>
            </a:endParaRPr>
          </a:p>
        </p:txBody>
      </p:sp>
      <p:sp>
        <p:nvSpPr>
          <p:cNvPr id="787" name="Google Shape;787;p25"/>
          <p:cNvSpPr/>
          <p:nvPr/>
        </p:nvSpPr>
        <p:spPr>
          <a:xfrm>
            <a:off x="5070900" y="3518000"/>
            <a:ext cx="3800400" cy="751200"/>
          </a:xfrm>
          <a:prstGeom prst="rect">
            <a:avLst/>
          </a:prstGeom>
          <a:solidFill>
            <a:srgbClr val="F3F3F3"/>
          </a:solidFill>
          <a:ln>
            <a:noFill/>
          </a:ln>
        </p:spPr>
        <p:txBody>
          <a:bodyPr anchorCtr="0" anchor="t" bIns="45700" lIns="91425" spcFirstLastPara="1" rIns="91425" wrap="square" tIns="45700">
            <a:noAutofit/>
          </a:bodyPr>
          <a:lstStyle/>
          <a:p>
            <a:pPr indent="-114300" lvl="0" marL="17145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Govt: </a:t>
            </a:r>
            <a:r>
              <a:rPr b="0" i="0" lang="en" sz="900" u="none" cap="none" strike="noStrike">
                <a:solidFill>
                  <a:srgbClr val="000000"/>
                </a:solidFill>
                <a:latin typeface="Roboto"/>
                <a:ea typeface="Roboto"/>
                <a:cs typeface="Roboto"/>
                <a:sym typeface="Roboto"/>
              </a:rPr>
              <a:t>District horticulture department (sits in the village secretariat i.e. </a:t>
            </a:r>
            <a:r>
              <a:rPr b="0" i="1" lang="en" sz="900" u="none" cap="none" strike="noStrike">
                <a:solidFill>
                  <a:srgbClr val="000000"/>
                </a:solidFill>
                <a:latin typeface="Roboto"/>
                <a:ea typeface="Roboto"/>
                <a:cs typeface="Roboto"/>
                <a:sym typeface="Roboto"/>
              </a:rPr>
              <a:t>sachivalayam</a:t>
            </a:r>
            <a:r>
              <a:rPr b="0" i="0" lang="en" sz="900" u="none" cap="none" strike="noStrike">
                <a:solidFill>
                  <a:srgbClr val="000000"/>
                </a:solidFill>
                <a:latin typeface="Roboto"/>
                <a:ea typeface="Roboto"/>
                <a:cs typeface="Roboto"/>
                <a:sym typeface="Roboto"/>
              </a:rPr>
              <a:t>)</a:t>
            </a:r>
            <a:endParaRPr b="0" i="0" sz="900" u="none" cap="none" strike="noStrike">
              <a:solidFill>
                <a:srgbClr val="000000"/>
              </a:solidFill>
              <a:latin typeface="Roboto"/>
              <a:ea typeface="Roboto"/>
              <a:cs typeface="Roboto"/>
              <a:sym typeface="Roboto"/>
            </a:endParaRPr>
          </a:p>
          <a:p>
            <a:pPr indent="-114300" lvl="0" marL="17145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Rythu Bharosa Kendram: </a:t>
            </a:r>
            <a:r>
              <a:rPr b="0" i="0" lang="en" sz="900" u="none" cap="none" strike="noStrike">
                <a:solidFill>
                  <a:srgbClr val="000000"/>
                </a:solidFill>
                <a:latin typeface="Roboto"/>
                <a:ea typeface="Roboto"/>
                <a:cs typeface="Roboto"/>
                <a:sym typeface="Roboto"/>
              </a:rPr>
              <a:t>One stop shop for govt certified agri inputs with attached workshops and knowledge centres</a:t>
            </a:r>
            <a:endParaRPr b="0" i="0" sz="900" u="none" cap="none" strike="noStrike">
              <a:solidFill>
                <a:srgbClr val="000000"/>
              </a:solidFill>
              <a:latin typeface="Roboto"/>
              <a:ea typeface="Roboto"/>
              <a:cs typeface="Roboto"/>
              <a:sym typeface="Roboto"/>
            </a:endParaRPr>
          </a:p>
          <a:p>
            <a:pPr indent="-114300" lvl="0" marL="17145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Corporations: </a:t>
            </a:r>
            <a:r>
              <a:rPr b="0" i="0" lang="en" sz="900" u="none" cap="none" strike="noStrike">
                <a:solidFill>
                  <a:srgbClr val="000000"/>
                </a:solidFill>
                <a:latin typeface="Roboto"/>
                <a:ea typeface="Roboto"/>
                <a:cs typeface="Roboto"/>
                <a:sym typeface="Roboto"/>
              </a:rPr>
              <a:t>Field staff</a:t>
            </a:r>
            <a:endParaRPr b="0" i="0" sz="900" u="none" cap="none" strike="noStrike">
              <a:solidFill>
                <a:srgbClr val="000000"/>
              </a:solidFill>
              <a:latin typeface="Roboto"/>
              <a:ea typeface="Roboto"/>
              <a:cs typeface="Roboto"/>
              <a:sym typeface="Roboto"/>
            </a:endParaRPr>
          </a:p>
        </p:txBody>
      </p:sp>
      <p:sp>
        <p:nvSpPr>
          <p:cNvPr id="788" name="Google Shape;788;p25"/>
          <p:cNvSpPr/>
          <p:nvPr/>
        </p:nvSpPr>
        <p:spPr>
          <a:xfrm>
            <a:off x="498900" y="3518000"/>
            <a:ext cx="3890400" cy="751200"/>
          </a:xfrm>
          <a:prstGeom prst="rect">
            <a:avLst/>
          </a:prstGeom>
          <a:solidFill>
            <a:srgbClr val="F3F3F3"/>
          </a:solidFill>
          <a:ln>
            <a:noFill/>
          </a:ln>
        </p:spPr>
        <p:txBody>
          <a:bodyPr anchorCtr="0" anchor="t" bIns="45700" lIns="91425" spcFirstLastPara="1" rIns="91425" wrap="square" tIns="45700">
            <a:noAutofit/>
          </a:bodyPr>
          <a:lstStyle/>
          <a:p>
            <a:pPr indent="-114300" lvl="0" marL="17145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Govt: </a:t>
            </a:r>
            <a:r>
              <a:rPr b="0" i="0" lang="en" sz="900" u="none" cap="none" strike="noStrike">
                <a:solidFill>
                  <a:srgbClr val="000000"/>
                </a:solidFill>
                <a:latin typeface="Roboto"/>
                <a:ea typeface="Roboto"/>
                <a:cs typeface="Roboto"/>
                <a:sym typeface="Roboto"/>
              </a:rPr>
              <a:t>District / state agriculture office, Panchayat secretary, </a:t>
            </a:r>
            <a:r>
              <a:rPr b="0" i="0" lang="en" sz="900" u="none" cap="none" strike="noStrike">
                <a:solidFill>
                  <a:schemeClr val="dk1"/>
                </a:solidFill>
                <a:latin typeface="Roboto"/>
                <a:ea typeface="Roboto"/>
                <a:cs typeface="Roboto"/>
                <a:sym typeface="Roboto"/>
              </a:rPr>
              <a:t>Krishi Vikas Kendras (KVK)</a:t>
            </a:r>
            <a:endParaRPr b="0" i="0" sz="900" u="none" cap="none" strike="noStrike">
              <a:solidFill>
                <a:schemeClr val="dk1"/>
              </a:solidFill>
              <a:latin typeface="Roboto"/>
              <a:ea typeface="Roboto"/>
              <a:cs typeface="Roboto"/>
              <a:sym typeface="Roboto"/>
            </a:endParaRPr>
          </a:p>
          <a:p>
            <a:pPr indent="0" lvl="0" marL="17145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114300" lvl="0" marL="17145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FPO: </a:t>
            </a:r>
            <a:r>
              <a:rPr b="0" i="0" lang="en" sz="900" u="none" cap="none" strike="noStrike">
                <a:solidFill>
                  <a:srgbClr val="000000"/>
                </a:solidFill>
                <a:latin typeface="Roboto"/>
                <a:ea typeface="Roboto"/>
                <a:cs typeface="Roboto"/>
                <a:sym typeface="Roboto"/>
              </a:rPr>
              <a:t>Oil Palm Grower Coordination Committee</a:t>
            </a:r>
            <a:endParaRPr b="1" i="0" sz="900" u="none" cap="none" strike="noStrike">
              <a:solidFill>
                <a:srgbClr val="0000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6"/>
          <p:cNvSpPr txBox="1"/>
          <p:nvPr/>
        </p:nvSpPr>
        <p:spPr>
          <a:xfrm>
            <a:off x="4496275" y="2699050"/>
            <a:ext cx="4344600" cy="1347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Despite Andhra Pradesh being a mature market, </a:t>
            </a:r>
            <a:r>
              <a:rPr b="1" i="0" lang="en" sz="1000" u="none" cap="none" strike="noStrike">
                <a:solidFill>
                  <a:srgbClr val="000000"/>
                </a:solidFill>
                <a:latin typeface="Roboto"/>
                <a:ea typeface="Roboto"/>
                <a:cs typeface="Roboto"/>
                <a:sym typeface="Roboto"/>
              </a:rPr>
              <a:t>Sattva did not come across any oil palm FPOs</a:t>
            </a:r>
            <a:r>
              <a:rPr b="0" i="0" lang="en" sz="1000" u="none" cap="none" strike="noStrike">
                <a:solidFill>
                  <a:srgbClr val="000000"/>
                </a:solidFill>
                <a:latin typeface="Roboto"/>
                <a:ea typeface="Roboto"/>
                <a:cs typeface="Roboto"/>
                <a:sym typeface="Roboto"/>
              </a:rPr>
              <a:t>. In fact, farmers in East Godavari reported a lower need for FPOs due to corporate involvement across the value chain.</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Roboto"/>
              <a:ea typeface="Roboto"/>
              <a:cs typeface="Roboto"/>
              <a:sym typeface="Roboto"/>
            </a:endParaRPr>
          </a:p>
          <a:p>
            <a:pPr indent="-177800" lvl="0" marL="228600" marR="0" rtl="0" algn="just">
              <a:lnSpc>
                <a:spcPct val="100000"/>
              </a:lnSpc>
              <a:spcBef>
                <a:spcPts val="0"/>
              </a:spcBef>
              <a:spcAft>
                <a:spcPts val="0"/>
              </a:spcAft>
              <a:buClr>
                <a:srgbClr val="000000"/>
              </a:buClr>
              <a:buSzPts val="1000"/>
              <a:buFont typeface="Arial"/>
              <a:buChar char="●"/>
            </a:pPr>
            <a:r>
              <a:rPr b="0" i="0" lang="en" sz="1000" u="none" cap="none" strike="noStrike">
                <a:solidFill>
                  <a:schemeClr val="dk1"/>
                </a:solidFill>
                <a:latin typeface="Roboto"/>
                <a:ea typeface="Roboto"/>
                <a:cs typeface="Roboto"/>
                <a:sym typeface="Roboto"/>
              </a:rPr>
              <a:t>While larger, more influential farmers cited they do not need FPOs, </a:t>
            </a:r>
            <a:r>
              <a:rPr b="0" i="0" lang="en" sz="1000" u="none" cap="none" strike="noStrike">
                <a:solidFill>
                  <a:srgbClr val="000000"/>
                </a:solidFill>
                <a:latin typeface="Roboto"/>
                <a:ea typeface="Roboto"/>
                <a:cs typeface="Roboto"/>
                <a:sym typeface="Roboto"/>
              </a:rPr>
              <a:t>smaller farmers who may lack regular government and corporate support in accessing information and training on farming practices, cited a need for FPOs and organization.</a:t>
            </a:r>
            <a:endParaRPr b="0" i="0" sz="1000" u="none" cap="none" strike="noStrike">
              <a:solidFill>
                <a:srgbClr val="000000"/>
              </a:solidFill>
              <a:latin typeface="Roboto"/>
              <a:ea typeface="Roboto"/>
              <a:cs typeface="Roboto"/>
              <a:sym typeface="Roboto"/>
            </a:endParaRPr>
          </a:p>
          <a:p>
            <a:pPr indent="-177800" lvl="0" marL="228600" marR="0" rtl="0" algn="just">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Roboto"/>
                <a:ea typeface="Roboto"/>
                <a:cs typeface="Roboto"/>
                <a:sym typeface="Roboto"/>
              </a:rPr>
              <a:t>In Eluru (earlier West Godavari), government supported the farmers in forming FPOs*</a:t>
            </a:r>
            <a:endParaRPr b="0" i="0" sz="1000" u="none" cap="none" strike="noStrike">
              <a:solidFill>
                <a:srgbClr val="000000"/>
              </a:solidFill>
              <a:latin typeface="Roboto"/>
              <a:ea typeface="Roboto"/>
              <a:cs typeface="Roboto"/>
              <a:sym typeface="Roboto"/>
            </a:endParaRPr>
          </a:p>
        </p:txBody>
      </p:sp>
      <p:sp>
        <p:nvSpPr>
          <p:cNvPr id="795" name="Google Shape;795;p26"/>
          <p:cNvSpPr txBox="1"/>
          <p:nvPr/>
        </p:nvSpPr>
        <p:spPr>
          <a:xfrm>
            <a:off x="4259575" y="4782750"/>
            <a:ext cx="4054200" cy="461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0" i="0" lang="en" sz="700" u="none" cap="none" strike="noStrike">
                <a:solidFill>
                  <a:srgbClr val="000000"/>
                </a:solidFill>
                <a:latin typeface="Roboto"/>
                <a:ea typeface="Roboto"/>
                <a:cs typeface="Roboto"/>
                <a:sym typeface="Roboto"/>
              </a:rPr>
              <a:t>* The FPOs in Eluru  were formed under a Central Sector Scheme,, please refer to the </a:t>
            </a:r>
            <a:r>
              <a:rPr b="0" i="0" lang="en" sz="700" u="sng" cap="none" strike="noStrike">
                <a:solidFill>
                  <a:schemeClr val="hlink"/>
                </a:solidFill>
                <a:latin typeface="Roboto"/>
                <a:ea typeface="Roboto"/>
                <a:cs typeface="Roboto"/>
                <a:sym typeface="Roboto"/>
                <a:hlinkClick action="ppaction://hlinksldjump" r:id="rId3"/>
              </a:rPr>
              <a:t>annexure</a:t>
            </a:r>
            <a:r>
              <a:rPr b="0" i="0" lang="en" sz="700" u="none" cap="none" strike="noStrike">
                <a:solidFill>
                  <a:srgbClr val="000000"/>
                </a:solidFill>
                <a:latin typeface="Roboto"/>
                <a:ea typeface="Roboto"/>
                <a:cs typeface="Roboto"/>
                <a:sym typeface="Roboto"/>
              </a:rPr>
              <a:t> for more information</a:t>
            </a:r>
            <a:endParaRPr b="0" i="0" sz="700" u="none" cap="none" strike="noStrike">
              <a:solidFill>
                <a:schemeClr val="dk1"/>
              </a:solidFill>
              <a:latin typeface="Roboto"/>
              <a:ea typeface="Roboto"/>
              <a:cs typeface="Roboto"/>
              <a:sym typeface="Roboto"/>
            </a:endParaRPr>
          </a:p>
        </p:txBody>
      </p:sp>
      <p:sp>
        <p:nvSpPr>
          <p:cNvPr id="796" name="Google Shape;796;p26"/>
          <p:cNvSpPr txBox="1"/>
          <p:nvPr/>
        </p:nvSpPr>
        <p:spPr>
          <a:xfrm>
            <a:off x="51525" y="4301200"/>
            <a:ext cx="8819700" cy="5496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Roboto"/>
                <a:ea typeface="Roboto"/>
                <a:cs typeface="Roboto"/>
                <a:sym typeface="Roboto"/>
              </a:rPr>
              <a:t>In both the states, the prevalent trend of lower association among farmers might be a challenge in implementing the RSPO standards and providing certifications to groups. However, it was seen that farmers who organized themselves benefit due to better awareness and collaboration</a:t>
            </a:r>
            <a:endParaRPr b="0" i="1" sz="1100" u="none" cap="none" strike="noStrike">
              <a:solidFill>
                <a:schemeClr val="dk1"/>
              </a:solidFill>
              <a:latin typeface="Roboto"/>
              <a:ea typeface="Roboto"/>
              <a:cs typeface="Roboto"/>
              <a:sym typeface="Roboto"/>
            </a:endParaRPr>
          </a:p>
        </p:txBody>
      </p:sp>
      <p:sp>
        <p:nvSpPr>
          <p:cNvPr id="797" name="Google Shape;797;p26"/>
          <p:cNvSpPr txBox="1"/>
          <p:nvPr/>
        </p:nvSpPr>
        <p:spPr>
          <a:xfrm>
            <a:off x="51525" y="6750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Participation in farmer groups|</a:t>
            </a:r>
            <a:r>
              <a:rPr b="0" i="0" lang="en" sz="1600" u="none" cap="none" strike="noStrike">
                <a:solidFill>
                  <a:schemeClr val="dk2"/>
                </a:solidFill>
                <a:latin typeface="Tahoma"/>
                <a:ea typeface="Tahoma"/>
                <a:cs typeface="Tahoma"/>
                <a:sym typeface="Tahoma"/>
              </a:rPr>
              <a:t>There are few FPOs in both Andhra Pradesh and Assam which leads to limited awareness and dependence on corporates among farmers</a:t>
            </a:r>
            <a:endParaRPr b="0" i="0" sz="1600" u="none" cap="none" strike="noStrike">
              <a:solidFill>
                <a:schemeClr val="dk2"/>
              </a:solidFill>
              <a:latin typeface="Tahoma"/>
              <a:ea typeface="Tahoma"/>
              <a:cs typeface="Tahoma"/>
              <a:sym typeface="Tahoma"/>
            </a:endParaRPr>
          </a:p>
        </p:txBody>
      </p:sp>
      <p:sp>
        <p:nvSpPr>
          <p:cNvPr id="798" name="Google Shape;798;p26"/>
          <p:cNvSpPr txBox="1"/>
          <p:nvPr/>
        </p:nvSpPr>
        <p:spPr>
          <a:xfrm>
            <a:off x="6011000" y="736925"/>
            <a:ext cx="16494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Andhra Pradesh</a:t>
            </a:r>
            <a:endParaRPr b="1" i="0" sz="1100" u="none" cap="none" strike="noStrike">
              <a:solidFill>
                <a:srgbClr val="000000"/>
              </a:solidFill>
              <a:latin typeface="Roboto"/>
              <a:ea typeface="Roboto"/>
              <a:cs typeface="Roboto"/>
              <a:sym typeface="Roboto"/>
            </a:endParaRPr>
          </a:p>
        </p:txBody>
      </p:sp>
      <p:pic>
        <p:nvPicPr>
          <p:cNvPr id="799" name="Google Shape;799;p26" title="Chart"/>
          <p:cNvPicPr preferRelativeResize="0"/>
          <p:nvPr/>
        </p:nvPicPr>
        <p:blipFill rotWithShape="1">
          <a:blip r:embed="rId4">
            <a:alphaModFix/>
          </a:blip>
          <a:srcRect b="0" l="0" r="0" t="5891"/>
          <a:stretch/>
        </p:blipFill>
        <p:spPr>
          <a:xfrm>
            <a:off x="4682433" y="1003977"/>
            <a:ext cx="3809016" cy="1711354"/>
          </a:xfrm>
          <a:prstGeom prst="rect">
            <a:avLst/>
          </a:prstGeom>
          <a:noFill/>
          <a:ln>
            <a:noFill/>
          </a:ln>
        </p:spPr>
      </p:pic>
      <p:pic>
        <p:nvPicPr>
          <p:cNvPr id="800" name="Google Shape;800;p26" title="Chart"/>
          <p:cNvPicPr preferRelativeResize="0"/>
          <p:nvPr/>
        </p:nvPicPr>
        <p:blipFill rotWithShape="1">
          <a:blip r:embed="rId5">
            <a:alphaModFix/>
          </a:blip>
          <a:srcRect b="0" l="0" r="0" t="0"/>
          <a:stretch/>
        </p:blipFill>
        <p:spPr>
          <a:xfrm>
            <a:off x="314425" y="886303"/>
            <a:ext cx="3831222" cy="1829037"/>
          </a:xfrm>
          <a:prstGeom prst="rect">
            <a:avLst/>
          </a:prstGeom>
          <a:noFill/>
          <a:ln>
            <a:noFill/>
          </a:ln>
        </p:spPr>
      </p:pic>
      <p:sp>
        <p:nvSpPr>
          <p:cNvPr id="801" name="Google Shape;801;p26"/>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802" name="Google Shape;802;p26"/>
          <p:cNvSpPr txBox="1"/>
          <p:nvPr/>
        </p:nvSpPr>
        <p:spPr>
          <a:xfrm>
            <a:off x="1439000" y="736925"/>
            <a:ext cx="16494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Assam</a:t>
            </a:r>
            <a:endParaRPr b="1" i="0" sz="1100" u="none" cap="none" strike="noStrike">
              <a:solidFill>
                <a:srgbClr val="000000"/>
              </a:solidFill>
              <a:latin typeface="Roboto"/>
              <a:ea typeface="Roboto"/>
              <a:cs typeface="Roboto"/>
              <a:sym typeface="Roboto"/>
            </a:endParaRPr>
          </a:p>
        </p:txBody>
      </p:sp>
      <p:sp>
        <p:nvSpPr>
          <p:cNvPr id="803" name="Google Shape;803;p26"/>
          <p:cNvSpPr txBox="1"/>
          <p:nvPr/>
        </p:nvSpPr>
        <p:spPr>
          <a:xfrm>
            <a:off x="1287775" y="4782750"/>
            <a:ext cx="29610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none" cap="none" strike="noStrike">
                <a:solidFill>
                  <a:schemeClr val="dk1"/>
                </a:solidFill>
                <a:latin typeface="Roboto"/>
                <a:ea typeface="Roboto"/>
                <a:cs typeface="Roboto"/>
                <a:sym typeface="Roboto"/>
              </a:rPr>
              <a:t>Primary Interviews across AP and Assam, Sattva Analysis</a:t>
            </a:r>
            <a:endParaRPr b="0" i="0" sz="700" u="none" cap="none" strike="noStrike">
              <a:solidFill>
                <a:schemeClr val="dk1"/>
              </a:solidFill>
              <a:latin typeface="Roboto"/>
              <a:ea typeface="Roboto"/>
              <a:cs typeface="Roboto"/>
              <a:sym typeface="Roboto"/>
            </a:endParaRPr>
          </a:p>
        </p:txBody>
      </p:sp>
      <p:sp>
        <p:nvSpPr>
          <p:cNvPr id="804" name="Google Shape;804;p26"/>
          <p:cNvSpPr txBox="1"/>
          <p:nvPr/>
        </p:nvSpPr>
        <p:spPr>
          <a:xfrm>
            <a:off x="114875" y="2699050"/>
            <a:ext cx="4267200" cy="1293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FPOs are largely present in Goalpara, where the farmers are mature and involved in sale of FFBs. Farmers are usually associated with one or both of these:</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Roboto"/>
              <a:ea typeface="Roboto"/>
              <a:cs typeface="Roboto"/>
              <a:sym typeface="Roboto"/>
            </a:endParaRPr>
          </a:p>
          <a:p>
            <a:pPr indent="-177800" lvl="0" marL="228600" marR="0" rtl="0" algn="just">
              <a:lnSpc>
                <a:spcPct val="100000"/>
              </a:lnSpc>
              <a:spcBef>
                <a:spcPts val="0"/>
              </a:spcBef>
              <a:spcAft>
                <a:spcPts val="0"/>
              </a:spcAft>
              <a:buClr>
                <a:srgbClr val="000000"/>
              </a:buClr>
              <a:buSzPts val="1000"/>
              <a:buFont typeface="Arial"/>
              <a:buChar char="●"/>
            </a:pPr>
            <a:r>
              <a:rPr b="1" i="0" lang="en" sz="1000" u="none" cap="none" strike="noStrike">
                <a:solidFill>
                  <a:srgbClr val="000000"/>
                </a:solidFill>
                <a:latin typeface="Roboto"/>
                <a:ea typeface="Roboto"/>
                <a:cs typeface="Roboto"/>
                <a:sym typeface="Roboto"/>
              </a:rPr>
              <a:t>Registered FPOs</a:t>
            </a:r>
            <a:r>
              <a:rPr b="0" i="0" lang="en" sz="1000" u="none" cap="none" strike="noStrike">
                <a:solidFill>
                  <a:srgbClr val="000000"/>
                </a:solidFill>
                <a:latin typeface="Roboto"/>
                <a:ea typeface="Roboto"/>
                <a:cs typeface="Roboto"/>
                <a:sym typeface="Roboto"/>
              </a:rPr>
              <a:t> having 25-100+ members </a:t>
            </a:r>
            <a:r>
              <a:rPr b="0" i="1" lang="en" sz="1000" u="none" cap="none" strike="noStrike">
                <a:solidFill>
                  <a:srgbClr val="000000"/>
                </a:solidFill>
                <a:latin typeface="Roboto"/>
                <a:ea typeface="Roboto"/>
                <a:cs typeface="Roboto"/>
                <a:sym typeface="Roboto"/>
              </a:rPr>
              <a:t>(Manabashi, Mili Juli, Banabashi etc)</a:t>
            </a:r>
            <a:r>
              <a:rPr b="0" i="0" lang="en"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a:p>
            <a:pPr indent="-177800" lvl="0" marL="228600" marR="0" rtl="0" algn="just">
              <a:lnSpc>
                <a:spcPct val="100000"/>
              </a:lnSpc>
              <a:spcBef>
                <a:spcPts val="0"/>
              </a:spcBef>
              <a:spcAft>
                <a:spcPts val="0"/>
              </a:spcAft>
              <a:buClr>
                <a:srgbClr val="000000"/>
              </a:buClr>
              <a:buSzPts val="1000"/>
              <a:buFont typeface="Arial"/>
              <a:buChar char="●"/>
            </a:pPr>
            <a:r>
              <a:rPr b="1" i="0" lang="en" sz="1000" u="none" cap="none" strike="noStrike">
                <a:solidFill>
                  <a:srgbClr val="000000"/>
                </a:solidFill>
                <a:latin typeface="Roboto"/>
                <a:ea typeface="Roboto"/>
                <a:cs typeface="Roboto"/>
                <a:sym typeface="Roboto"/>
              </a:rPr>
              <a:t>Cooperatives </a:t>
            </a:r>
            <a:r>
              <a:rPr b="0" i="0" lang="en" sz="1000" u="none" cap="none" strike="noStrike">
                <a:solidFill>
                  <a:srgbClr val="000000"/>
                </a:solidFill>
                <a:latin typeface="Roboto"/>
                <a:ea typeface="Roboto"/>
                <a:cs typeface="Roboto"/>
                <a:sym typeface="Roboto"/>
              </a:rPr>
              <a:t>facilitating collection and sales of the produce and providing farmers with technical assistance (RHAC, Oil Palm Grower Coordination Committee)</a:t>
            </a:r>
            <a:endParaRPr b="0" i="0" sz="1000" u="none" cap="none" strike="noStrike">
              <a:solidFill>
                <a:srgbClr val="000000"/>
              </a:solidFill>
              <a:latin typeface="Roboto"/>
              <a:ea typeface="Roboto"/>
              <a:cs typeface="Roboto"/>
              <a:sym typeface="Roboto"/>
            </a:endParaRPr>
          </a:p>
        </p:txBody>
      </p:sp>
      <p:cxnSp>
        <p:nvCxnSpPr>
          <p:cNvPr id="805" name="Google Shape;805;p26"/>
          <p:cNvCxnSpPr/>
          <p:nvPr/>
        </p:nvCxnSpPr>
        <p:spPr>
          <a:xfrm>
            <a:off x="4443963" y="942200"/>
            <a:ext cx="9900" cy="3167700"/>
          </a:xfrm>
          <a:prstGeom prst="straightConnector1">
            <a:avLst/>
          </a:prstGeom>
          <a:noFill/>
          <a:ln cap="flat" cmpd="sng" w="9525">
            <a:solidFill>
              <a:schemeClr val="accent4"/>
            </a:solidFill>
            <a:prstDash val="dash"/>
            <a:round/>
            <a:headEnd len="sm" w="sm" type="none"/>
            <a:tailEnd len="sm" w="sm" type="none"/>
          </a:ln>
        </p:spPr>
      </p:cxnSp>
      <p:sp>
        <p:nvSpPr>
          <p:cNvPr id="806" name="Google Shape;806;p26"/>
          <p:cNvSpPr txBox="1"/>
          <p:nvPr/>
        </p:nvSpPr>
        <p:spPr>
          <a:xfrm>
            <a:off x="8175150" y="992300"/>
            <a:ext cx="914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N=111</a:t>
            </a:r>
            <a:endParaRPr b="0" i="0" sz="900" u="none" cap="none" strike="noStrike">
              <a:solidFill>
                <a:srgbClr val="000000"/>
              </a:solidFill>
              <a:latin typeface="Arial"/>
              <a:ea typeface="Arial"/>
              <a:cs typeface="Arial"/>
              <a:sym typeface="Arial"/>
            </a:endParaRPr>
          </a:p>
        </p:txBody>
      </p:sp>
      <p:sp>
        <p:nvSpPr>
          <p:cNvPr id="807" name="Google Shape;807;p26"/>
          <p:cNvSpPr txBox="1"/>
          <p:nvPr/>
        </p:nvSpPr>
        <p:spPr>
          <a:xfrm>
            <a:off x="3744875" y="916100"/>
            <a:ext cx="914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N=78</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27"/>
          <p:cNvSpPr/>
          <p:nvPr/>
        </p:nvSpPr>
        <p:spPr>
          <a:xfrm>
            <a:off x="194375" y="1860408"/>
            <a:ext cx="1717500" cy="775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Sell directly to the trading company obtaining a uniform price for all farmers each season</a:t>
            </a:r>
            <a:endParaRPr b="0" i="0" sz="1000" u="none" cap="none" strike="noStrike">
              <a:solidFill>
                <a:srgbClr val="000000"/>
              </a:solidFill>
              <a:latin typeface="Roboto"/>
              <a:ea typeface="Roboto"/>
              <a:cs typeface="Roboto"/>
              <a:sym typeface="Roboto"/>
            </a:endParaRPr>
          </a:p>
        </p:txBody>
      </p:sp>
      <p:sp>
        <p:nvSpPr>
          <p:cNvPr id="814" name="Google Shape;814;p2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815" name="Google Shape;815;p27"/>
          <p:cNvSpPr txBox="1"/>
          <p:nvPr/>
        </p:nvSpPr>
        <p:spPr>
          <a:xfrm>
            <a:off x="51650" y="63350"/>
            <a:ext cx="8819700" cy="8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Market Linkages – Assam | </a:t>
            </a:r>
            <a:r>
              <a:rPr b="0" i="0" lang="en" sz="1600" u="none" cap="none" strike="noStrike">
                <a:solidFill>
                  <a:schemeClr val="dk2"/>
                </a:solidFill>
                <a:latin typeface="Tahoma"/>
                <a:ea typeface="Tahoma"/>
                <a:cs typeface="Tahoma"/>
                <a:sym typeface="Tahoma"/>
              </a:rPr>
              <a:t>Most farmers are unsure of who they are selling to and are not receiving the MSP of Rs 9.80 per kg* in Goalpara</a:t>
            </a:r>
            <a:endParaRPr b="0" i="0" sz="1600" u="none" cap="none" strike="noStrike">
              <a:solidFill>
                <a:schemeClr val="dk2"/>
              </a:solidFill>
              <a:latin typeface="Tahoma"/>
              <a:ea typeface="Tahoma"/>
              <a:cs typeface="Tahoma"/>
              <a:sym typeface="Tahoma"/>
            </a:endParaRPr>
          </a:p>
        </p:txBody>
      </p:sp>
      <p:sp>
        <p:nvSpPr>
          <p:cNvPr id="816" name="Google Shape;816;p27"/>
          <p:cNvSpPr txBox="1"/>
          <p:nvPr/>
        </p:nvSpPr>
        <p:spPr>
          <a:xfrm>
            <a:off x="51650" y="4267113"/>
            <a:ext cx="8819700" cy="6012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Roboto"/>
                <a:ea typeface="Roboto"/>
                <a:cs typeface="Roboto"/>
                <a:sym typeface="Roboto"/>
              </a:rPr>
              <a:t>The absence of a formal procurer assigned by the govt, and legal issues in Goalpara has led to one trading company buying most of the produce, with a number of intermediaries or middlemen existing as well. During FGDs, farmers reported receiving as less as Rs 5 per kg, leading to lack of motivation to continue with oil palm.</a:t>
            </a:r>
            <a:endParaRPr b="0" i="1" sz="1100" u="none" cap="none" strike="noStrike">
              <a:solidFill>
                <a:schemeClr val="dk1"/>
              </a:solidFill>
              <a:latin typeface="Roboto"/>
              <a:ea typeface="Roboto"/>
              <a:cs typeface="Roboto"/>
              <a:sym typeface="Roboto"/>
            </a:endParaRPr>
          </a:p>
        </p:txBody>
      </p:sp>
      <p:sp>
        <p:nvSpPr>
          <p:cNvPr id="817" name="Google Shape;817;p27"/>
          <p:cNvSpPr txBox="1"/>
          <p:nvPr/>
        </p:nvSpPr>
        <p:spPr>
          <a:xfrm>
            <a:off x="1554125" y="706850"/>
            <a:ext cx="6035700" cy="3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In Assam, only Goalpara has mature plantations (&gt;4 yrs) where oil palm FFBs are being harvested, ~100% of farmers sell their produce through two routes, N=31</a:t>
            </a:r>
            <a:endParaRPr b="1" i="0" sz="1000" u="none" cap="none" strike="noStrike">
              <a:solidFill>
                <a:srgbClr val="000000"/>
              </a:solidFill>
              <a:latin typeface="Roboto"/>
              <a:ea typeface="Roboto"/>
              <a:cs typeface="Roboto"/>
              <a:sym typeface="Roboto"/>
            </a:endParaRPr>
          </a:p>
        </p:txBody>
      </p:sp>
      <p:sp>
        <p:nvSpPr>
          <p:cNvPr id="818" name="Google Shape;818;p27"/>
          <p:cNvSpPr txBox="1"/>
          <p:nvPr/>
        </p:nvSpPr>
        <p:spPr>
          <a:xfrm>
            <a:off x="415775" y="1346525"/>
            <a:ext cx="1274700" cy="4308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Route 1 </a:t>
            </a:r>
            <a:endParaRPr b="1" i="0" sz="11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(69% farmers)</a:t>
            </a:r>
            <a:endParaRPr b="1" i="0" sz="1100" u="none" cap="none" strike="noStrike">
              <a:solidFill>
                <a:srgbClr val="000000"/>
              </a:solidFill>
              <a:latin typeface="Roboto"/>
              <a:ea typeface="Roboto"/>
              <a:cs typeface="Roboto"/>
              <a:sym typeface="Roboto"/>
            </a:endParaRPr>
          </a:p>
        </p:txBody>
      </p:sp>
      <p:sp>
        <p:nvSpPr>
          <p:cNvPr id="819" name="Google Shape;819;p27"/>
          <p:cNvSpPr txBox="1"/>
          <p:nvPr/>
        </p:nvSpPr>
        <p:spPr>
          <a:xfrm>
            <a:off x="415775" y="2779292"/>
            <a:ext cx="1274700" cy="43080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Route 2 </a:t>
            </a:r>
            <a:endParaRPr b="1" i="0" sz="11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(31% farmers)</a:t>
            </a:r>
            <a:endParaRPr b="1" i="0" sz="1100" u="none" cap="none" strike="noStrike">
              <a:solidFill>
                <a:srgbClr val="000000"/>
              </a:solidFill>
              <a:latin typeface="Roboto"/>
              <a:ea typeface="Roboto"/>
              <a:cs typeface="Roboto"/>
              <a:sym typeface="Roboto"/>
            </a:endParaRPr>
          </a:p>
        </p:txBody>
      </p:sp>
      <p:sp>
        <p:nvSpPr>
          <p:cNvPr id="820" name="Google Shape;820;p27"/>
          <p:cNvSpPr/>
          <p:nvPr/>
        </p:nvSpPr>
        <p:spPr>
          <a:xfrm>
            <a:off x="194375" y="3293175"/>
            <a:ext cx="1717500" cy="8271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Sell to company through local traders and intermediaries, often at lower than fixed prices</a:t>
            </a:r>
            <a:endParaRPr b="0" i="0" sz="1000" u="none" cap="none" strike="noStrike">
              <a:solidFill>
                <a:srgbClr val="000000"/>
              </a:solidFill>
              <a:latin typeface="Roboto"/>
              <a:ea typeface="Roboto"/>
              <a:cs typeface="Roboto"/>
              <a:sym typeface="Roboto"/>
            </a:endParaRPr>
          </a:p>
        </p:txBody>
      </p:sp>
      <p:sp>
        <p:nvSpPr>
          <p:cNvPr id="821" name="Google Shape;821;p27"/>
          <p:cNvSpPr/>
          <p:nvPr/>
        </p:nvSpPr>
        <p:spPr>
          <a:xfrm>
            <a:off x="2120975" y="2373069"/>
            <a:ext cx="1158600" cy="2991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Farmer</a:t>
            </a:r>
            <a:endParaRPr b="0" i="0" sz="900" u="none" cap="none" strike="noStrike">
              <a:solidFill>
                <a:srgbClr val="000000"/>
              </a:solidFill>
              <a:latin typeface="Roboto"/>
              <a:ea typeface="Roboto"/>
              <a:cs typeface="Roboto"/>
              <a:sym typeface="Roboto"/>
            </a:endParaRPr>
          </a:p>
        </p:txBody>
      </p:sp>
      <p:sp>
        <p:nvSpPr>
          <p:cNvPr id="822" name="Google Shape;822;p27"/>
          <p:cNvSpPr/>
          <p:nvPr/>
        </p:nvSpPr>
        <p:spPr>
          <a:xfrm>
            <a:off x="3225877" y="2797184"/>
            <a:ext cx="1158600" cy="2991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Local trader / intermediary</a:t>
            </a:r>
            <a:endParaRPr b="0" i="0" sz="900" u="none" cap="none" strike="noStrike">
              <a:solidFill>
                <a:srgbClr val="000000"/>
              </a:solidFill>
              <a:latin typeface="Roboto"/>
              <a:ea typeface="Roboto"/>
              <a:cs typeface="Roboto"/>
              <a:sym typeface="Roboto"/>
            </a:endParaRPr>
          </a:p>
        </p:txBody>
      </p:sp>
      <p:sp>
        <p:nvSpPr>
          <p:cNvPr id="823" name="Google Shape;823;p27"/>
          <p:cNvSpPr/>
          <p:nvPr/>
        </p:nvSpPr>
        <p:spPr>
          <a:xfrm>
            <a:off x="4330779" y="2373069"/>
            <a:ext cx="1158600" cy="2991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Trading Company</a:t>
            </a:r>
            <a:endParaRPr b="0"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(Shivasis)</a:t>
            </a:r>
            <a:endParaRPr b="0" i="0" sz="900" u="none" cap="none" strike="noStrike">
              <a:solidFill>
                <a:srgbClr val="000000"/>
              </a:solidFill>
              <a:latin typeface="Roboto"/>
              <a:ea typeface="Roboto"/>
              <a:cs typeface="Roboto"/>
              <a:sym typeface="Roboto"/>
            </a:endParaRPr>
          </a:p>
        </p:txBody>
      </p:sp>
      <p:sp>
        <p:nvSpPr>
          <p:cNvPr id="824" name="Google Shape;824;p27"/>
          <p:cNvSpPr/>
          <p:nvPr/>
        </p:nvSpPr>
        <p:spPr>
          <a:xfrm>
            <a:off x="5816528" y="2373069"/>
            <a:ext cx="1158600" cy="2991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Processing unit</a:t>
            </a:r>
            <a:endParaRPr b="0" i="0" sz="900" u="none" cap="none" strike="noStrike">
              <a:solidFill>
                <a:srgbClr val="000000"/>
              </a:solidFill>
              <a:latin typeface="Roboto"/>
              <a:ea typeface="Roboto"/>
              <a:cs typeface="Roboto"/>
              <a:sym typeface="Roboto"/>
            </a:endParaRPr>
          </a:p>
        </p:txBody>
      </p:sp>
      <p:sp>
        <p:nvSpPr>
          <p:cNvPr id="825" name="Google Shape;825;p27"/>
          <p:cNvSpPr/>
          <p:nvPr/>
        </p:nvSpPr>
        <p:spPr>
          <a:xfrm>
            <a:off x="7302525" y="2373069"/>
            <a:ext cx="1158600" cy="2991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Open Market</a:t>
            </a:r>
            <a:endParaRPr b="0" i="0" sz="900" u="none" cap="none" strike="noStrike">
              <a:solidFill>
                <a:srgbClr val="000000"/>
              </a:solidFill>
              <a:latin typeface="Roboto"/>
              <a:ea typeface="Roboto"/>
              <a:cs typeface="Roboto"/>
              <a:sym typeface="Roboto"/>
            </a:endParaRPr>
          </a:p>
        </p:txBody>
      </p:sp>
      <p:cxnSp>
        <p:nvCxnSpPr>
          <p:cNvPr id="826" name="Google Shape;826;p27"/>
          <p:cNvCxnSpPr>
            <a:stCxn id="821" idx="2"/>
            <a:endCxn id="822" idx="1"/>
          </p:cNvCxnSpPr>
          <p:nvPr/>
        </p:nvCxnSpPr>
        <p:spPr>
          <a:xfrm flipH="1" rot="-5400000">
            <a:off x="2825825" y="2546619"/>
            <a:ext cx="274500" cy="525600"/>
          </a:xfrm>
          <a:prstGeom prst="bentConnector2">
            <a:avLst/>
          </a:prstGeom>
          <a:noFill/>
          <a:ln cap="flat" cmpd="sng" w="19050">
            <a:solidFill>
              <a:schemeClr val="accent5"/>
            </a:solidFill>
            <a:prstDash val="solid"/>
            <a:round/>
            <a:headEnd len="sm" w="sm" type="none"/>
            <a:tailEnd len="med" w="med" type="stealth"/>
          </a:ln>
        </p:spPr>
      </p:cxnSp>
      <p:cxnSp>
        <p:nvCxnSpPr>
          <p:cNvPr id="827" name="Google Shape;827;p27"/>
          <p:cNvCxnSpPr>
            <a:stCxn id="822" idx="3"/>
            <a:endCxn id="823" idx="2"/>
          </p:cNvCxnSpPr>
          <p:nvPr/>
        </p:nvCxnSpPr>
        <p:spPr>
          <a:xfrm flipH="1" rot="10800000">
            <a:off x="4384477" y="2672234"/>
            <a:ext cx="525600" cy="274500"/>
          </a:xfrm>
          <a:prstGeom prst="bentConnector2">
            <a:avLst/>
          </a:prstGeom>
          <a:noFill/>
          <a:ln cap="flat" cmpd="sng" w="19050">
            <a:solidFill>
              <a:schemeClr val="accent5"/>
            </a:solidFill>
            <a:prstDash val="solid"/>
            <a:round/>
            <a:headEnd len="sm" w="sm" type="none"/>
            <a:tailEnd len="med" w="med" type="stealth"/>
          </a:ln>
        </p:spPr>
      </p:cxnSp>
      <p:cxnSp>
        <p:nvCxnSpPr>
          <p:cNvPr id="828" name="Google Shape;828;p27"/>
          <p:cNvCxnSpPr>
            <a:stCxn id="821" idx="3"/>
            <a:endCxn id="823" idx="1"/>
          </p:cNvCxnSpPr>
          <p:nvPr/>
        </p:nvCxnSpPr>
        <p:spPr>
          <a:xfrm>
            <a:off x="3279575" y="2522619"/>
            <a:ext cx="1051200" cy="0"/>
          </a:xfrm>
          <a:prstGeom prst="straightConnector1">
            <a:avLst/>
          </a:prstGeom>
          <a:noFill/>
          <a:ln cap="flat" cmpd="sng" w="19050">
            <a:solidFill>
              <a:schemeClr val="accent3"/>
            </a:solidFill>
            <a:prstDash val="solid"/>
            <a:round/>
            <a:headEnd len="sm" w="sm" type="none"/>
            <a:tailEnd len="med" w="med" type="stealth"/>
          </a:ln>
        </p:spPr>
      </p:cxnSp>
      <p:sp>
        <p:nvSpPr>
          <p:cNvPr id="829" name="Google Shape;829;p27"/>
          <p:cNvSpPr/>
          <p:nvPr/>
        </p:nvSpPr>
        <p:spPr>
          <a:xfrm>
            <a:off x="2273275" y="1281963"/>
            <a:ext cx="1446300" cy="463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receive </a:t>
            </a:r>
            <a:r>
              <a:rPr b="1" i="0" lang="en" sz="1000" u="none" cap="none" strike="noStrike">
                <a:solidFill>
                  <a:srgbClr val="000000"/>
                </a:solidFill>
                <a:latin typeface="Roboto"/>
                <a:ea typeface="Roboto"/>
                <a:cs typeface="Roboto"/>
                <a:sym typeface="Roboto"/>
              </a:rPr>
              <a:t>Rs 8 per kg </a:t>
            </a:r>
            <a:endParaRPr b="0" i="0" sz="1000" u="none" cap="none" strike="noStrike">
              <a:solidFill>
                <a:srgbClr val="000000"/>
              </a:solidFill>
              <a:latin typeface="Roboto"/>
              <a:ea typeface="Roboto"/>
              <a:cs typeface="Roboto"/>
              <a:sym typeface="Roboto"/>
            </a:endParaRPr>
          </a:p>
        </p:txBody>
      </p:sp>
      <p:pic>
        <p:nvPicPr>
          <p:cNvPr id="830" name="Google Shape;830;p27"/>
          <p:cNvPicPr preferRelativeResize="0"/>
          <p:nvPr/>
        </p:nvPicPr>
        <p:blipFill rotWithShape="1">
          <a:blip r:embed="rId3">
            <a:alphaModFix/>
          </a:blip>
          <a:srcRect b="0" l="0" r="0" t="0"/>
          <a:stretch/>
        </p:blipFill>
        <p:spPr>
          <a:xfrm>
            <a:off x="3783137" y="1938844"/>
            <a:ext cx="236400" cy="236387"/>
          </a:xfrm>
          <a:prstGeom prst="rect">
            <a:avLst/>
          </a:prstGeom>
          <a:noFill/>
          <a:ln>
            <a:noFill/>
          </a:ln>
        </p:spPr>
      </p:pic>
      <p:pic>
        <p:nvPicPr>
          <p:cNvPr id="831" name="Google Shape;831;p27"/>
          <p:cNvPicPr preferRelativeResize="0"/>
          <p:nvPr/>
        </p:nvPicPr>
        <p:blipFill rotWithShape="1">
          <a:blip r:embed="rId4">
            <a:alphaModFix/>
          </a:blip>
          <a:srcRect b="0" l="0" r="0" t="0"/>
          <a:stretch/>
        </p:blipFill>
        <p:spPr>
          <a:xfrm>
            <a:off x="2019298" y="1938838"/>
            <a:ext cx="236400" cy="236400"/>
          </a:xfrm>
          <a:prstGeom prst="rect">
            <a:avLst/>
          </a:prstGeom>
          <a:noFill/>
          <a:ln>
            <a:noFill/>
          </a:ln>
        </p:spPr>
      </p:pic>
      <p:pic>
        <p:nvPicPr>
          <p:cNvPr id="832" name="Google Shape;832;p27"/>
          <p:cNvPicPr preferRelativeResize="0"/>
          <p:nvPr/>
        </p:nvPicPr>
        <p:blipFill rotWithShape="1">
          <a:blip r:embed="rId5">
            <a:alphaModFix/>
          </a:blip>
          <a:srcRect b="0" l="0" r="0" t="0"/>
          <a:stretch/>
        </p:blipFill>
        <p:spPr>
          <a:xfrm>
            <a:off x="2019288" y="1318188"/>
            <a:ext cx="236400" cy="236400"/>
          </a:xfrm>
          <a:prstGeom prst="rect">
            <a:avLst/>
          </a:prstGeom>
          <a:noFill/>
          <a:ln>
            <a:noFill/>
          </a:ln>
        </p:spPr>
      </p:pic>
      <p:sp>
        <p:nvSpPr>
          <p:cNvPr id="833" name="Google Shape;833;p27"/>
          <p:cNvSpPr/>
          <p:nvPr/>
        </p:nvSpPr>
        <p:spPr>
          <a:xfrm>
            <a:off x="4080175" y="1825150"/>
            <a:ext cx="1662000" cy="463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95%</a:t>
            </a:r>
            <a:r>
              <a:rPr b="0" i="0" lang="en" sz="1000" u="none" cap="none" strike="noStrike">
                <a:solidFill>
                  <a:srgbClr val="000000"/>
                </a:solidFill>
                <a:latin typeface="Roboto"/>
                <a:ea typeface="Roboto"/>
                <a:cs typeface="Roboto"/>
                <a:sym typeface="Roboto"/>
              </a:rPr>
              <a:t> farmers reported </a:t>
            </a:r>
            <a:r>
              <a:rPr b="1" i="0" lang="en" sz="1000" u="none" cap="none" strike="noStrike">
                <a:solidFill>
                  <a:srgbClr val="000000"/>
                </a:solidFill>
                <a:latin typeface="Roboto"/>
                <a:ea typeface="Roboto"/>
                <a:cs typeface="Roboto"/>
                <a:sym typeface="Roboto"/>
              </a:rPr>
              <a:t>self transportation</a:t>
            </a:r>
            <a:r>
              <a:rPr b="0" i="0" lang="en" sz="1000" u="none" cap="none" strike="noStrike">
                <a:solidFill>
                  <a:srgbClr val="000000"/>
                </a:solidFill>
                <a:latin typeface="Roboto"/>
                <a:ea typeface="Roboto"/>
                <a:cs typeface="Roboto"/>
                <a:sym typeface="Roboto"/>
              </a:rPr>
              <a:t> till the collection centre</a:t>
            </a:r>
            <a:endParaRPr b="1" i="0" sz="1000" u="none" cap="none" strike="noStrike">
              <a:solidFill>
                <a:srgbClr val="000000"/>
              </a:solidFill>
              <a:latin typeface="Roboto"/>
              <a:ea typeface="Roboto"/>
              <a:cs typeface="Roboto"/>
              <a:sym typeface="Roboto"/>
            </a:endParaRPr>
          </a:p>
        </p:txBody>
      </p:sp>
      <p:sp>
        <p:nvSpPr>
          <p:cNvPr id="834" name="Google Shape;834;p27"/>
          <p:cNvSpPr/>
          <p:nvPr/>
        </p:nvSpPr>
        <p:spPr>
          <a:xfrm>
            <a:off x="2273275" y="1825138"/>
            <a:ext cx="1446300" cy="463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50%</a:t>
            </a:r>
            <a:r>
              <a:rPr b="0" i="0" lang="en" sz="1000" u="none" cap="none" strike="noStrike">
                <a:solidFill>
                  <a:srgbClr val="000000"/>
                </a:solidFill>
                <a:latin typeface="Roboto"/>
                <a:ea typeface="Roboto"/>
                <a:cs typeface="Roboto"/>
                <a:sym typeface="Roboto"/>
              </a:rPr>
              <a:t> farmers are associated with an FPO</a:t>
            </a:r>
            <a:endParaRPr b="0" i="0" sz="1000" u="none" cap="none" strike="noStrike">
              <a:solidFill>
                <a:srgbClr val="000000"/>
              </a:solidFill>
              <a:latin typeface="Roboto"/>
              <a:ea typeface="Roboto"/>
              <a:cs typeface="Roboto"/>
              <a:sym typeface="Roboto"/>
            </a:endParaRPr>
          </a:p>
        </p:txBody>
      </p:sp>
      <p:sp>
        <p:nvSpPr>
          <p:cNvPr id="835" name="Google Shape;835;p27"/>
          <p:cNvSpPr/>
          <p:nvPr/>
        </p:nvSpPr>
        <p:spPr>
          <a:xfrm>
            <a:off x="2273275" y="3272938"/>
            <a:ext cx="1446300" cy="463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receive a price between </a:t>
            </a:r>
            <a:r>
              <a:rPr b="1" i="0" lang="en" sz="1000" u="none" cap="none" strike="noStrike">
                <a:solidFill>
                  <a:srgbClr val="000000"/>
                </a:solidFill>
                <a:latin typeface="Roboto"/>
                <a:ea typeface="Roboto"/>
                <a:cs typeface="Roboto"/>
                <a:sym typeface="Roboto"/>
              </a:rPr>
              <a:t>Rs 7 - Rs 7.80 per kg or don’t know</a:t>
            </a:r>
            <a:endParaRPr b="1" i="0" sz="1000" u="none" cap="none" strike="noStrike">
              <a:solidFill>
                <a:srgbClr val="000000"/>
              </a:solidFill>
              <a:latin typeface="Roboto"/>
              <a:ea typeface="Roboto"/>
              <a:cs typeface="Roboto"/>
              <a:sym typeface="Roboto"/>
            </a:endParaRPr>
          </a:p>
        </p:txBody>
      </p:sp>
      <p:pic>
        <p:nvPicPr>
          <p:cNvPr id="836" name="Google Shape;836;p27"/>
          <p:cNvPicPr preferRelativeResize="0"/>
          <p:nvPr/>
        </p:nvPicPr>
        <p:blipFill rotWithShape="1">
          <a:blip r:embed="rId3">
            <a:alphaModFix/>
          </a:blip>
          <a:srcRect b="0" l="0" r="0" t="0"/>
          <a:stretch/>
        </p:blipFill>
        <p:spPr>
          <a:xfrm>
            <a:off x="3783137" y="3386644"/>
            <a:ext cx="236400" cy="236387"/>
          </a:xfrm>
          <a:prstGeom prst="rect">
            <a:avLst/>
          </a:prstGeom>
          <a:noFill/>
          <a:ln>
            <a:noFill/>
          </a:ln>
        </p:spPr>
      </p:pic>
      <p:pic>
        <p:nvPicPr>
          <p:cNvPr id="837" name="Google Shape;837;p27"/>
          <p:cNvPicPr preferRelativeResize="0"/>
          <p:nvPr/>
        </p:nvPicPr>
        <p:blipFill rotWithShape="1">
          <a:blip r:embed="rId4">
            <a:alphaModFix/>
          </a:blip>
          <a:srcRect b="0" l="0" r="0" t="0"/>
          <a:stretch/>
        </p:blipFill>
        <p:spPr>
          <a:xfrm>
            <a:off x="2019298" y="3930600"/>
            <a:ext cx="236400" cy="236400"/>
          </a:xfrm>
          <a:prstGeom prst="rect">
            <a:avLst/>
          </a:prstGeom>
          <a:noFill/>
          <a:ln>
            <a:noFill/>
          </a:ln>
        </p:spPr>
      </p:pic>
      <p:pic>
        <p:nvPicPr>
          <p:cNvPr id="838" name="Google Shape;838;p27"/>
          <p:cNvPicPr preferRelativeResize="0"/>
          <p:nvPr/>
        </p:nvPicPr>
        <p:blipFill rotWithShape="1">
          <a:blip r:embed="rId5">
            <a:alphaModFix/>
          </a:blip>
          <a:srcRect b="0" l="0" r="0" t="0"/>
          <a:stretch/>
        </p:blipFill>
        <p:spPr>
          <a:xfrm>
            <a:off x="2019288" y="3386638"/>
            <a:ext cx="236400" cy="236400"/>
          </a:xfrm>
          <a:prstGeom prst="rect">
            <a:avLst/>
          </a:prstGeom>
          <a:noFill/>
          <a:ln>
            <a:noFill/>
          </a:ln>
        </p:spPr>
      </p:pic>
      <p:sp>
        <p:nvSpPr>
          <p:cNvPr id="839" name="Google Shape;839;p27"/>
          <p:cNvSpPr/>
          <p:nvPr/>
        </p:nvSpPr>
        <p:spPr>
          <a:xfrm>
            <a:off x="4080175" y="3272950"/>
            <a:ext cx="1662000" cy="463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64% </a:t>
            </a:r>
            <a:r>
              <a:rPr b="0" i="0" lang="en" sz="1000" u="none" cap="none" strike="noStrike">
                <a:solidFill>
                  <a:srgbClr val="000000"/>
                </a:solidFill>
                <a:latin typeface="Roboto"/>
                <a:ea typeface="Roboto"/>
                <a:cs typeface="Roboto"/>
                <a:sym typeface="Roboto"/>
              </a:rPr>
              <a:t>farmers reported self transportation, remaining said buyer or FPO takes care of it</a:t>
            </a:r>
            <a:endParaRPr b="0" i="0" sz="1000" u="none" cap="none" strike="noStrike">
              <a:solidFill>
                <a:srgbClr val="000000"/>
              </a:solidFill>
              <a:latin typeface="Roboto"/>
              <a:ea typeface="Roboto"/>
              <a:cs typeface="Roboto"/>
              <a:sym typeface="Roboto"/>
            </a:endParaRPr>
          </a:p>
        </p:txBody>
      </p:sp>
      <p:sp>
        <p:nvSpPr>
          <p:cNvPr id="840" name="Google Shape;840;p27"/>
          <p:cNvSpPr/>
          <p:nvPr/>
        </p:nvSpPr>
        <p:spPr>
          <a:xfrm>
            <a:off x="2273275" y="3816900"/>
            <a:ext cx="1597200" cy="4638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45%</a:t>
            </a:r>
            <a:r>
              <a:rPr b="0" i="0" lang="en" sz="1000" u="none" cap="none" strike="noStrike">
                <a:solidFill>
                  <a:srgbClr val="000000"/>
                </a:solidFill>
                <a:latin typeface="Roboto"/>
                <a:ea typeface="Roboto"/>
                <a:cs typeface="Roboto"/>
                <a:sym typeface="Roboto"/>
              </a:rPr>
              <a:t> farmers are associated with an FPO</a:t>
            </a:r>
            <a:endParaRPr b="0" i="0" sz="1000" u="none" cap="none" strike="noStrike">
              <a:solidFill>
                <a:srgbClr val="000000"/>
              </a:solidFill>
              <a:latin typeface="Roboto"/>
              <a:ea typeface="Roboto"/>
              <a:cs typeface="Roboto"/>
              <a:sym typeface="Roboto"/>
            </a:endParaRPr>
          </a:p>
        </p:txBody>
      </p:sp>
      <p:sp>
        <p:nvSpPr>
          <p:cNvPr id="841" name="Google Shape;841;p27"/>
          <p:cNvSpPr/>
          <p:nvPr/>
        </p:nvSpPr>
        <p:spPr>
          <a:xfrm rot="5400000">
            <a:off x="6292028" y="2605856"/>
            <a:ext cx="207600" cy="393600"/>
          </a:xfrm>
          <a:prstGeom prst="homePlate">
            <a:avLst>
              <a:gd fmla="val 100000" name="adj"/>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42" name="Google Shape;842;p27"/>
          <p:cNvSpPr/>
          <p:nvPr/>
        </p:nvSpPr>
        <p:spPr>
          <a:xfrm rot="5400000">
            <a:off x="7778025" y="2605856"/>
            <a:ext cx="207600" cy="393600"/>
          </a:xfrm>
          <a:prstGeom prst="homePlate">
            <a:avLst>
              <a:gd fmla="val 100000" name="adj"/>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843" name="Google Shape;843;p27"/>
          <p:cNvCxnSpPr/>
          <p:nvPr/>
        </p:nvCxnSpPr>
        <p:spPr>
          <a:xfrm>
            <a:off x="5489379" y="2446419"/>
            <a:ext cx="327000" cy="0"/>
          </a:xfrm>
          <a:prstGeom prst="straightConnector1">
            <a:avLst/>
          </a:prstGeom>
          <a:noFill/>
          <a:ln cap="flat" cmpd="sng" w="19050">
            <a:solidFill>
              <a:schemeClr val="accent3"/>
            </a:solidFill>
            <a:prstDash val="solid"/>
            <a:round/>
            <a:headEnd len="sm" w="sm" type="none"/>
            <a:tailEnd len="med" w="med" type="stealth"/>
          </a:ln>
        </p:spPr>
      </p:cxnSp>
      <p:cxnSp>
        <p:nvCxnSpPr>
          <p:cNvPr id="844" name="Google Shape;844;p27"/>
          <p:cNvCxnSpPr/>
          <p:nvPr/>
        </p:nvCxnSpPr>
        <p:spPr>
          <a:xfrm>
            <a:off x="6975128" y="2446419"/>
            <a:ext cx="327300" cy="0"/>
          </a:xfrm>
          <a:prstGeom prst="straightConnector1">
            <a:avLst/>
          </a:prstGeom>
          <a:noFill/>
          <a:ln cap="flat" cmpd="sng" w="19050">
            <a:solidFill>
              <a:schemeClr val="accent3"/>
            </a:solidFill>
            <a:prstDash val="solid"/>
            <a:round/>
            <a:headEnd len="sm" w="sm" type="none"/>
            <a:tailEnd len="med" w="med" type="stealth"/>
          </a:ln>
        </p:spPr>
      </p:cxnSp>
      <p:cxnSp>
        <p:nvCxnSpPr>
          <p:cNvPr id="845" name="Google Shape;845;p27"/>
          <p:cNvCxnSpPr/>
          <p:nvPr/>
        </p:nvCxnSpPr>
        <p:spPr>
          <a:xfrm>
            <a:off x="5489379" y="2598819"/>
            <a:ext cx="327000" cy="0"/>
          </a:xfrm>
          <a:prstGeom prst="straightConnector1">
            <a:avLst/>
          </a:prstGeom>
          <a:noFill/>
          <a:ln cap="flat" cmpd="sng" w="19050">
            <a:solidFill>
              <a:schemeClr val="accent5"/>
            </a:solidFill>
            <a:prstDash val="solid"/>
            <a:round/>
            <a:headEnd len="sm" w="sm" type="none"/>
            <a:tailEnd len="med" w="med" type="stealth"/>
          </a:ln>
        </p:spPr>
      </p:cxnSp>
      <p:cxnSp>
        <p:nvCxnSpPr>
          <p:cNvPr id="846" name="Google Shape;846;p27"/>
          <p:cNvCxnSpPr/>
          <p:nvPr/>
        </p:nvCxnSpPr>
        <p:spPr>
          <a:xfrm>
            <a:off x="6975128" y="2598819"/>
            <a:ext cx="327300" cy="0"/>
          </a:xfrm>
          <a:prstGeom prst="straightConnector1">
            <a:avLst/>
          </a:prstGeom>
          <a:noFill/>
          <a:ln cap="flat" cmpd="sng" w="19050">
            <a:solidFill>
              <a:schemeClr val="accent5"/>
            </a:solidFill>
            <a:prstDash val="solid"/>
            <a:round/>
            <a:headEnd len="sm" w="sm" type="none"/>
            <a:tailEnd len="med" w="med" type="stealth"/>
          </a:ln>
        </p:spPr>
      </p:cxnSp>
      <p:sp>
        <p:nvSpPr>
          <p:cNvPr id="847" name="Google Shape;847;p27"/>
          <p:cNvSpPr txBox="1"/>
          <p:nvPr/>
        </p:nvSpPr>
        <p:spPr>
          <a:xfrm>
            <a:off x="1068325" y="4816175"/>
            <a:ext cx="764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dk1"/>
                </a:solidFill>
                <a:latin typeface="Roboto"/>
                <a:ea typeface="Roboto"/>
                <a:cs typeface="Roboto"/>
                <a:sym typeface="Roboto"/>
              </a:rPr>
              <a:t>*</a:t>
            </a:r>
            <a:r>
              <a:rPr b="0" i="0" lang="en" sz="700" u="none" cap="none" strike="noStrike">
                <a:solidFill>
                  <a:schemeClr val="dk1"/>
                </a:solidFill>
                <a:latin typeface="Roboto"/>
                <a:ea typeface="Roboto"/>
                <a:cs typeface="Roboto"/>
                <a:sym typeface="Roboto"/>
              </a:rPr>
              <a:t>The MSP fixed by the government is Rs 9,830.29 / MT as per the notification dated September, 2023; </a:t>
            </a:r>
            <a:endParaRPr b="0" i="0" sz="7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Roboto"/>
                <a:ea typeface="Roboto"/>
                <a:cs typeface="Roboto"/>
                <a:sym typeface="Roboto"/>
              </a:rPr>
              <a:t>**Shivasis started procuring from Goalpara due to the initiative taken by Rabha Hasong Autonomous Council (RHAC) that was instrumental in starting Palm Cultivation in the region</a:t>
            </a:r>
            <a:endParaRPr b="0" i="0" sz="700" u="none" cap="none" strike="noStrike">
              <a:solidFill>
                <a:schemeClr val="dk1"/>
              </a:solidFill>
              <a:latin typeface="Roboto"/>
              <a:ea typeface="Roboto"/>
              <a:cs typeface="Roboto"/>
              <a:sym typeface="Roboto"/>
            </a:endParaRPr>
          </a:p>
        </p:txBody>
      </p:sp>
      <p:sp>
        <p:nvSpPr>
          <p:cNvPr id="848" name="Google Shape;848;p27"/>
          <p:cNvSpPr/>
          <p:nvPr/>
        </p:nvSpPr>
        <p:spPr>
          <a:xfrm>
            <a:off x="7083225" y="2903750"/>
            <a:ext cx="1597200" cy="1010400"/>
          </a:xfrm>
          <a:prstGeom prst="rect">
            <a:avLst/>
          </a:prstGeom>
          <a:solidFill>
            <a:srgbClr val="EFEFEF"/>
          </a:solidFill>
          <a:ln>
            <a:noFill/>
          </a:ln>
        </p:spPr>
        <p:txBody>
          <a:bodyPr anchorCtr="0" anchor="ctr" bIns="91425" lIns="91425" spcFirstLastPara="1" rIns="91425" wrap="square" tIns="91425">
            <a:noAutofit/>
          </a:bodyPr>
          <a:lstStyle/>
          <a:p>
            <a:pPr indent="-57150" lvl="0" marL="57150" marR="0" rtl="0" algn="just">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MNCs who trade in and use palm oil (eg. Cargill, Cofcan, etc) </a:t>
            </a:r>
            <a:endParaRPr b="0" i="0" sz="800" u="none" cap="none" strike="noStrike">
              <a:solidFill>
                <a:srgbClr val="000000"/>
              </a:solidFill>
              <a:latin typeface="Roboto"/>
              <a:ea typeface="Roboto"/>
              <a:cs typeface="Roboto"/>
              <a:sym typeface="Roboto"/>
            </a:endParaRPr>
          </a:p>
          <a:p>
            <a:pPr indent="-57150" lvl="0" marL="57150" marR="0" rtl="0" algn="just">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Smaller domestic users of oil palm like local restaurants and food producers (e.g. Haldiram, Bikanervala)</a:t>
            </a:r>
            <a:endParaRPr b="0" i="0" sz="800" u="none" cap="none" strike="noStrike">
              <a:solidFill>
                <a:srgbClr val="000000"/>
              </a:solidFill>
              <a:latin typeface="Roboto"/>
              <a:ea typeface="Roboto"/>
              <a:cs typeface="Roboto"/>
              <a:sym typeface="Roboto"/>
            </a:endParaRPr>
          </a:p>
        </p:txBody>
      </p:sp>
      <p:sp>
        <p:nvSpPr>
          <p:cNvPr id="849" name="Google Shape;849;p27"/>
          <p:cNvSpPr/>
          <p:nvPr/>
        </p:nvSpPr>
        <p:spPr>
          <a:xfrm>
            <a:off x="5816525" y="2903750"/>
            <a:ext cx="1158600" cy="10047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Shivasais transports the the produce to Mizoram for processing at Godrej owned mill</a:t>
            </a:r>
            <a:endParaRPr b="0" i="0" sz="800" u="none" cap="none" strike="noStrike">
              <a:solidFill>
                <a:srgbClr val="000000"/>
              </a:solidFill>
              <a:latin typeface="Roboto"/>
              <a:ea typeface="Roboto"/>
              <a:cs typeface="Roboto"/>
              <a:sym typeface="Roboto"/>
            </a:endParaRPr>
          </a:p>
        </p:txBody>
      </p:sp>
      <p:graphicFrame>
        <p:nvGraphicFramePr>
          <p:cNvPr id="850" name="Google Shape;850;p27"/>
          <p:cNvGraphicFramePr/>
          <p:nvPr/>
        </p:nvGraphicFramePr>
        <p:xfrm>
          <a:off x="7319350" y="1009650"/>
          <a:ext cx="3000000" cy="3000000"/>
        </p:xfrm>
        <a:graphic>
          <a:graphicData uri="http://schemas.openxmlformats.org/drawingml/2006/table">
            <a:tbl>
              <a:tblPr>
                <a:noFill/>
                <a:tableStyleId>{0F42FCC8-6B50-42C1-B359-E455C61714E9}</a:tableStyleId>
              </a:tblPr>
              <a:tblGrid>
                <a:gridCol w="291400"/>
                <a:gridCol w="592350"/>
                <a:gridCol w="291400"/>
                <a:gridCol w="592350"/>
              </a:tblGrid>
              <a:tr h="18075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D2E9"/>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Roboto"/>
                          <a:ea typeface="Roboto"/>
                          <a:cs typeface="Roboto"/>
                          <a:sym typeface="Roboto"/>
                        </a:rPr>
                        <a:t>Primary Research</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4E9D9"/>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Roboto"/>
                          <a:ea typeface="Roboto"/>
                          <a:cs typeface="Roboto"/>
                          <a:sym typeface="Roboto"/>
                        </a:rPr>
                        <a:t>Secondary Research</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51" name="Google Shape;851;p27"/>
          <p:cNvSpPr txBox="1"/>
          <p:nvPr/>
        </p:nvSpPr>
        <p:spPr>
          <a:xfrm>
            <a:off x="6785075" y="1072200"/>
            <a:ext cx="525600" cy="12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Source</a:t>
            </a:r>
            <a:endParaRPr b="1" i="0" sz="800" u="none" cap="none" strike="noStrike">
              <a:solidFill>
                <a:srgbClr val="000000"/>
              </a:solidFill>
              <a:latin typeface="Roboto"/>
              <a:ea typeface="Roboto"/>
              <a:cs typeface="Roboto"/>
              <a:sym typeface="Roboto"/>
            </a:endParaRPr>
          </a:p>
        </p:txBody>
      </p:sp>
      <p:sp>
        <p:nvSpPr>
          <p:cNvPr id="852" name="Google Shape;852;p27"/>
          <p:cNvSpPr txBox="1"/>
          <p:nvPr/>
        </p:nvSpPr>
        <p:spPr>
          <a:xfrm>
            <a:off x="5816525" y="1284100"/>
            <a:ext cx="3192000" cy="1004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Notes</a:t>
            </a:r>
            <a:r>
              <a:rPr b="0" i="0" lang="en" sz="800" u="none" cap="none" strike="noStrike">
                <a:solidFill>
                  <a:srgbClr val="000000"/>
                </a:solidFill>
                <a:latin typeface="Roboto"/>
                <a:ea typeface="Roboto"/>
                <a:cs typeface="Roboto"/>
                <a:sym typeface="Roboto"/>
              </a:rPr>
              <a:t>: </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1. The farmers do not register themselves with Shivasis at any stage. Since it is the only large trading company procuring from Goalpara, the farmers sell to Shivasis**. </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2. Mode of payment: Shivasis pays the farmers through bank accounts, within 7-10 days, however local intermediaries and traders practice immediate cash payouts, prompting some farmers to choose selling to them.</a:t>
            </a:r>
            <a:endParaRPr b="0" i="0" sz="800" u="none" cap="none" strike="noStrike">
              <a:solidFill>
                <a:srgbClr val="000000"/>
              </a:solidFill>
              <a:latin typeface="Roboto"/>
              <a:ea typeface="Roboto"/>
              <a:cs typeface="Roboto"/>
              <a:sym typeface="Roboto"/>
            </a:endParaRPr>
          </a:p>
        </p:txBody>
      </p:sp>
      <p:sp>
        <p:nvSpPr>
          <p:cNvPr id="853" name="Google Shape;853;p27"/>
          <p:cNvSpPr txBox="1"/>
          <p:nvPr/>
        </p:nvSpPr>
        <p:spPr>
          <a:xfrm>
            <a:off x="3852425" y="3887100"/>
            <a:ext cx="51582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1" lang="en" sz="800" u="none" cap="none" strike="noStrike">
                <a:solidFill>
                  <a:srgbClr val="444746"/>
                </a:solidFill>
                <a:latin typeface="Roboto"/>
                <a:ea typeface="Roboto"/>
                <a:cs typeface="Roboto"/>
                <a:sym typeface="Roboto"/>
              </a:rPr>
              <a:t>Farmers have to pay for their own transportation costs, FPOs enhance access to transportation and arrangement of transport as well as cost sharing for transportation but does not bear the cost for each member farmer</a:t>
            </a:r>
            <a:endParaRPr b="0" i="1" sz="800" u="none" cap="none" strike="noStrike">
              <a:solidFill>
                <a:srgbClr val="000000"/>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28"/>
          <p:cNvSpPr/>
          <p:nvPr/>
        </p:nvSpPr>
        <p:spPr>
          <a:xfrm>
            <a:off x="2403275" y="1888350"/>
            <a:ext cx="1366800" cy="759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There are 13 processing units with a total crushing capacity  of 461 MT FFB per hour, ranging from 5 to 125 MT FFB per hour</a:t>
            </a:r>
            <a:endParaRPr b="0" i="0" sz="800" u="none" cap="none" strike="noStrike">
              <a:solidFill>
                <a:srgbClr val="000000"/>
              </a:solidFill>
              <a:latin typeface="Roboto"/>
              <a:ea typeface="Roboto"/>
              <a:cs typeface="Roboto"/>
              <a:sym typeface="Roboto"/>
            </a:endParaRPr>
          </a:p>
        </p:txBody>
      </p:sp>
      <p:sp>
        <p:nvSpPr>
          <p:cNvPr id="860" name="Google Shape;860;p28"/>
          <p:cNvSpPr/>
          <p:nvPr/>
        </p:nvSpPr>
        <p:spPr>
          <a:xfrm>
            <a:off x="3883400" y="2983050"/>
            <a:ext cx="4848300" cy="7593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There are no large variations in the per kg price reported across districts, with the overall average being </a:t>
            </a:r>
            <a:r>
              <a:rPr b="1" i="0" lang="en" sz="1000" u="none" cap="none" strike="noStrike">
                <a:solidFill>
                  <a:srgbClr val="000000"/>
                </a:solidFill>
                <a:latin typeface="Roboto"/>
                <a:ea typeface="Roboto"/>
                <a:cs typeface="Roboto"/>
                <a:sym typeface="Roboto"/>
              </a:rPr>
              <a:t>Rs 12.12. </a:t>
            </a:r>
            <a:r>
              <a:rPr b="0" i="0" lang="en" sz="1000" u="none" cap="none" strike="noStrike">
                <a:solidFill>
                  <a:srgbClr val="000000"/>
                </a:solidFill>
                <a:latin typeface="Roboto"/>
                <a:ea typeface="Roboto"/>
                <a:cs typeface="Roboto"/>
                <a:sym typeface="Roboto"/>
              </a:rPr>
              <a:t>The market is well structured with both large and small mills having allocated regions for procurement. The variation is price is assumed to be because of the fluctuating rates of oil palm across the months.</a:t>
            </a:r>
            <a:endParaRPr b="0" i="0" sz="1000" u="none" cap="none" strike="noStrike">
              <a:solidFill>
                <a:srgbClr val="000000"/>
              </a:solidFill>
              <a:latin typeface="Roboto"/>
              <a:ea typeface="Roboto"/>
              <a:cs typeface="Roboto"/>
              <a:sym typeface="Roboto"/>
            </a:endParaRPr>
          </a:p>
        </p:txBody>
      </p:sp>
      <p:sp>
        <p:nvSpPr>
          <p:cNvPr id="861" name="Google Shape;861;p28"/>
          <p:cNvSpPr/>
          <p:nvPr/>
        </p:nvSpPr>
        <p:spPr>
          <a:xfrm>
            <a:off x="3883400" y="3866025"/>
            <a:ext cx="4848300" cy="8292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Majority of farmers reported registering** with buyers (either formally or informally), especially in </a:t>
            </a:r>
            <a:r>
              <a:rPr b="1" i="0" lang="en" sz="1000" u="none" cap="none" strike="noStrike">
                <a:solidFill>
                  <a:srgbClr val="000000"/>
                </a:solidFill>
                <a:latin typeface="Roboto"/>
                <a:ea typeface="Roboto"/>
                <a:cs typeface="Roboto"/>
                <a:sym typeface="Roboto"/>
              </a:rPr>
              <a:t>Krishna, Srikakulam and Nellore. </a:t>
            </a:r>
            <a:r>
              <a:rPr b="0" i="0" lang="en" sz="1000" u="none" cap="none" strike="noStrike">
                <a:solidFill>
                  <a:srgbClr val="000000"/>
                </a:solidFill>
                <a:latin typeface="Roboto"/>
                <a:ea typeface="Roboto"/>
                <a:cs typeface="Roboto"/>
                <a:sym typeface="Roboto"/>
              </a:rPr>
              <a:t>This registration also facilitates direct account transfer of the price to the farmers when they sell their harvest to the company. However, the farmers are not obligated to sell to these buyers. </a:t>
            </a:r>
            <a:endParaRPr b="0" i="0" sz="1000" u="none" cap="none" strike="noStrike">
              <a:solidFill>
                <a:srgbClr val="000000"/>
              </a:solidFill>
              <a:latin typeface="Roboto"/>
              <a:ea typeface="Roboto"/>
              <a:cs typeface="Roboto"/>
              <a:sym typeface="Roboto"/>
            </a:endParaRPr>
          </a:p>
        </p:txBody>
      </p:sp>
      <p:sp>
        <p:nvSpPr>
          <p:cNvPr id="862" name="Google Shape;862;p28"/>
          <p:cNvSpPr txBox="1"/>
          <p:nvPr/>
        </p:nvSpPr>
        <p:spPr>
          <a:xfrm>
            <a:off x="4141500" y="4800600"/>
            <a:ext cx="44196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highlight>
                <a:srgbClr val="FFFF00"/>
              </a:highlight>
              <a:latin typeface="Roboto"/>
              <a:ea typeface="Roboto"/>
              <a:cs typeface="Roboto"/>
              <a:sym typeface="Roboto"/>
            </a:endParaRPr>
          </a:p>
        </p:txBody>
      </p:sp>
      <p:sp>
        <p:nvSpPr>
          <p:cNvPr id="863" name="Google Shape;863;p28"/>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864" name="Google Shape;864;p28"/>
          <p:cNvSpPr txBox="1"/>
          <p:nvPr/>
        </p:nvSpPr>
        <p:spPr>
          <a:xfrm>
            <a:off x="51650" y="85250"/>
            <a:ext cx="8819700" cy="8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Market Linkages – Andhra Pradesh | </a:t>
            </a:r>
            <a:r>
              <a:rPr b="0" i="0" lang="en" sz="1600" u="none" cap="none" strike="noStrike">
                <a:solidFill>
                  <a:schemeClr val="dk2"/>
                </a:solidFill>
                <a:latin typeface="Tahoma"/>
                <a:ea typeface="Tahoma"/>
                <a:cs typeface="Tahoma"/>
                <a:sym typeface="Tahoma"/>
              </a:rPr>
              <a:t>While the market is more mature, it is highly regulated based on NMEO-OP and Oil Palm Act, 1993 </a:t>
            </a:r>
            <a:endParaRPr b="0" i="0" sz="1600" u="none" cap="none" strike="noStrike">
              <a:solidFill>
                <a:schemeClr val="dk2"/>
              </a:solidFill>
              <a:latin typeface="Tahoma"/>
              <a:ea typeface="Tahoma"/>
              <a:cs typeface="Tahoma"/>
              <a:sym typeface="Tahoma"/>
            </a:endParaRPr>
          </a:p>
        </p:txBody>
      </p:sp>
      <p:sp>
        <p:nvSpPr>
          <p:cNvPr id="865" name="Google Shape;865;p28"/>
          <p:cNvSpPr txBox="1"/>
          <p:nvPr/>
        </p:nvSpPr>
        <p:spPr>
          <a:xfrm>
            <a:off x="91950" y="871750"/>
            <a:ext cx="8819700" cy="29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In Andhra Pradesh, 91% of farmers across five districts sell their produce. Since it is a mature market the routes are well structured with the growers selling to nearby private or government mills, N=111</a:t>
            </a:r>
            <a:endParaRPr b="1" i="0" sz="1100" u="none" cap="none" strike="noStrike">
              <a:solidFill>
                <a:srgbClr val="000000"/>
              </a:solidFill>
              <a:latin typeface="Roboto"/>
              <a:ea typeface="Roboto"/>
              <a:cs typeface="Roboto"/>
              <a:sym typeface="Roboto"/>
            </a:endParaRPr>
          </a:p>
        </p:txBody>
      </p:sp>
      <p:sp>
        <p:nvSpPr>
          <p:cNvPr id="866" name="Google Shape;866;p28"/>
          <p:cNvSpPr/>
          <p:nvPr/>
        </p:nvSpPr>
        <p:spPr>
          <a:xfrm>
            <a:off x="292175" y="1306269"/>
            <a:ext cx="1158600" cy="2991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Farmer</a:t>
            </a:r>
            <a:endParaRPr b="0" i="0" sz="900" u="none" cap="none" strike="noStrike">
              <a:solidFill>
                <a:srgbClr val="000000"/>
              </a:solidFill>
              <a:latin typeface="Roboto"/>
              <a:ea typeface="Roboto"/>
              <a:cs typeface="Roboto"/>
              <a:sym typeface="Roboto"/>
            </a:endParaRPr>
          </a:p>
        </p:txBody>
      </p:sp>
      <p:sp>
        <p:nvSpPr>
          <p:cNvPr id="867" name="Google Shape;867;p28"/>
          <p:cNvSpPr/>
          <p:nvPr/>
        </p:nvSpPr>
        <p:spPr>
          <a:xfrm>
            <a:off x="1244677" y="1730384"/>
            <a:ext cx="1158600" cy="2991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Collection centres</a:t>
            </a:r>
            <a:endParaRPr b="0" i="0" sz="900" u="none" cap="none" strike="noStrike">
              <a:solidFill>
                <a:srgbClr val="000000"/>
              </a:solidFill>
              <a:latin typeface="Roboto"/>
              <a:ea typeface="Roboto"/>
              <a:cs typeface="Roboto"/>
              <a:sym typeface="Roboto"/>
            </a:endParaRPr>
          </a:p>
        </p:txBody>
      </p:sp>
      <p:sp>
        <p:nvSpPr>
          <p:cNvPr id="868" name="Google Shape;868;p28"/>
          <p:cNvSpPr/>
          <p:nvPr/>
        </p:nvSpPr>
        <p:spPr>
          <a:xfrm>
            <a:off x="2501979" y="1306269"/>
            <a:ext cx="1158600" cy="2991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Processing unit</a:t>
            </a:r>
            <a:endParaRPr b="0" i="0" sz="900" u="none" cap="none" strike="noStrike">
              <a:solidFill>
                <a:srgbClr val="000000"/>
              </a:solidFill>
              <a:latin typeface="Roboto"/>
              <a:ea typeface="Roboto"/>
              <a:cs typeface="Roboto"/>
              <a:sym typeface="Roboto"/>
            </a:endParaRPr>
          </a:p>
        </p:txBody>
      </p:sp>
      <p:cxnSp>
        <p:nvCxnSpPr>
          <p:cNvPr id="869" name="Google Shape;869;p28"/>
          <p:cNvCxnSpPr>
            <a:stCxn id="866" idx="2"/>
            <a:endCxn id="867" idx="1"/>
          </p:cNvCxnSpPr>
          <p:nvPr/>
        </p:nvCxnSpPr>
        <p:spPr>
          <a:xfrm flipH="1" rot="-5400000">
            <a:off x="920825" y="1556019"/>
            <a:ext cx="274500" cy="373200"/>
          </a:xfrm>
          <a:prstGeom prst="bentConnector2">
            <a:avLst/>
          </a:prstGeom>
          <a:noFill/>
          <a:ln cap="flat" cmpd="sng" w="19050">
            <a:solidFill>
              <a:srgbClr val="999999"/>
            </a:solidFill>
            <a:prstDash val="solid"/>
            <a:round/>
            <a:headEnd len="sm" w="sm" type="none"/>
            <a:tailEnd len="med" w="med" type="stealth"/>
          </a:ln>
        </p:spPr>
      </p:cxnSp>
      <p:cxnSp>
        <p:nvCxnSpPr>
          <p:cNvPr id="870" name="Google Shape;870;p28"/>
          <p:cNvCxnSpPr>
            <a:stCxn id="867" idx="3"/>
            <a:endCxn id="868" idx="2"/>
          </p:cNvCxnSpPr>
          <p:nvPr/>
        </p:nvCxnSpPr>
        <p:spPr>
          <a:xfrm flipH="1" rot="10800000">
            <a:off x="2403277" y="1605434"/>
            <a:ext cx="678000" cy="274500"/>
          </a:xfrm>
          <a:prstGeom prst="bentConnector2">
            <a:avLst/>
          </a:prstGeom>
          <a:noFill/>
          <a:ln cap="flat" cmpd="sng" w="19050">
            <a:solidFill>
              <a:srgbClr val="999999"/>
            </a:solidFill>
            <a:prstDash val="solid"/>
            <a:round/>
            <a:headEnd len="sm" w="sm" type="none"/>
            <a:tailEnd len="med" w="med" type="stealth"/>
          </a:ln>
        </p:spPr>
      </p:cxnSp>
      <p:cxnSp>
        <p:nvCxnSpPr>
          <p:cNvPr id="871" name="Google Shape;871;p28"/>
          <p:cNvCxnSpPr>
            <a:stCxn id="866" idx="3"/>
            <a:endCxn id="868" idx="1"/>
          </p:cNvCxnSpPr>
          <p:nvPr/>
        </p:nvCxnSpPr>
        <p:spPr>
          <a:xfrm>
            <a:off x="1450775" y="1455819"/>
            <a:ext cx="1051200" cy="0"/>
          </a:xfrm>
          <a:prstGeom prst="straightConnector1">
            <a:avLst/>
          </a:prstGeom>
          <a:noFill/>
          <a:ln cap="flat" cmpd="sng" w="19050">
            <a:solidFill>
              <a:srgbClr val="999999"/>
            </a:solidFill>
            <a:prstDash val="solid"/>
            <a:round/>
            <a:headEnd len="sm" w="sm" type="none"/>
            <a:tailEnd len="med" w="med" type="stealth"/>
          </a:ln>
        </p:spPr>
      </p:cxnSp>
      <p:pic>
        <p:nvPicPr>
          <p:cNvPr id="872" name="Google Shape;872;p28"/>
          <p:cNvPicPr preferRelativeResize="0"/>
          <p:nvPr/>
        </p:nvPicPr>
        <p:blipFill rotWithShape="1">
          <a:blip r:embed="rId3">
            <a:alphaModFix/>
          </a:blip>
          <a:srcRect b="0" l="0" r="0" t="0"/>
          <a:stretch/>
        </p:blipFill>
        <p:spPr>
          <a:xfrm>
            <a:off x="257837" y="2263831"/>
            <a:ext cx="236400" cy="236387"/>
          </a:xfrm>
          <a:prstGeom prst="rect">
            <a:avLst/>
          </a:prstGeom>
          <a:noFill/>
          <a:ln>
            <a:noFill/>
          </a:ln>
        </p:spPr>
      </p:pic>
      <p:sp>
        <p:nvSpPr>
          <p:cNvPr id="873" name="Google Shape;873;p28"/>
          <p:cNvSpPr/>
          <p:nvPr/>
        </p:nvSpPr>
        <p:spPr>
          <a:xfrm>
            <a:off x="535603" y="2129950"/>
            <a:ext cx="1971600" cy="463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100% </a:t>
            </a:r>
            <a:r>
              <a:rPr b="0" i="0" lang="en" sz="1000" u="none" cap="none" strike="noStrike">
                <a:solidFill>
                  <a:srgbClr val="000000"/>
                </a:solidFill>
                <a:latin typeface="Roboto"/>
                <a:ea typeface="Roboto"/>
                <a:cs typeface="Roboto"/>
                <a:sym typeface="Roboto"/>
              </a:rPr>
              <a:t>of the farmers reported self transportation.</a:t>
            </a:r>
            <a:endParaRPr b="0" i="0" sz="1000" u="none" cap="none" strike="noStrike">
              <a:solidFill>
                <a:srgbClr val="000000"/>
              </a:solidFill>
              <a:latin typeface="Roboto"/>
              <a:ea typeface="Roboto"/>
              <a:cs typeface="Roboto"/>
              <a:sym typeface="Roboto"/>
            </a:endParaRPr>
          </a:p>
        </p:txBody>
      </p:sp>
      <p:sp>
        <p:nvSpPr>
          <p:cNvPr id="874" name="Google Shape;874;p28"/>
          <p:cNvSpPr/>
          <p:nvPr/>
        </p:nvSpPr>
        <p:spPr>
          <a:xfrm>
            <a:off x="6760100" y="1890075"/>
            <a:ext cx="1971600" cy="9693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selling to allocated corporates reported that they are reimbursed the transportation cost </a:t>
            </a:r>
            <a:r>
              <a:rPr b="1" i="0" lang="en" sz="1000" u="none" cap="none" strike="noStrike">
                <a:solidFill>
                  <a:srgbClr val="000000"/>
                </a:solidFill>
                <a:latin typeface="Roboto"/>
                <a:ea typeface="Roboto"/>
                <a:cs typeface="Roboto"/>
                <a:sym typeface="Roboto"/>
              </a:rPr>
              <a:t>only</a:t>
            </a:r>
            <a:r>
              <a:rPr b="0" i="0" lang="en" sz="1000" u="none" cap="none" strike="noStrike">
                <a:solidFill>
                  <a:srgbClr val="000000"/>
                </a:solidFill>
                <a:latin typeface="Roboto"/>
                <a:ea typeface="Roboto"/>
                <a:cs typeface="Roboto"/>
                <a:sym typeface="Roboto"/>
              </a:rPr>
              <a:t> if they drop the produce at their processing unit</a:t>
            </a:r>
            <a:endParaRPr b="0" i="0" sz="1000" u="none" cap="none" strike="noStrike">
              <a:solidFill>
                <a:srgbClr val="000000"/>
              </a:solidFill>
              <a:latin typeface="Roboto"/>
              <a:ea typeface="Roboto"/>
              <a:cs typeface="Roboto"/>
              <a:sym typeface="Roboto"/>
            </a:endParaRPr>
          </a:p>
        </p:txBody>
      </p:sp>
      <p:graphicFrame>
        <p:nvGraphicFramePr>
          <p:cNvPr id="875" name="Google Shape;875;p28"/>
          <p:cNvGraphicFramePr/>
          <p:nvPr/>
        </p:nvGraphicFramePr>
        <p:xfrm>
          <a:off x="239025" y="2754450"/>
          <a:ext cx="3000000" cy="3000000"/>
        </p:xfrm>
        <a:graphic>
          <a:graphicData uri="http://schemas.openxmlformats.org/drawingml/2006/table">
            <a:tbl>
              <a:tblPr>
                <a:noFill/>
                <a:tableStyleId>{0F42FCC8-6B50-42C1-B359-E455C61714E9}</a:tableStyleId>
              </a:tblPr>
              <a:tblGrid>
                <a:gridCol w="1053975"/>
                <a:gridCol w="1354500"/>
                <a:gridCol w="1122625"/>
              </a:tblGrid>
              <a:tr h="20590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Roboto"/>
                          <a:ea typeface="Roboto"/>
                          <a:cs typeface="Roboto"/>
                          <a:sym typeface="Roboto"/>
                        </a:rPr>
                        <a:t>District</a:t>
                      </a:r>
                      <a:endParaRPr b="1" sz="900" u="none" cap="none" strike="noStrike">
                        <a:solidFill>
                          <a:schemeClr val="lt1"/>
                        </a:solidFill>
                        <a:latin typeface="Roboto"/>
                        <a:ea typeface="Roboto"/>
                        <a:cs typeface="Roboto"/>
                        <a:sym typeface="Roboto"/>
                      </a:endParaRPr>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Roboto"/>
                          <a:ea typeface="Roboto"/>
                          <a:cs typeface="Roboto"/>
                          <a:sym typeface="Roboto"/>
                        </a:rPr>
                        <a:t>Price (per kg)*</a:t>
                      </a:r>
                      <a:endParaRPr b="1" sz="900" u="none" cap="none" strike="noStrike">
                        <a:solidFill>
                          <a:schemeClr val="lt1"/>
                        </a:solidFill>
                        <a:latin typeface="Roboto"/>
                        <a:ea typeface="Roboto"/>
                        <a:cs typeface="Roboto"/>
                        <a:sym typeface="Roboto"/>
                      </a:endParaRPr>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lt1"/>
                          </a:solidFill>
                          <a:latin typeface="Roboto"/>
                          <a:ea typeface="Roboto"/>
                          <a:cs typeface="Roboto"/>
                          <a:sym typeface="Roboto"/>
                        </a:rPr>
                        <a:t>Registration</a:t>
                      </a:r>
                      <a:endParaRPr b="1" sz="900" u="none" cap="none" strike="noStrike">
                        <a:solidFill>
                          <a:schemeClr val="lt1"/>
                        </a:solidFill>
                        <a:latin typeface="Roboto"/>
                        <a:ea typeface="Roboto"/>
                        <a:cs typeface="Roboto"/>
                        <a:sym typeface="Roboto"/>
                      </a:endParaRPr>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accent4"/>
                    </a:solidFill>
                  </a:tcPr>
                </a:tc>
              </a:tr>
              <a:tr h="20590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East Godavari</a:t>
                      </a:r>
                      <a:endParaRPr b="1"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N=21</a:t>
                      </a:r>
                      <a:endParaRPr b="1"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Rs 11 - Rs 16, </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Average price Rs 12.11</a:t>
                      </a:r>
                      <a:endParaRPr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29%</a:t>
                      </a:r>
                      <a:endParaRPr sz="900" u="none" cap="none" strike="noStrike">
                        <a:latin typeface="Roboto"/>
                        <a:ea typeface="Roboto"/>
                        <a:cs typeface="Roboto"/>
                        <a:sym typeface="Roboto"/>
                      </a:endParaRPr>
                    </a:p>
                  </a:txBody>
                  <a:tcPr marT="45700" marB="45700" marR="28575" marL="2857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20590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Krishna</a:t>
                      </a:r>
                      <a:endParaRPr b="1"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N=9</a:t>
                      </a:r>
                      <a:endParaRPr b="1"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Roboto"/>
                          <a:ea typeface="Roboto"/>
                          <a:cs typeface="Roboto"/>
                          <a:sym typeface="Roboto"/>
                        </a:rPr>
                        <a:t>Rs 12 - Rs 12.40, </a:t>
                      </a:r>
                      <a:endParaRPr sz="9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Roboto"/>
                          <a:ea typeface="Roboto"/>
                          <a:cs typeface="Roboto"/>
                          <a:sym typeface="Roboto"/>
                        </a:rPr>
                        <a:t>Average price Rs 12.10</a:t>
                      </a:r>
                      <a:endParaRPr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78%</a:t>
                      </a:r>
                      <a:endParaRPr sz="900" u="none" cap="none" strike="noStrike">
                        <a:solidFill>
                          <a:schemeClr val="dk1"/>
                        </a:solidFill>
                        <a:latin typeface="Roboto"/>
                        <a:ea typeface="Roboto"/>
                        <a:cs typeface="Roboto"/>
                        <a:sym typeface="Roboto"/>
                      </a:endParaRPr>
                    </a:p>
                  </a:txBody>
                  <a:tcPr marT="45700" marB="45700" marR="28575" marL="2857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20590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Nellore</a:t>
                      </a:r>
                      <a:endParaRPr b="1"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N=29</a:t>
                      </a:r>
                      <a:endParaRPr b="1"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Rs 12 - Rs 12.40</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Average Price Rs 12.34</a:t>
                      </a:r>
                      <a:endParaRPr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52%</a:t>
                      </a:r>
                      <a:endParaRPr sz="900" u="none" cap="none" strike="noStrike">
                        <a:latin typeface="Roboto"/>
                        <a:ea typeface="Roboto"/>
                        <a:cs typeface="Roboto"/>
                        <a:sym typeface="Roboto"/>
                      </a:endParaRPr>
                    </a:p>
                  </a:txBody>
                  <a:tcPr marT="45700" marB="45700" marR="28575" marL="2857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20590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Srikakulam</a:t>
                      </a:r>
                      <a:endParaRPr b="1"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N=19</a:t>
                      </a:r>
                      <a:endParaRPr b="1"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Rs 11 - Rs 12.40</a:t>
                      </a:r>
                      <a:endParaRPr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Average Price Rs 11.65</a:t>
                      </a:r>
                      <a:endParaRPr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74%</a:t>
                      </a:r>
                      <a:endParaRPr sz="900" u="none" cap="none" strike="noStrike">
                        <a:latin typeface="Roboto"/>
                        <a:ea typeface="Roboto"/>
                        <a:cs typeface="Roboto"/>
                        <a:sym typeface="Roboto"/>
                      </a:endParaRPr>
                    </a:p>
                  </a:txBody>
                  <a:tcPr marT="45700" marB="45700" marR="28575" marL="2857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20590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West Godavari</a:t>
                      </a:r>
                      <a:endParaRPr b="1" sz="9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1" lang="en" sz="900" u="none" cap="none" strike="noStrike">
                          <a:latin typeface="Roboto"/>
                          <a:ea typeface="Roboto"/>
                          <a:cs typeface="Roboto"/>
                          <a:sym typeface="Roboto"/>
                        </a:rPr>
                        <a:t>N=33</a:t>
                      </a:r>
                      <a:endParaRPr b="1"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solidFill>
                            <a:schemeClr val="dk1"/>
                          </a:solidFill>
                          <a:latin typeface="Roboto"/>
                          <a:ea typeface="Roboto"/>
                          <a:cs typeface="Roboto"/>
                          <a:sym typeface="Roboto"/>
                        </a:rPr>
                        <a:t>Rs 11 - Rs 12.50</a:t>
                      </a:r>
                      <a:endParaRPr sz="9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Roboto"/>
                          <a:ea typeface="Roboto"/>
                          <a:cs typeface="Roboto"/>
                          <a:sym typeface="Roboto"/>
                        </a:rPr>
                        <a:t>Average Price Rs 12.11</a:t>
                      </a:r>
                      <a:endParaRPr sz="900" u="none" cap="none" strike="noStrike">
                        <a:latin typeface="Roboto"/>
                        <a:ea typeface="Roboto"/>
                        <a:cs typeface="Roboto"/>
                        <a:sym typeface="Roboto"/>
                      </a:endParaRPr>
                    </a:p>
                  </a:txBody>
                  <a:tcPr marT="45700" marB="45700"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82%</a:t>
                      </a:r>
                      <a:endParaRPr sz="900" u="none" cap="none" strike="noStrike">
                        <a:solidFill>
                          <a:schemeClr val="dk1"/>
                        </a:solidFill>
                        <a:latin typeface="Roboto"/>
                        <a:ea typeface="Roboto"/>
                        <a:cs typeface="Roboto"/>
                        <a:sym typeface="Roboto"/>
                      </a:endParaRPr>
                    </a:p>
                  </a:txBody>
                  <a:tcPr marT="45700" marB="45700" marR="28575" marL="2857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bl>
          </a:graphicData>
        </a:graphic>
      </p:graphicFrame>
      <p:sp>
        <p:nvSpPr>
          <p:cNvPr id="876" name="Google Shape;876;p28"/>
          <p:cNvSpPr/>
          <p:nvPr/>
        </p:nvSpPr>
        <p:spPr>
          <a:xfrm>
            <a:off x="3987728" y="1306269"/>
            <a:ext cx="1158600" cy="2991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Refineries</a:t>
            </a:r>
            <a:endParaRPr b="0" i="0" sz="900" u="none" cap="none" strike="noStrike">
              <a:solidFill>
                <a:srgbClr val="000000"/>
              </a:solidFill>
              <a:latin typeface="Roboto"/>
              <a:ea typeface="Roboto"/>
              <a:cs typeface="Roboto"/>
              <a:sym typeface="Roboto"/>
            </a:endParaRPr>
          </a:p>
        </p:txBody>
      </p:sp>
      <p:sp>
        <p:nvSpPr>
          <p:cNvPr id="877" name="Google Shape;877;p28"/>
          <p:cNvSpPr/>
          <p:nvPr/>
        </p:nvSpPr>
        <p:spPr>
          <a:xfrm>
            <a:off x="5473725" y="1306269"/>
            <a:ext cx="1158600" cy="299100"/>
          </a:xfrm>
          <a:prstGeom prst="rect">
            <a:avLst/>
          </a:prstGeom>
          <a:solidFill>
            <a:srgbClr val="D4E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Market</a:t>
            </a:r>
            <a:endParaRPr b="0" i="0" sz="900" u="none" cap="none" strike="noStrike">
              <a:solidFill>
                <a:srgbClr val="000000"/>
              </a:solidFill>
              <a:latin typeface="Roboto"/>
              <a:ea typeface="Roboto"/>
              <a:cs typeface="Roboto"/>
              <a:sym typeface="Roboto"/>
            </a:endParaRPr>
          </a:p>
        </p:txBody>
      </p:sp>
      <p:sp>
        <p:nvSpPr>
          <p:cNvPr id="878" name="Google Shape;878;p28"/>
          <p:cNvSpPr/>
          <p:nvPr/>
        </p:nvSpPr>
        <p:spPr>
          <a:xfrm rot="5400000">
            <a:off x="4463228" y="1539056"/>
            <a:ext cx="207600" cy="393600"/>
          </a:xfrm>
          <a:prstGeom prst="homePlate">
            <a:avLst>
              <a:gd fmla="val 100000" name="adj"/>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79" name="Google Shape;879;p28"/>
          <p:cNvSpPr/>
          <p:nvPr/>
        </p:nvSpPr>
        <p:spPr>
          <a:xfrm rot="5400000">
            <a:off x="5949225" y="1539056"/>
            <a:ext cx="207600" cy="393600"/>
          </a:xfrm>
          <a:prstGeom prst="homePlate">
            <a:avLst>
              <a:gd fmla="val 100000" name="adj"/>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cxnSp>
        <p:nvCxnSpPr>
          <p:cNvPr id="880" name="Google Shape;880;p28"/>
          <p:cNvCxnSpPr/>
          <p:nvPr/>
        </p:nvCxnSpPr>
        <p:spPr>
          <a:xfrm>
            <a:off x="3660579" y="1455819"/>
            <a:ext cx="327000" cy="0"/>
          </a:xfrm>
          <a:prstGeom prst="straightConnector1">
            <a:avLst/>
          </a:prstGeom>
          <a:noFill/>
          <a:ln cap="flat" cmpd="sng" w="19050">
            <a:solidFill>
              <a:srgbClr val="999999"/>
            </a:solidFill>
            <a:prstDash val="solid"/>
            <a:round/>
            <a:headEnd len="sm" w="sm" type="none"/>
            <a:tailEnd len="med" w="med" type="stealth"/>
          </a:ln>
        </p:spPr>
      </p:cxnSp>
      <p:cxnSp>
        <p:nvCxnSpPr>
          <p:cNvPr id="881" name="Google Shape;881;p28"/>
          <p:cNvCxnSpPr/>
          <p:nvPr/>
        </p:nvCxnSpPr>
        <p:spPr>
          <a:xfrm>
            <a:off x="5146328" y="1455819"/>
            <a:ext cx="327300" cy="0"/>
          </a:xfrm>
          <a:prstGeom prst="straightConnector1">
            <a:avLst/>
          </a:prstGeom>
          <a:noFill/>
          <a:ln cap="flat" cmpd="sng" w="19050">
            <a:solidFill>
              <a:srgbClr val="999999"/>
            </a:solidFill>
            <a:prstDash val="solid"/>
            <a:round/>
            <a:headEnd len="sm" w="sm" type="none"/>
            <a:tailEnd len="med" w="med" type="stealth"/>
          </a:ln>
        </p:spPr>
      </p:cxnSp>
      <p:sp>
        <p:nvSpPr>
          <p:cNvPr id="882" name="Google Shape;882;p28"/>
          <p:cNvSpPr/>
          <p:nvPr/>
        </p:nvSpPr>
        <p:spPr>
          <a:xfrm>
            <a:off x="3859500" y="1888350"/>
            <a:ext cx="1425000" cy="759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Since most of the large corporates are vertically integrated, the crude oil is sent for further refining and sales in other states</a:t>
            </a:r>
            <a:endParaRPr b="0" i="0" sz="800" u="none" cap="none" strike="noStrike">
              <a:solidFill>
                <a:srgbClr val="000000"/>
              </a:solidFill>
              <a:latin typeface="Roboto"/>
              <a:ea typeface="Roboto"/>
              <a:cs typeface="Roboto"/>
              <a:sym typeface="Roboto"/>
            </a:endParaRPr>
          </a:p>
        </p:txBody>
      </p:sp>
      <p:sp>
        <p:nvSpPr>
          <p:cNvPr id="883" name="Google Shape;883;p28"/>
          <p:cNvSpPr/>
          <p:nvPr/>
        </p:nvSpPr>
        <p:spPr>
          <a:xfrm>
            <a:off x="5440500" y="1888347"/>
            <a:ext cx="1158600" cy="759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Users of palm oil and palm kernel oil </a:t>
            </a:r>
            <a:endParaRPr b="0" i="0" sz="800" u="none" cap="none" strike="noStrike">
              <a:solidFill>
                <a:srgbClr val="000000"/>
              </a:solidFill>
              <a:latin typeface="Roboto"/>
              <a:ea typeface="Roboto"/>
              <a:cs typeface="Roboto"/>
              <a:sym typeface="Roboto"/>
            </a:endParaRPr>
          </a:p>
        </p:txBody>
      </p:sp>
      <p:sp>
        <p:nvSpPr>
          <p:cNvPr id="884" name="Google Shape;884;p28"/>
          <p:cNvSpPr/>
          <p:nvPr/>
        </p:nvSpPr>
        <p:spPr>
          <a:xfrm rot="5400000">
            <a:off x="3320228" y="1539056"/>
            <a:ext cx="207600" cy="393600"/>
          </a:xfrm>
          <a:prstGeom prst="homePlate">
            <a:avLst>
              <a:gd fmla="val 100000" name="adj"/>
            </a:avLst>
          </a:prstGeom>
          <a:solidFill>
            <a:srgbClr val="347A5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85" name="Google Shape;885;p28"/>
          <p:cNvSpPr txBox="1"/>
          <p:nvPr/>
        </p:nvSpPr>
        <p:spPr>
          <a:xfrm>
            <a:off x="1143000" y="4800600"/>
            <a:ext cx="6176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dk1"/>
                </a:solidFill>
                <a:latin typeface="Roboto"/>
                <a:ea typeface="Roboto"/>
                <a:cs typeface="Roboto"/>
                <a:sym typeface="Roboto"/>
              </a:rPr>
              <a:t>*</a:t>
            </a:r>
            <a:r>
              <a:rPr b="0" i="0" lang="en" sz="700" u="none" cap="none" strike="noStrike">
                <a:solidFill>
                  <a:schemeClr val="dk1"/>
                </a:solidFill>
                <a:latin typeface="Roboto"/>
                <a:ea typeface="Roboto"/>
                <a:cs typeface="Roboto"/>
                <a:sym typeface="Roboto"/>
              </a:rPr>
              <a:t>The MSP fixed by the government is Rs 12,493 / MT as per the notification dated June, 2023</a:t>
            </a:r>
            <a:endParaRPr b="0" i="0" sz="7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Roboto"/>
                <a:ea typeface="Roboto"/>
                <a:cs typeface="Roboto"/>
                <a:sym typeface="Roboto"/>
              </a:rPr>
              <a:t>**The farmers register with corporates by providing their bank details and the corporate provides them with inputs in return. </a:t>
            </a:r>
            <a:endParaRPr b="0" i="0" sz="700" u="none" cap="none" strike="noStrike">
              <a:solidFill>
                <a:schemeClr val="dk1"/>
              </a:solidFill>
              <a:latin typeface="Roboto"/>
              <a:ea typeface="Roboto"/>
              <a:cs typeface="Roboto"/>
              <a:sym typeface="Roboto"/>
            </a:endParaRPr>
          </a:p>
        </p:txBody>
      </p:sp>
      <p:graphicFrame>
        <p:nvGraphicFramePr>
          <p:cNvPr id="886" name="Google Shape;886;p28"/>
          <p:cNvGraphicFramePr/>
          <p:nvPr/>
        </p:nvGraphicFramePr>
        <p:xfrm>
          <a:off x="7319350" y="1314450"/>
          <a:ext cx="3000000" cy="3000000"/>
        </p:xfrm>
        <a:graphic>
          <a:graphicData uri="http://schemas.openxmlformats.org/drawingml/2006/table">
            <a:tbl>
              <a:tblPr>
                <a:noFill/>
                <a:tableStyleId>{0F42FCC8-6B50-42C1-B359-E455C61714E9}</a:tableStyleId>
              </a:tblPr>
              <a:tblGrid>
                <a:gridCol w="291400"/>
                <a:gridCol w="592350"/>
                <a:gridCol w="291400"/>
                <a:gridCol w="592350"/>
              </a:tblGrid>
              <a:tr h="18075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D2E9"/>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Roboto"/>
                          <a:ea typeface="Roboto"/>
                          <a:cs typeface="Roboto"/>
                          <a:sym typeface="Roboto"/>
                        </a:rPr>
                        <a:t>Primary Research</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4E9D9"/>
                    </a:solidFill>
                  </a:tcPr>
                </a:tc>
                <a:tc>
                  <a:txBody>
                    <a:bodyPr/>
                    <a:lstStyle/>
                    <a:p>
                      <a:pPr indent="0" lvl="0" marL="0" marR="0" rtl="0" algn="l">
                        <a:lnSpc>
                          <a:spcPct val="100000"/>
                        </a:lnSpc>
                        <a:spcBef>
                          <a:spcPts val="0"/>
                        </a:spcBef>
                        <a:spcAft>
                          <a:spcPts val="0"/>
                        </a:spcAft>
                        <a:buClr>
                          <a:srgbClr val="000000"/>
                        </a:buClr>
                        <a:buSzPts val="700"/>
                        <a:buFont typeface="Arial"/>
                        <a:buNone/>
                      </a:pPr>
                      <a:r>
                        <a:rPr lang="en" sz="700" u="none" cap="none" strike="noStrike">
                          <a:latin typeface="Roboto"/>
                          <a:ea typeface="Roboto"/>
                          <a:cs typeface="Roboto"/>
                          <a:sym typeface="Roboto"/>
                        </a:rPr>
                        <a:t>Secondary Research</a:t>
                      </a:r>
                      <a:endParaRPr sz="700" u="none" cap="none" strike="noStrike">
                        <a:latin typeface="Roboto"/>
                        <a:ea typeface="Roboto"/>
                        <a:cs typeface="Roboto"/>
                        <a:sym typeface="Roboto"/>
                      </a:endParaRPr>
                    </a:p>
                  </a:txBody>
                  <a:tcPr marT="0" marB="0" marR="45700" marL="457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887" name="Google Shape;887;p28"/>
          <p:cNvSpPr txBox="1"/>
          <p:nvPr/>
        </p:nvSpPr>
        <p:spPr>
          <a:xfrm>
            <a:off x="6785075" y="1377000"/>
            <a:ext cx="525600" cy="12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Source</a:t>
            </a:r>
            <a:endParaRPr b="1" i="0" sz="800" u="none" cap="none" strike="noStrike">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29"/>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1100"/>
              <a:buNone/>
            </a:pPr>
            <a:r>
              <a:rPr b="1" lang="en">
                <a:latin typeface="Tahoma"/>
                <a:ea typeface="Tahoma"/>
                <a:cs typeface="Tahoma"/>
                <a:sym typeface="Tahoma"/>
              </a:rPr>
              <a:t>Emerging Archetypes, Key Constraints and Recommendations</a:t>
            </a:r>
            <a:endParaRPr b="1">
              <a:latin typeface="Tahoma"/>
              <a:ea typeface="Tahoma"/>
              <a:cs typeface="Tahoma"/>
              <a:sym typeface="Tahoma"/>
            </a:endParaRPr>
          </a:p>
        </p:txBody>
      </p:sp>
      <p:sp>
        <p:nvSpPr>
          <p:cNvPr id="894" name="Google Shape;894;p29"/>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Executive Summary</a:t>
            </a:r>
            <a:endParaRPr b="1">
              <a:latin typeface="Tahoma"/>
              <a:ea typeface="Tahoma"/>
              <a:cs typeface="Tahoma"/>
              <a:sym typeface="Tahoma"/>
            </a:endParaRPr>
          </a:p>
        </p:txBody>
      </p:sp>
      <p:sp>
        <p:nvSpPr>
          <p:cNvPr id="209" name="Google Shape;209;p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30"/>
          <p:cNvSpPr txBox="1"/>
          <p:nvPr/>
        </p:nvSpPr>
        <p:spPr>
          <a:xfrm>
            <a:off x="5972325" y="1607800"/>
            <a:ext cx="2898900" cy="33555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Specific </a:t>
            </a:r>
            <a:r>
              <a:rPr b="1" i="0" lang="en" sz="900" u="none" cap="none" strike="noStrike">
                <a:solidFill>
                  <a:schemeClr val="dk1"/>
                </a:solidFill>
                <a:latin typeface="Roboto"/>
                <a:ea typeface="Roboto"/>
                <a:cs typeface="Roboto"/>
                <a:sym typeface="Roboto"/>
              </a:rPr>
              <a:t>recommendations and actionable intervention strategies </a:t>
            </a:r>
            <a:r>
              <a:rPr b="0" i="0" lang="en" sz="900" u="none" cap="none" strike="noStrike">
                <a:solidFill>
                  <a:schemeClr val="dk1"/>
                </a:solidFill>
                <a:latin typeface="Roboto"/>
                <a:ea typeface="Roboto"/>
                <a:cs typeface="Roboto"/>
                <a:sym typeface="Roboto"/>
              </a:rPr>
              <a:t>have been proposed and evaluated across the following parameters:</a:t>
            </a:r>
            <a:endParaRPr b="0" i="0" sz="9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171450" lvl="0" marL="228600" marR="0" rtl="0" algn="l">
              <a:lnSpc>
                <a:spcPct val="100000"/>
              </a:lnSpc>
              <a:spcBef>
                <a:spcPts val="0"/>
              </a:spcBef>
              <a:spcAft>
                <a:spcPts val="0"/>
              </a:spcAft>
              <a:buClr>
                <a:schemeClr val="dk1"/>
              </a:buClr>
              <a:buSzPts val="900"/>
              <a:buFont typeface="Roboto"/>
              <a:buChar char="●"/>
            </a:pPr>
            <a:r>
              <a:rPr b="1" i="1" lang="en" sz="900" u="none" cap="none" strike="noStrike">
                <a:solidFill>
                  <a:schemeClr val="dk1"/>
                </a:solidFill>
                <a:latin typeface="Roboto"/>
                <a:ea typeface="Roboto"/>
                <a:cs typeface="Roboto"/>
                <a:sym typeface="Roboto"/>
              </a:rPr>
              <a:t>Impact on yield</a:t>
            </a:r>
            <a:r>
              <a:rPr b="0" i="0" lang="en" sz="900" u="none" cap="none" strike="noStrike">
                <a:solidFill>
                  <a:schemeClr val="dk1"/>
                </a:solidFill>
                <a:latin typeface="Roboto"/>
                <a:ea typeface="Roboto"/>
                <a:cs typeface="Roboto"/>
                <a:sym typeface="Roboto"/>
              </a:rPr>
              <a:t>: Will the intervention lead to yield improvement for farmers in the short/med/long term?</a:t>
            </a:r>
            <a:endParaRPr b="0" i="0" sz="900" u="none" cap="none" strike="noStrike">
              <a:solidFill>
                <a:schemeClr val="dk1"/>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171450" lvl="0" marL="228600" marR="0" rtl="0" algn="l">
              <a:lnSpc>
                <a:spcPct val="100000"/>
              </a:lnSpc>
              <a:spcBef>
                <a:spcPts val="0"/>
              </a:spcBef>
              <a:spcAft>
                <a:spcPts val="0"/>
              </a:spcAft>
              <a:buClr>
                <a:schemeClr val="dk1"/>
              </a:buClr>
              <a:buSzPts val="900"/>
              <a:buFont typeface="Roboto"/>
              <a:buChar char="●"/>
            </a:pPr>
            <a:r>
              <a:rPr b="1" i="1" lang="en" sz="900" u="none" cap="none" strike="noStrike">
                <a:solidFill>
                  <a:schemeClr val="dk1"/>
                </a:solidFill>
                <a:latin typeface="Roboto"/>
                <a:ea typeface="Roboto"/>
                <a:cs typeface="Roboto"/>
                <a:sym typeface="Roboto"/>
              </a:rPr>
              <a:t>Impact on income</a:t>
            </a:r>
            <a:r>
              <a:rPr b="0" i="0" lang="en" sz="900" u="none" cap="none" strike="noStrike">
                <a:solidFill>
                  <a:schemeClr val="dk1"/>
                </a:solidFill>
                <a:latin typeface="Roboto"/>
                <a:ea typeface="Roboto"/>
                <a:cs typeface="Roboto"/>
                <a:sym typeface="Roboto"/>
              </a:rPr>
              <a:t>: Will the intervention lead to income improvement for smallholders?</a:t>
            </a:r>
            <a:endParaRPr b="0" i="0" sz="900" u="none" cap="none" strike="noStrike">
              <a:solidFill>
                <a:schemeClr val="dk1"/>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171450" lvl="0" marL="228600" marR="0" rtl="0" algn="l">
              <a:lnSpc>
                <a:spcPct val="100000"/>
              </a:lnSpc>
              <a:spcBef>
                <a:spcPts val="0"/>
              </a:spcBef>
              <a:spcAft>
                <a:spcPts val="0"/>
              </a:spcAft>
              <a:buClr>
                <a:schemeClr val="dk1"/>
              </a:buClr>
              <a:buSzPts val="900"/>
              <a:buFont typeface="Roboto"/>
              <a:buChar char="●"/>
            </a:pPr>
            <a:r>
              <a:rPr b="1" i="1" lang="en" sz="900" u="none" cap="none" strike="noStrike">
                <a:solidFill>
                  <a:schemeClr val="dk1"/>
                </a:solidFill>
                <a:latin typeface="Roboto"/>
                <a:ea typeface="Roboto"/>
                <a:cs typeface="Roboto"/>
                <a:sym typeface="Roboto"/>
              </a:rPr>
              <a:t>Ease of Implementation</a:t>
            </a:r>
            <a:r>
              <a:rPr b="0" i="0" lang="en" sz="900" u="none" cap="none" strike="noStrike">
                <a:solidFill>
                  <a:schemeClr val="dk1"/>
                </a:solidFill>
                <a:latin typeface="Roboto"/>
                <a:ea typeface="Roboto"/>
                <a:cs typeface="Roboto"/>
                <a:sym typeface="Roboto"/>
              </a:rPr>
              <a:t>: Is RSPO well-placed to implement the intervention given their current presence in the ecosystem?</a:t>
            </a:r>
            <a:endParaRPr b="0" i="0" sz="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00"/>
              <a:buFont typeface="Arial"/>
              <a:buNone/>
            </a:pPr>
            <a:r>
              <a:t/>
            </a:r>
            <a:endParaRPr b="0" i="0" sz="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Roboto"/>
                <a:ea typeface="Roboto"/>
                <a:cs typeface="Roboto"/>
                <a:sym typeface="Roboto"/>
              </a:rPr>
              <a:t>Farmer readiness</a:t>
            </a:r>
            <a:r>
              <a:rPr b="0" i="0" lang="en" sz="900" u="none" cap="none" strike="noStrike">
                <a:solidFill>
                  <a:schemeClr val="dk1"/>
                </a:solidFill>
                <a:latin typeface="Roboto"/>
                <a:ea typeface="Roboto"/>
                <a:cs typeface="Roboto"/>
                <a:sym typeface="Roboto"/>
              </a:rPr>
              <a:t> has been mapped based on specific parameters which are important from an RSPO perspective for the implementation of interventions. </a:t>
            </a:r>
            <a:endParaRPr b="1" i="1" sz="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Each intervention strategy has been detailed out within the Short-Med-Long term timeframe highlighting </a:t>
            </a:r>
            <a:r>
              <a:rPr b="1" i="0" lang="en" sz="900" u="none" cap="none" strike="noStrike">
                <a:solidFill>
                  <a:schemeClr val="dk1"/>
                </a:solidFill>
                <a:latin typeface="Roboto"/>
                <a:ea typeface="Roboto"/>
                <a:cs typeface="Roboto"/>
                <a:sym typeface="Roboto"/>
              </a:rPr>
              <a:t>activities, enablers and considerations</a:t>
            </a:r>
            <a:r>
              <a:rPr b="0" i="0" lang="en" sz="900" u="none" cap="none" strike="noStrike">
                <a:solidFill>
                  <a:schemeClr val="dk1"/>
                </a:solidFill>
                <a:latin typeface="Roboto"/>
                <a:ea typeface="Roboto"/>
                <a:cs typeface="Roboto"/>
                <a:sym typeface="Roboto"/>
              </a:rPr>
              <a:t>.</a:t>
            </a:r>
            <a:endParaRPr b="0" i="0" sz="900" u="none" cap="none" strike="noStrike">
              <a:solidFill>
                <a:schemeClr val="dk1"/>
              </a:solidFill>
              <a:latin typeface="Roboto"/>
              <a:ea typeface="Roboto"/>
              <a:cs typeface="Roboto"/>
              <a:sym typeface="Roboto"/>
            </a:endParaRPr>
          </a:p>
        </p:txBody>
      </p:sp>
      <p:sp>
        <p:nvSpPr>
          <p:cNvPr id="900" name="Google Shape;900;p30"/>
          <p:cNvSpPr txBox="1"/>
          <p:nvPr>
            <p:ph type="title"/>
          </p:nvPr>
        </p:nvSpPr>
        <p:spPr>
          <a:xfrm>
            <a:off x="51650" y="72900"/>
            <a:ext cx="8819700" cy="805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b="0" lang="en" sz="1600">
                <a:solidFill>
                  <a:schemeClr val="dk2"/>
                </a:solidFill>
                <a:latin typeface="Tahoma"/>
                <a:ea typeface="Tahoma"/>
                <a:cs typeface="Tahoma"/>
                <a:sym typeface="Tahoma"/>
              </a:rPr>
              <a:t>Specific </a:t>
            </a:r>
            <a:r>
              <a:rPr lang="en" sz="1600">
                <a:solidFill>
                  <a:schemeClr val="dk2"/>
                </a:solidFill>
                <a:latin typeface="Tahoma"/>
                <a:ea typeface="Tahoma"/>
                <a:cs typeface="Tahoma"/>
                <a:sym typeface="Tahoma"/>
              </a:rPr>
              <a:t>recommendations </a:t>
            </a:r>
            <a:r>
              <a:rPr b="0" lang="en" sz="1600">
                <a:solidFill>
                  <a:schemeClr val="dk2"/>
                </a:solidFill>
                <a:latin typeface="Tahoma"/>
                <a:ea typeface="Tahoma"/>
                <a:cs typeface="Tahoma"/>
                <a:sym typeface="Tahoma"/>
              </a:rPr>
              <a:t>have been customised by identification of the most pressing constraints impacting the different stakeholder archetypes and sub-archetypes </a:t>
            </a:r>
            <a:endParaRPr b="0" sz="1600">
              <a:solidFill>
                <a:schemeClr val="dk2"/>
              </a:solidFill>
              <a:latin typeface="Tahoma"/>
              <a:ea typeface="Tahoma"/>
              <a:cs typeface="Tahoma"/>
              <a:sym typeface="Tahoma"/>
            </a:endParaRPr>
          </a:p>
        </p:txBody>
      </p:sp>
      <p:sp>
        <p:nvSpPr>
          <p:cNvPr id="901" name="Google Shape;901;p30"/>
          <p:cNvSpPr txBox="1"/>
          <p:nvPr/>
        </p:nvSpPr>
        <p:spPr>
          <a:xfrm>
            <a:off x="51677" y="1607725"/>
            <a:ext cx="2535000" cy="33555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Segmentation of farmers</a:t>
            </a:r>
            <a:r>
              <a:rPr b="0" i="0" lang="en" sz="900" u="none" cap="none" strike="noStrike">
                <a:solidFill>
                  <a:srgbClr val="000000"/>
                </a:solidFill>
                <a:latin typeface="Roboto"/>
                <a:ea typeface="Roboto"/>
                <a:cs typeface="Roboto"/>
                <a:sym typeface="Roboto"/>
              </a:rPr>
              <a:t> based on different </a:t>
            </a:r>
            <a:r>
              <a:rPr b="1" i="0" lang="en" sz="900" u="none" cap="none" strike="noStrike">
                <a:solidFill>
                  <a:srgbClr val="000000"/>
                </a:solidFill>
                <a:latin typeface="Roboto"/>
                <a:ea typeface="Roboto"/>
                <a:cs typeface="Roboto"/>
                <a:sym typeface="Roboto"/>
              </a:rPr>
              <a:t>characteristic determinants </a:t>
            </a:r>
            <a:r>
              <a:rPr b="0" i="0" lang="en" sz="900" u="none" cap="none" strike="noStrike">
                <a:solidFill>
                  <a:srgbClr val="000000"/>
                </a:solidFill>
                <a:latin typeface="Roboto"/>
                <a:ea typeface="Roboto"/>
                <a:cs typeface="Roboto"/>
                <a:sym typeface="Roboto"/>
              </a:rPr>
              <a:t>can allow in-depth constraint identification. Segmentation and sub-segmentation has been conducted based on: </a:t>
            </a:r>
            <a:endParaRPr b="0" i="0" sz="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Roboto"/>
              <a:ea typeface="Roboto"/>
              <a:cs typeface="Roboto"/>
              <a:sym typeface="Roboto"/>
            </a:endParaRPr>
          </a:p>
          <a:p>
            <a:pPr indent="-171450" lvl="0" marL="228600" marR="0" rtl="0" algn="just">
              <a:lnSpc>
                <a:spcPct val="100000"/>
              </a:lnSpc>
              <a:spcBef>
                <a:spcPts val="0"/>
              </a:spcBef>
              <a:spcAft>
                <a:spcPts val="0"/>
              </a:spcAft>
              <a:buClr>
                <a:srgbClr val="000000"/>
              </a:buClr>
              <a:buSzPts val="900"/>
              <a:buFont typeface="Roboto"/>
              <a:buChar char="●"/>
            </a:pPr>
            <a:r>
              <a:rPr b="1" i="1" lang="en" sz="900" u="none" cap="none" strike="noStrike">
                <a:solidFill>
                  <a:srgbClr val="000000"/>
                </a:solidFill>
                <a:latin typeface="Roboto"/>
                <a:ea typeface="Roboto"/>
                <a:cs typeface="Roboto"/>
                <a:sym typeface="Roboto"/>
              </a:rPr>
              <a:t>Inter-state differences</a:t>
            </a:r>
            <a:r>
              <a:rPr b="0" i="0" lang="en" sz="900" u="none" cap="none" strike="noStrike">
                <a:solidFill>
                  <a:srgbClr val="000000"/>
                </a:solidFill>
                <a:latin typeface="Roboto"/>
                <a:ea typeface="Roboto"/>
                <a:cs typeface="Roboto"/>
                <a:sym typeface="Roboto"/>
              </a:rPr>
              <a:t>: Farmers in Assam and AP have different needs, and constraints owing to different policy atmosphere and implementation modes, differential market maturity wrt oil palm processing</a:t>
            </a:r>
            <a:endParaRPr b="0" i="0" sz="9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Roboto"/>
              <a:ea typeface="Roboto"/>
              <a:cs typeface="Roboto"/>
              <a:sym typeface="Roboto"/>
            </a:endParaRPr>
          </a:p>
          <a:p>
            <a:pPr indent="-171450" lvl="0" marL="228600" marR="0" rtl="0" algn="just">
              <a:lnSpc>
                <a:spcPct val="100000"/>
              </a:lnSpc>
              <a:spcBef>
                <a:spcPts val="0"/>
              </a:spcBef>
              <a:spcAft>
                <a:spcPts val="0"/>
              </a:spcAft>
              <a:buClr>
                <a:srgbClr val="000000"/>
              </a:buClr>
              <a:buSzPts val="900"/>
              <a:buFont typeface="Roboto"/>
              <a:buChar char="●"/>
            </a:pPr>
            <a:r>
              <a:rPr b="1" i="1" lang="en" sz="900" u="none" cap="none" strike="noStrike">
                <a:solidFill>
                  <a:srgbClr val="000000"/>
                </a:solidFill>
                <a:latin typeface="Roboto"/>
                <a:ea typeface="Roboto"/>
                <a:cs typeface="Roboto"/>
                <a:sym typeface="Roboto"/>
              </a:rPr>
              <a:t>Inter-stage differences</a:t>
            </a:r>
            <a:r>
              <a:rPr b="0" i="0" lang="en" sz="900" u="none" cap="none" strike="noStrike">
                <a:solidFill>
                  <a:srgbClr val="000000"/>
                </a:solidFill>
                <a:latin typeface="Roboto"/>
                <a:ea typeface="Roboto"/>
                <a:cs typeface="Roboto"/>
                <a:sym typeface="Roboto"/>
              </a:rPr>
              <a:t>: Farmers in gestation period differ from farmers that have started harvesting FFBs, and even within the later group there are differences within farmers who have harvested the crop for less than 5 years versus others</a:t>
            </a:r>
            <a:endParaRPr b="0" i="0" sz="900" u="none" cap="none" strike="noStrike">
              <a:solidFill>
                <a:srgbClr val="000000"/>
              </a:solidFill>
              <a:latin typeface="Roboto"/>
              <a:ea typeface="Roboto"/>
              <a:cs typeface="Roboto"/>
              <a:sym typeface="Roboto"/>
            </a:endParaRPr>
          </a:p>
        </p:txBody>
      </p:sp>
      <p:sp>
        <p:nvSpPr>
          <p:cNvPr id="902" name="Google Shape;902;p30"/>
          <p:cNvSpPr txBox="1"/>
          <p:nvPr/>
        </p:nvSpPr>
        <p:spPr>
          <a:xfrm>
            <a:off x="2752325" y="1607803"/>
            <a:ext cx="3054300" cy="33555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Constraints specific to the palm oil value chain have been identified and mapped based on severity for each sub-archetype and archetype of farmers. </a:t>
            </a:r>
            <a:endParaRPr b="0" i="0" sz="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Each constraint has been assigned </a:t>
            </a:r>
            <a:r>
              <a:rPr b="1" i="0" lang="en" sz="900" u="none" cap="none" strike="noStrike">
                <a:solidFill>
                  <a:srgbClr val="000000"/>
                </a:solidFill>
                <a:latin typeface="Roboto"/>
                <a:ea typeface="Roboto"/>
                <a:cs typeface="Roboto"/>
                <a:sym typeface="Roboto"/>
              </a:rPr>
              <a:t>high/med/low severity for each archetype</a:t>
            </a:r>
            <a:r>
              <a:rPr b="0" i="0" lang="en" sz="900" u="none" cap="none" strike="noStrike">
                <a:solidFill>
                  <a:srgbClr val="000000"/>
                </a:solidFill>
                <a:latin typeface="Roboto"/>
                <a:ea typeface="Roboto"/>
                <a:cs typeface="Roboto"/>
                <a:sym typeface="Roboto"/>
              </a:rPr>
              <a:t> based on their level of impact on the farmers, followed by assigning of a composite high/low/med scoring for each constraint at a state level. Further each constraint has been evaluated on the basis of: </a:t>
            </a:r>
            <a:endParaRPr b="0" i="0" sz="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Roboto"/>
              <a:ea typeface="Roboto"/>
              <a:cs typeface="Roboto"/>
              <a:sym typeface="Roboto"/>
            </a:endParaRPr>
          </a:p>
          <a:p>
            <a:pPr indent="-171450" lvl="0" marL="228600" marR="0" rtl="0" algn="just">
              <a:lnSpc>
                <a:spcPct val="100000"/>
              </a:lnSpc>
              <a:spcBef>
                <a:spcPts val="0"/>
              </a:spcBef>
              <a:spcAft>
                <a:spcPts val="0"/>
              </a:spcAft>
              <a:buClr>
                <a:srgbClr val="000000"/>
              </a:buClr>
              <a:buSzPts val="900"/>
              <a:buFont typeface="Roboto"/>
              <a:buChar char="●"/>
            </a:pPr>
            <a:r>
              <a:rPr b="1" i="1" lang="en" sz="900" u="none" cap="none" strike="noStrike">
                <a:solidFill>
                  <a:srgbClr val="000000"/>
                </a:solidFill>
                <a:latin typeface="Roboto"/>
                <a:ea typeface="Roboto"/>
                <a:cs typeface="Roboto"/>
                <a:sym typeface="Roboto"/>
              </a:rPr>
              <a:t>Impact on sustainability</a:t>
            </a:r>
            <a:r>
              <a:rPr b="0" i="0" lang="en" sz="900" u="none" cap="none" strike="noStrike">
                <a:solidFill>
                  <a:srgbClr val="000000"/>
                </a:solidFill>
                <a:latin typeface="Roboto"/>
                <a:ea typeface="Roboto"/>
                <a:cs typeface="Roboto"/>
                <a:sym typeface="Roboto"/>
              </a:rPr>
              <a:t>: What is the sustainability implications of the particular constraint, and how can interventions solve for challenges?</a:t>
            </a:r>
            <a:endParaRPr b="0" i="0" sz="9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171450" lvl="0" marL="228600" marR="0" rtl="0" algn="just">
              <a:lnSpc>
                <a:spcPct val="100000"/>
              </a:lnSpc>
              <a:spcBef>
                <a:spcPts val="0"/>
              </a:spcBef>
              <a:spcAft>
                <a:spcPts val="0"/>
              </a:spcAft>
              <a:buClr>
                <a:srgbClr val="000000"/>
              </a:buClr>
              <a:buSzPts val="900"/>
              <a:buFont typeface="Roboto"/>
              <a:buChar char="●"/>
            </a:pPr>
            <a:r>
              <a:rPr b="1" i="1" lang="en" sz="900" u="none" cap="none" strike="noStrike">
                <a:solidFill>
                  <a:srgbClr val="000000"/>
                </a:solidFill>
                <a:latin typeface="Roboto"/>
                <a:ea typeface="Roboto"/>
                <a:cs typeface="Roboto"/>
                <a:sym typeface="Roboto"/>
              </a:rPr>
              <a:t>Impact of Policy landscape</a:t>
            </a:r>
            <a:r>
              <a:rPr b="0" i="0" lang="en" sz="900" u="none" cap="none" strike="noStrike">
                <a:solidFill>
                  <a:srgbClr val="000000"/>
                </a:solidFill>
                <a:latin typeface="Roboto"/>
                <a:ea typeface="Roboto"/>
                <a:cs typeface="Roboto"/>
                <a:sym typeface="Roboto"/>
              </a:rPr>
              <a:t>: Is the current policy landscape addressing or aggravating the constraint in any manner?</a:t>
            </a:r>
            <a:endParaRPr b="0" i="0" sz="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p:txBody>
      </p:sp>
      <p:sp>
        <p:nvSpPr>
          <p:cNvPr id="903" name="Google Shape;903;p30"/>
          <p:cNvSpPr txBox="1"/>
          <p:nvPr/>
        </p:nvSpPr>
        <p:spPr>
          <a:xfrm>
            <a:off x="51650" y="903625"/>
            <a:ext cx="2535000" cy="704100"/>
          </a:xfrm>
          <a:prstGeom prst="rect">
            <a:avLst/>
          </a:prstGeom>
          <a:solidFill>
            <a:srgbClr val="347A5C"/>
          </a:solidFill>
          <a:ln cap="flat" cmpd="sng" w="9525">
            <a:solidFill>
              <a:schemeClr val="accent4"/>
            </a:solidFill>
            <a:prstDash val="dash"/>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000" u="none" cap="none" strike="noStrike">
                <a:solidFill>
                  <a:schemeClr val="lt1"/>
                </a:solidFill>
                <a:latin typeface="Roboto"/>
                <a:ea typeface="Roboto"/>
                <a:cs typeface="Roboto"/>
                <a:sym typeface="Roboto"/>
              </a:rPr>
              <a:t>Archetypes and Sub-archetypes</a:t>
            </a:r>
            <a:endParaRPr b="0" i="0" sz="1400" u="none" cap="none" strike="noStrike">
              <a:solidFill>
                <a:schemeClr val="lt1"/>
              </a:solidFill>
              <a:latin typeface="Arial"/>
              <a:ea typeface="Arial"/>
              <a:cs typeface="Arial"/>
              <a:sym typeface="Arial"/>
            </a:endParaRPr>
          </a:p>
        </p:txBody>
      </p:sp>
      <p:sp>
        <p:nvSpPr>
          <p:cNvPr id="904" name="Google Shape;904;p30"/>
          <p:cNvSpPr txBox="1"/>
          <p:nvPr/>
        </p:nvSpPr>
        <p:spPr>
          <a:xfrm>
            <a:off x="2752325" y="903600"/>
            <a:ext cx="3054300" cy="704100"/>
          </a:xfrm>
          <a:prstGeom prst="rect">
            <a:avLst/>
          </a:prstGeom>
          <a:solidFill>
            <a:srgbClr val="347A5C"/>
          </a:solidFill>
          <a:ln cap="flat" cmpd="sng" w="9525">
            <a:solidFill>
              <a:schemeClr val="accent4"/>
            </a:solidFill>
            <a:prstDash val="dash"/>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000" u="none" cap="none" strike="noStrike">
                <a:solidFill>
                  <a:schemeClr val="lt1"/>
                </a:solidFill>
                <a:latin typeface="Roboto"/>
                <a:ea typeface="Roboto"/>
                <a:cs typeface="Roboto"/>
                <a:sym typeface="Roboto"/>
              </a:rPr>
              <a:t>Constraint Mapping and Prioritization</a:t>
            </a:r>
            <a:endParaRPr b="1" i="0" sz="1000" u="none" cap="none" strike="noStrike">
              <a:solidFill>
                <a:schemeClr val="lt1"/>
              </a:solidFill>
              <a:latin typeface="Roboto"/>
              <a:ea typeface="Roboto"/>
              <a:cs typeface="Roboto"/>
              <a:sym typeface="Roboto"/>
            </a:endParaRPr>
          </a:p>
        </p:txBody>
      </p:sp>
      <p:sp>
        <p:nvSpPr>
          <p:cNvPr id="905" name="Google Shape;905;p30"/>
          <p:cNvSpPr txBox="1"/>
          <p:nvPr/>
        </p:nvSpPr>
        <p:spPr>
          <a:xfrm>
            <a:off x="5972350" y="903600"/>
            <a:ext cx="2898900" cy="704100"/>
          </a:xfrm>
          <a:prstGeom prst="rect">
            <a:avLst/>
          </a:prstGeom>
          <a:solidFill>
            <a:srgbClr val="347A5C"/>
          </a:solidFill>
          <a:ln cap="flat" cmpd="sng" w="9525">
            <a:solidFill>
              <a:schemeClr val="accent4"/>
            </a:solidFill>
            <a:prstDash val="dash"/>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Recommendations and Interventions</a:t>
            </a:r>
            <a:endParaRPr b="1" i="0" sz="1000" u="none" cap="none" strike="noStrike">
              <a:solidFill>
                <a:schemeClr val="lt1"/>
              </a:solidFill>
              <a:latin typeface="Roboto"/>
              <a:ea typeface="Roboto"/>
              <a:cs typeface="Roboto"/>
              <a:sym typeface="Roboto"/>
            </a:endParaRPr>
          </a:p>
        </p:txBody>
      </p:sp>
      <p:pic>
        <p:nvPicPr>
          <p:cNvPr id="906" name="Google Shape;906;p30"/>
          <p:cNvPicPr preferRelativeResize="0"/>
          <p:nvPr/>
        </p:nvPicPr>
        <p:blipFill rotWithShape="1">
          <a:blip r:embed="rId3">
            <a:alphaModFix/>
          </a:blip>
          <a:srcRect b="0" l="0" r="0" t="0"/>
          <a:stretch/>
        </p:blipFill>
        <p:spPr>
          <a:xfrm flipH="1">
            <a:off x="1139538" y="979810"/>
            <a:ext cx="352475" cy="345526"/>
          </a:xfrm>
          <a:prstGeom prst="rect">
            <a:avLst/>
          </a:prstGeom>
          <a:noFill/>
          <a:ln>
            <a:noFill/>
          </a:ln>
          <a:effectLst>
            <a:outerShdw blurRad="57150" rotWithShape="0" algn="bl" dir="5400000" dist="19050">
              <a:srgbClr val="000000">
                <a:alpha val="49803"/>
              </a:srgbClr>
            </a:outerShdw>
          </a:effectLst>
        </p:spPr>
      </p:pic>
      <p:pic>
        <p:nvPicPr>
          <p:cNvPr id="907" name="Google Shape;907;p30"/>
          <p:cNvPicPr preferRelativeResize="0"/>
          <p:nvPr/>
        </p:nvPicPr>
        <p:blipFill rotWithShape="1">
          <a:blip r:embed="rId4">
            <a:alphaModFix/>
          </a:blip>
          <a:srcRect b="0" l="0" r="0" t="0"/>
          <a:stretch/>
        </p:blipFill>
        <p:spPr>
          <a:xfrm>
            <a:off x="4103275" y="979835"/>
            <a:ext cx="352451" cy="345501"/>
          </a:xfrm>
          <a:prstGeom prst="rect">
            <a:avLst/>
          </a:prstGeom>
          <a:noFill/>
          <a:ln>
            <a:noFill/>
          </a:ln>
          <a:effectLst>
            <a:outerShdw blurRad="57150" rotWithShape="0" algn="bl" dir="5400000" dist="19050">
              <a:srgbClr val="000000">
                <a:alpha val="49803"/>
              </a:srgbClr>
            </a:outerShdw>
          </a:effectLst>
        </p:spPr>
      </p:pic>
      <p:pic>
        <p:nvPicPr>
          <p:cNvPr id="908" name="Google Shape;908;p30"/>
          <p:cNvPicPr preferRelativeResize="0"/>
          <p:nvPr/>
        </p:nvPicPr>
        <p:blipFill rotWithShape="1">
          <a:blip r:embed="rId5">
            <a:alphaModFix/>
          </a:blip>
          <a:srcRect b="0" l="0" r="0" t="0"/>
          <a:stretch/>
        </p:blipFill>
        <p:spPr>
          <a:xfrm>
            <a:off x="7245575" y="979823"/>
            <a:ext cx="352451" cy="345501"/>
          </a:xfrm>
          <a:prstGeom prst="rect">
            <a:avLst/>
          </a:prstGeom>
          <a:noFill/>
          <a:ln>
            <a:noFill/>
          </a:ln>
          <a:effectLst>
            <a:outerShdw blurRad="57150" rotWithShape="0" algn="bl" dir="5400000" dist="19050">
              <a:srgbClr val="000000">
                <a:alpha val="49803"/>
              </a:srgbClr>
            </a:outerShdw>
          </a:effectLst>
        </p:spPr>
      </p:pic>
      <p:sp>
        <p:nvSpPr>
          <p:cNvPr id="909" name="Google Shape;909;p30"/>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cxnSp>
        <p:nvCxnSpPr>
          <p:cNvPr id="914" name="Google Shape;914;p31"/>
          <p:cNvCxnSpPr>
            <a:endCxn id="915" idx="2"/>
          </p:cNvCxnSpPr>
          <p:nvPr/>
        </p:nvCxnSpPr>
        <p:spPr>
          <a:xfrm flipH="1">
            <a:off x="4461500" y="1031400"/>
            <a:ext cx="7800" cy="3706500"/>
          </a:xfrm>
          <a:prstGeom prst="straightConnector1">
            <a:avLst/>
          </a:prstGeom>
          <a:noFill/>
          <a:ln cap="flat" cmpd="sng" w="9525">
            <a:solidFill>
              <a:schemeClr val="accent4"/>
            </a:solidFill>
            <a:prstDash val="dash"/>
            <a:round/>
            <a:headEnd len="sm" w="sm" type="none"/>
            <a:tailEnd len="sm" w="sm" type="none"/>
          </a:ln>
        </p:spPr>
      </p:cxnSp>
      <p:sp>
        <p:nvSpPr>
          <p:cNvPr id="916" name="Google Shape;916;p31"/>
          <p:cNvSpPr/>
          <p:nvPr/>
        </p:nvSpPr>
        <p:spPr>
          <a:xfrm>
            <a:off x="3649195" y="2791800"/>
            <a:ext cx="292800" cy="282900"/>
          </a:xfrm>
          <a:prstGeom prst="ellipse">
            <a:avLst/>
          </a:prstGeom>
          <a:solidFill>
            <a:srgbClr val="E3F2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3</a:t>
            </a:r>
            <a:endParaRPr b="1" i="0" sz="1200" u="none" cap="none" strike="noStrike">
              <a:solidFill>
                <a:srgbClr val="000000"/>
              </a:solidFill>
              <a:latin typeface="Roboto"/>
              <a:ea typeface="Roboto"/>
              <a:cs typeface="Roboto"/>
              <a:sym typeface="Roboto"/>
            </a:endParaRPr>
          </a:p>
        </p:txBody>
      </p:sp>
      <p:sp>
        <p:nvSpPr>
          <p:cNvPr id="917" name="Google Shape;917;p31"/>
          <p:cNvSpPr/>
          <p:nvPr/>
        </p:nvSpPr>
        <p:spPr>
          <a:xfrm>
            <a:off x="2213769" y="2791800"/>
            <a:ext cx="292800" cy="282900"/>
          </a:xfrm>
          <a:prstGeom prst="ellipse">
            <a:avLst/>
          </a:prstGeom>
          <a:solidFill>
            <a:srgbClr val="8FCF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2</a:t>
            </a:r>
            <a:endParaRPr b="1" i="0" sz="1200" u="none" cap="none" strike="noStrike">
              <a:solidFill>
                <a:schemeClr val="lt1"/>
              </a:solidFill>
              <a:latin typeface="Roboto"/>
              <a:ea typeface="Roboto"/>
              <a:cs typeface="Roboto"/>
              <a:sym typeface="Roboto"/>
            </a:endParaRPr>
          </a:p>
        </p:txBody>
      </p:sp>
      <p:sp>
        <p:nvSpPr>
          <p:cNvPr id="918" name="Google Shape;918;p31"/>
          <p:cNvSpPr txBox="1"/>
          <p:nvPr/>
        </p:nvSpPr>
        <p:spPr>
          <a:xfrm>
            <a:off x="2996474" y="3214000"/>
            <a:ext cx="13959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919" name="Google Shape;919;p31"/>
          <p:cNvSpPr txBox="1"/>
          <p:nvPr/>
        </p:nvSpPr>
        <p:spPr>
          <a:xfrm>
            <a:off x="1558450" y="3214000"/>
            <a:ext cx="13959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920" name="Google Shape;920;p31"/>
          <p:cNvSpPr txBox="1"/>
          <p:nvPr/>
        </p:nvSpPr>
        <p:spPr>
          <a:xfrm>
            <a:off x="120425" y="3211300"/>
            <a:ext cx="13959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921" name="Google Shape;921;p31"/>
          <p:cNvSpPr/>
          <p:nvPr/>
        </p:nvSpPr>
        <p:spPr>
          <a:xfrm>
            <a:off x="778344" y="2791800"/>
            <a:ext cx="292800" cy="282900"/>
          </a:xfrm>
          <a:prstGeom prst="ellipse">
            <a:avLst/>
          </a:prstGeom>
          <a:solidFill>
            <a:srgbClr val="347A5C"/>
          </a:solidFill>
          <a:ln cap="flat" cmpd="sng" w="9525">
            <a:solidFill>
              <a:srgbClr val="4A59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1</a:t>
            </a:r>
            <a:endParaRPr b="1" i="0" sz="1200" u="none" cap="none" strike="noStrike">
              <a:solidFill>
                <a:schemeClr val="lt1"/>
              </a:solidFill>
              <a:latin typeface="Roboto"/>
              <a:ea typeface="Roboto"/>
              <a:cs typeface="Roboto"/>
              <a:sym typeface="Roboto"/>
            </a:endParaRPr>
          </a:p>
        </p:txBody>
      </p:sp>
      <p:sp>
        <p:nvSpPr>
          <p:cNvPr id="922" name="Google Shape;922;p31"/>
          <p:cNvSpPr txBox="1"/>
          <p:nvPr/>
        </p:nvSpPr>
        <p:spPr>
          <a:xfrm>
            <a:off x="7406599" y="3214013"/>
            <a:ext cx="13959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923" name="Google Shape;923;p31"/>
          <p:cNvSpPr txBox="1"/>
          <p:nvPr/>
        </p:nvSpPr>
        <p:spPr>
          <a:xfrm>
            <a:off x="5978050" y="3214013"/>
            <a:ext cx="13863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924" name="Google Shape;924;p31"/>
          <p:cNvSpPr txBox="1"/>
          <p:nvPr/>
        </p:nvSpPr>
        <p:spPr>
          <a:xfrm>
            <a:off x="4549500" y="3214013"/>
            <a:ext cx="13863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925" name="Google Shape;925;p31"/>
          <p:cNvSpPr/>
          <p:nvPr/>
        </p:nvSpPr>
        <p:spPr>
          <a:xfrm>
            <a:off x="6520046" y="2791800"/>
            <a:ext cx="292800" cy="282900"/>
          </a:xfrm>
          <a:prstGeom prst="ellipse">
            <a:avLst/>
          </a:prstGeom>
          <a:solidFill>
            <a:srgbClr val="8FCF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2</a:t>
            </a:r>
            <a:endParaRPr b="1" i="0" sz="1200" u="none" cap="none" strike="noStrike">
              <a:solidFill>
                <a:schemeClr val="lt1"/>
              </a:solidFill>
              <a:latin typeface="Roboto"/>
              <a:ea typeface="Roboto"/>
              <a:cs typeface="Roboto"/>
              <a:sym typeface="Roboto"/>
            </a:endParaRPr>
          </a:p>
        </p:txBody>
      </p:sp>
      <p:sp>
        <p:nvSpPr>
          <p:cNvPr id="926" name="Google Shape;926;p31"/>
          <p:cNvSpPr/>
          <p:nvPr/>
        </p:nvSpPr>
        <p:spPr>
          <a:xfrm>
            <a:off x="5084620" y="2791800"/>
            <a:ext cx="292800" cy="282900"/>
          </a:xfrm>
          <a:prstGeom prst="ellipse">
            <a:avLst/>
          </a:prstGeom>
          <a:solidFill>
            <a:srgbClr val="347A5C"/>
          </a:solidFill>
          <a:ln cap="flat" cmpd="sng" w="9525">
            <a:solidFill>
              <a:srgbClr val="4A596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1</a:t>
            </a:r>
            <a:endParaRPr b="1" i="0" sz="1200" u="none" cap="none" strike="noStrike">
              <a:solidFill>
                <a:schemeClr val="lt1"/>
              </a:solidFill>
              <a:latin typeface="Roboto"/>
              <a:ea typeface="Roboto"/>
              <a:cs typeface="Roboto"/>
              <a:sym typeface="Roboto"/>
            </a:endParaRPr>
          </a:p>
        </p:txBody>
      </p:sp>
      <p:sp>
        <p:nvSpPr>
          <p:cNvPr id="915" name="Google Shape;915;p31"/>
          <p:cNvSpPr txBox="1"/>
          <p:nvPr/>
        </p:nvSpPr>
        <p:spPr>
          <a:xfrm>
            <a:off x="51650" y="3927300"/>
            <a:ext cx="8819700" cy="810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 sub-archetyping of farmers is done based on the maturity level of plantations, which is a key determinant of constraints and opportunities due to the variation in inputs access and utilization along with on-farm activities across various stages of production and maturity. </a:t>
            </a:r>
            <a:endParaRPr b="0" i="1" sz="1100" u="none" cap="none" strike="noStrike">
              <a:solidFill>
                <a:srgbClr val="000000"/>
              </a:solidFill>
              <a:latin typeface="Roboto"/>
              <a:ea typeface="Roboto"/>
              <a:cs typeface="Roboto"/>
              <a:sym typeface="Roboto"/>
            </a:endParaRPr>
          </a:p>
        </p:txBody>
      </p:sp>
      <p:sp>
        <p:nvSpPr>
          <p:cNvPr id="927" name="Google Shape;927;p31"/>
          <p:cNvSpPr txBox="1"/>
          <p:nvPr>
            <p:ph type="title"/>
          </p:nvPr>
        </p:nvSpPr>
        <p:spPr>
          <a:xfrm>
            <a:off x="51650" y="82125"/>
            <a:ext cx="8819700" cy="810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 sz="1600">
                <a:solidFill>
                  <a:schemeClr val="dk2"/>
                </a:solidFill>
                <a:latin typeface="Tahoma"/>
                <a:ea typeface="Tahoma"/>
                <a:cs typeface="Tahoma"/>
                <a:sym typeface="Tahoma"/>
              </a:rPr>
              <a:t>Farmer Archetypes</a:t>
            </a:r>
            <a:r>
              <a:rPr lang="en" sz="1600">
                <a:solidFill>
                  <a:schemeClr val="dk2"/>
                </a:solidFill>
                <a:latin typeface="Roboto"/>
                <a:ea typeface="Roboto"/>
                <a:cs typeface="Roboto"/>
                <a:sym typeface="Roboto"/>
              </a:rPr>
              <a:t> I </a:t>
            </a:r>
            <a:r>
              <a:rPr b="0" lang="en" sz="1600">
                <a:solidFill>
                  <a:schemeClr val="dk2"/>
                </a:solidFill>
                <a:latin typeface="Roboto"/>
                <a:ea typeface="Roboto"/>
                <a:cs typeface="Roboto"/>
                <a:sym typeface="Roboto"/>
              </a:rPr>
              <a:t>The archetypes have been created based on geography and maturity of farmers as these are key differentiating factors while mapping constraints</a:t>
            </a:r>
            <a:endParaRPr b="0" sz="1600">
              <a:solidFill>
                <a:schemeClr val="dk2"/>
              </a:solidFill>
              <a:latin typeface="Roboto"/>
              <a:ea typeface="Roboto"/>
              <a:cs typeface="Roboto"/>
              <a:sym typeface="Roboto"/>
            </a:endParaRPr>
          </a:p>
        </p:txBody>
      </p:sp>
      <p:sp>
        <p:nvSpPr>
          <p:cNvPr id="928" name="Google Shape;928;p31"/>
          <p:cNvSpPr txBox="1"/>
          <p:nvPr/>
        </p:nvSpPr>
        <p:spPr>
          <a:xfrm>
            <a:off x="120425" y="1031425"/>
            <a:ext cx="42603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grpSp>
        <p:nvGrpSpPr>
          <p:cNvPr id="929" name="Google Shape;929;p31"/>
          <p:cNvGrpSpPr/>
          <p:nvPr/>
        </p:nvGrpSpPr>
        <p:grpSpPr>
          <a:xfrm>
            <a:off x="7955472" y="2748600"/>
            <a:ext cx="430200" cy="369300"/>
            <a:chOff x="8074897" y="2174262"/>
            <a:chExt cx="430200" cy="369300"/>
          </a:xfrm>
        </p:grpSpPr>
        <p:sp>
          <p:nvSpPr>
            <p:cNvPr id="930" name="Google Shape;930;p31"/>
            <p:cNvSpPr/>
            <p:nvPr/>
          </p:nvSpPr>
          <p:spPr>
            <a:xfrm>
              <a:off x="8143597" y="2217462"/>
              <a:ext cx="292800" cy="282900"/>
            </a:xfrm>
            <a:prstGeom prst="ellipse">
              <a:avLst/>
            </a:prstGeom>
            <a:solidFill>
              <a:srgbClr val="E3F2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sp>
          <p:nvSpPr>
            <p:cNvPr id="931" name="Google Shape;931;p31"/>
            <p:cNvSpPr txBox="1"/>
            <p:nvPr/>
          </p:nvSpPr>
          <p:spPr>
            <a:xfrm>
              <a:off x="8074897" y="2174262"/>
              <a:ext cx="4302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3</a:t>
              </a:r>
              <a:endParaRPr b="1" i="0" sz="1200" u="none" cap="none" strike="noStrike">
                <a:solidFill>
                  <a:srgbClr val="000000"/>
                </a:solidFill>
                <a:latin typeface="Roboto"/>
                <a:ea typeface="Roboto"/>
                <a:cs typeface="Roboto"/>
                <a:sym typeface="Roboto"/>
              </a:endParaRPr>
            </a:p>
          </p:txBody>
        </p:sp>
      </p:grpSp>
      <p:sp>
        <p:nvSpPr>
          <p:cNvPr id="932" name="Google Shape;932;p31"/>
          <p:cNvSpPr txBox="1"/>
          <p:nvPr/>
        </p:nvSpPr>
        <p:spPr>
          <a:xfrm>
            <a:off x="4551270" y="1031425"/>
            <a:ext cx="42513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Andhra-Pradesh</a:t>
            </a:r>
            <a:endParaRPr b="1" i="0" sz="1000" u="none" cap="none" strike="noStrike">
              <a:solidFill>
                <a:srgbClr val="000000"/>
              </a:solidFill>
              <a:latin typeface="Roboto"/>
              <a:ea typeface="Roboto"/>
              <a:cs typeface="Roboto"/>
              <a:sym typeface="Roboto"/>
            </a:endParaRPr>
          </a:p>
        </p:txBody>
      </p:sp>
      <p:sp>
        <p:nvSpPr>
          <p:cNvPr id="933" name="Google Shape;933;p31"/>
          <p:cNvSpPr txBox="1"/>
          <p:nvPr/>
        </p:nvSpPr>
        <p:spPr>
          <a:xfrm>
            <a:off x="122525" y="1344450"/>
            <a:ext cx="4260300" cy="1308000"/>
          </a:xfrm>
          <a:prstGeom prst="rect">
            <a:avLst/>
          </a:prstGeom>
          <a:solidFill>
            <a:srgbClr val="F3F3F3"/>
          </a:solid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The government is promoting oil palm cultivation in Assam with large-scale plantation project initiated by the state government, this underscores the need to understand the implications of such initiatives on the environment and local communities. Studying oil palm cultivation in Assam is crucial to balance economic development with environmental sustainability and to make informed decisions regarding agricultural practices in the region.</a:t>
            </a:r>
            <a:endParaRPr b="0" i="0" sz="1100" u="none" cap="none" strike="noStrike">
              <a:solidFill>
                <a:srgbClr val="000000"/>
              </a:solidFill>
              <a:latin typeface="Roboto"/>
              <a:ea typeface="Roboto"/>
              <a:cs typeface="Roboto"/>
              <a:sym typeface="Roboto"/>
            </a:endParaRPr>
          </a:p>
        </p:txBody>
      </p:sp>
      <p:sp>
        <p:nvSpPr>
          <p:cNvPr id="934" name="Google Shape;934;p31"/>
          <p:cNvSpPr txBox="1"/>
          <p:nvPr/>
        </p:nvSpPr>
        <p:spPr>
          <a:xfrm>
            <a:off x="4549501" y="1344450"/>
            <a:ext cx="4251300" cy="1308000"/>
          </a:xfrm>
          <a:prstGeom prst="rect">
            <a:avLst/>
          </a:prstGeom>
          <a:solidFill>
            <a:srgbClr val="F3F3F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Since AP is a mature market with oil palm cultivation starting from early 2000s, the concerns related to environmental protection, and socio-economic welfare manifest differently here as compared to Assam. Identifying obstacles such as low productivity, price fluctuations, insufficient processing facilities, and lack of suitable technologies will help develop strategies to overcome them</a:t>
            </a:r>
            <a:endParaRPr b="0" i="0" sz="1100" u="none" cap="none" strike="noStrike">
              <a:solidFill>
                <a:srgbClr val="000000"/>
              </a:solidFill>
              <a:latin typeface="Roboto"/>
              <a:ea typeface="Roboto"/>
              <a:cs typeface="Roboto"/>
              <a:sym typeface="Roboto"/>
            </a:endParaRPr>
          </a:p>
        </p:txBody>
      </p:sp>
      <p:sp>
        <p:nvSpPr>
          <p:cNvPr id="935" name="Google Shape;935;p31"/>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32"/>
          <p:cNvSpPr txBox="1"/>
          <p:nvPr/>
        </p:nvSpPr>
        <p:spPr>
          <a:xfrm>
            <a:off x="3378514" y="1037225"/>
            <a:ext cx="1360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941" name="Google Shape;941;p32"/>
          <p:cNvSpPr txBox="1"/>
          <p:nvPr/>
        </p:nvSpPr>
        <p:spPr>
          <a:xfrm>
            <a:off x="1976995" y="1037225"/>
            <a:ext cx="13605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942" name="Google Shape;942;p32"/>
          <p:cNvSpPr txBox="1"/>
          <p:nvPr/>
        </p:nvSpPr>
        <p:spPr>
          <a:xfrm>
            <a:off x="575475" y="1034525"/>
            <a:ext cx="13605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943" name="Google Shape;943;p32"/>
          <p:cNvSpPr txBox="1"/>
          <p:nvPr/>
        </p:nvSpPr>
        <p:spPr>
          <a:xfrm>
            <a:off x="7703354" y="1037250"/>
            <a:ext cx="1366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944" name="Google Shape;944;p32"/>
          <p:cNvSpPr txBox="1"/>
          <p:nvPr/>
        </p:nvSpPr>
        <p:spPr>
          <a:xfrm>
            <a:off x="6228603" y="1037250"/>
            <a:ext cx="13572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945" name="Google Shape;945;p32"/>
          <p:cNvSpPr txBox="1"/>
          <p:nvPr/>
        </p:nvSpPr>
        <p:spPr>
          <a:xfrm>
            <a:off x="4830050" y="1037250"/>
            <a:ext cx="13572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cxnSp>
        <p:nvCxnSpPr>
          <p:cNvPr id="946" name="Google Shape;946;p32"/>
          <p:cNvCxnSpPr/>
          <p:nvPr/>
        </p:nvCxnSpPr>
        <p:spPr>
          <a:xfrm flipH="1">
            <a:off x="4776975" y="787575"/>
            <a:ext cx="4200" cy="4198200"/>
          </a:xfrm>
          <a:prstGeom prst="straightConnector1">
            <a:avLst/>
          </a:prstGeom>
          <a:noFill/>
          <a:ln cap="flat" cmpd="sng" w="9525">
            <a:solidFill>
              <a:schemeClr val="accent4"/>
            </a:solidFill>
            <a:prstDash val="dash"/>
            <a:round/>
            <a:headEnd len="sm" w="sm" type="none"/>
            <a:tailEnd len="sm" w="sm" type="none"/>
          </a:ln>
        </p:spPr>
      </p:cxnSp>
      <p:sp>
        <p:nvSpPr>
          <p:cNvPr id="947" name="Google Shape;947;p32"/>
          <p:cNvSpPr txBox="1"/>
          <p:nvPr/>
        </p:nvSpPr>
        <p:spPr>
          <a:xfrm>
            <a:off x="5754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948" name="Google Shape;948;p32"/>
          <p:cNvSpPr txBox="1"/>
          <p:nvPr/>
        </p:nvSpPr>
        <p:spPr>
          <a:xfrm>
            <a:off x="48318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Andhra-Pradesh</a:t>
            </a:r>
            <a:endParaRPr b="1" i="0" sz="1000" u="none" cap="none" strike="noStrike">
              <a:solidFill>
                <a:srgbClr val="000000"/>
              </a:solidFill>
              <a:latin typeface="Roboto"/>
              <a:ea typeface="Roboto"/>
              <a:cs typeface="Roboto"/>
              <a:sym typeface="Roboto"/>
            </a:endParaRPr>
          </a:p>
        </p:txBody>
      </p:sp>
      <p:graphicFrame>
        <p:nvGraphicFramePr>
          <p:cNvPr id="949" name="Google Shape;949;p32"/>
          <p:cNvGraphicFramePr/>
          <p:nvPr/>
        </p:nvGraphicFramePr>
        <p:xfrm>
          <a:off x="575475" y="1578013"/>
          <a:ext cx="3000000" cy="3000000"/>
        </p:xfrm>
        <a:graphic>
          <a:graphicData uri="http://schemas.openxmlformats.org/drawingml/2006/table">
            <a:tbl>
              <a:tblPr>
                <a:noFill/>
                <a:tableStyleId>{0F42FCC8-6B50-42C1-B359-E455C61714E9}</a:tableStyleId>
              </a:tblPr>
              <a:tblGrid>
                <a:gridCol w="1438600"/>
                <a:gridCol w="1364450"/>
                <a:gridCol w="1360600"/>
              </a:tblGrid>
              <a:tr h="692225">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347A5C"/>
                          </a:solidFill>
                          <a:latin typeface="Roboto"/>
                          <a:ea typeface="Roboto"/>
                          <a:cs typeface="Roboto"/>
                          <a:sym typeface="Roboto"/>
                        </a:rPr>
                        <a:t>64% </a:t>
                      </a:r>
                      <a:endParaRPr b="1" sz="10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in the age group of 35-50 yrs</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80000"/>
                          </a:solidFill>
                          <a:latin typeface="Roboto"/>
                          <a:ea typeface="Roboto"/>
                          <a:cs typeface="Roboto"/>
                          <a:sym typeface="Roboto"/>
                        </a:rPr>
                        <a:t>39% </a:t>
                      </a:r>
                      <a:endParaRPr b="1" sz="10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in the age group of 35-50 yrs</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347A5C"/>
                          </a:solidFill>
                          <a:latin typeface="Roboto"/>
                          <a:ea typeface="Roboto"/>
                          <a:cs typeface="Roboto"/>
                          <a:sym typeface="Roboto"/>
                        </a:rPr>
                        <a:t>75% </a:t>
                      </a:r>
                      <a:endParaRPr b="1" sz="10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in the age group of 35-50</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7933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rgbClr val="980000"/>
                          </a:solidFill>
                          <a:latin typeface="Roboto"/>
                          <a:ea typeface="Roboto"/>
                          <a:cs typeface="Roboto"/>
                          <a:sym typeface="Roboto"/>
                        </a:rPr>
                        <a:t>51%</a:t>
                      </a:r>
                      <a:r>
                        <a:rPr b="1"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have studied below class 10th</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rgbClr val="980000"/>
                          </a:solidFill>
                          <a:latin typeface="Roboto"/>
                          <a:ea typeface="Roboto"/>
                          <a:cs typeface="Roboto"/>
                          <a:sym typeface="Roboto"/>
                        </a:rPr>
                        <a:t>57%</a:t>
                      </a:r>
                      <a:r>
                        <a:rPr b="1"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have studied below class 10th</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rgbClr val="980000"/>
                          </a:solidFill>
                          <a:latin typeface="Roboto"/>
                          <a:ea typeface="Roboto"/>
                          <a:cs typeface="Roboto"/>
                          <a:sym typeface="Roboto"/>
                        </a:rPr>
                        <a:t>75%</a:t>
                      </a:r>
                      <a:r>
                        <a:rPr b="1"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have studied below class 10th</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88175">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1.3 </a:t>
                      </a:r>
                      <a:r>
                        <a:rPr lang="en" sz="1000" u="none" cap="none" strike="noStrike">
                          <a:solidFill>
                            <a:schemeClr val="dk1"/>
                          </a:solidFill>
                          <a:latin typeface="Roboto"/>
                          <a:ea typeface="Roboto"/>
                          <a:cs typeface="Roboto"/>
                          <a:sym typeface="Roboto"/>
                        </a:rPr>
                        <a:t>Ha</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average landholding</a:t>
                      </a:r>
                      <a:endParaRPr b="1" sz="1000" u="none" cap="none" strike="noStrike">
                        <a:latin typeface="Roboto"/>
                        <a:ea typeface="Roboto"/>
                        <a:cs typeface="Roboto"/>
                        <a:sym typeface="Roboto"/>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 </a:t>
                      </a:r>
                      <a:r>
                        <a:rPr lang="en" sz="1000" u="none" cap="none" strike="noStrike">
                          <a:solidFill>
                            <a:schemeClr val="dk1"/>
                          </a:solidFill>
                          <a:latin typeface="Roboto"/>
                          <a:ea typeface="Roboto"/>
                          <a:cs typeface="Roboto"/>
                          <a:sym typeface="Roboto"/>
                        </a:rPr>
                        <a:t>Ha</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average landholding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1.4 </a:t>
                      </a:r>
                      <a:r>
                        <a:rPr lang="en" sz="1000" u="none" cap="none" strike="noStrike">
                          <a:solidFill>
                            <a:schemeClr val="dk1"/>
                          </a:solidFill>
                          <a:latin typeface="Roboto"/>
                          <a:ea typeface="Roboto"/>
                          <a:cs typeface="Roboto"/>
                          <a:sym typeface="Roboto"/>
                        </a:rPr>
                        <a:t>Ha</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average landholding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7933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48%</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Of the total land is being used for oil palm</a:t>
                      </a:r>
                      <a:endParaRPr sz="1000" u="none" cap="none" strike="noStrike">
                        <a:latin typeface="Roboto"/>
                        <a:ea typeface="Roboto"/>
                        <a:cs typeface="Roboto"/>
                        <a:sym typeface="Roboto"/>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68%</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Of the total land is being used for oil palm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96%</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Of the total land is being used for oil palm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40725">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66%</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belong to OBC category</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91%</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belong to general category</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88%</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belong to ST community</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950" name="Google Shape;950;p32"/>
          <p:cNvGraphicFramePr/>
          <p:nvPr/>
        </p:nvGraphicFramePr>
        <p:xfrm>
          <a:off x="4831800" y="1578013"/>
          <a:ext cx="3000000" cy="3000000"/>
        </p:xfrm>
        <a:graphic>
          <a:graphicData uri="http://schemas.openxmlformats.org/drawingml/2006/table">
            <a:tbl>
              <a:tblPr>
                <a:noFill/>
                <a:tableStyleId>{0F42FCC8-6B50-42C1-B359-E455C61714E9}</a:tableStyleId>
              </a:tblPr>
              <a:tblGrid>
                <a:gridCol w="1403300"/>
                <a:gridCol w="1396125"/>
                <a:gridCol w="1364225"/>
              </a:tblGrid>
              <a:tr h="692225">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347A5C"/>
                          </a:solidFill>
                          <a:latin typeface="Roboto"/>
                          <a:ea typeface="Roboto"/>
                          <a:cs typeface="Roboto"/>
                          <a:sym typeface="Roboto"/>
                        </a:rPr>
                        <a:t>48%</a:t>
                      </a:r>
                      <a:r>
                        <a:rPr b="1"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in the age group of 35-50 &amp; &gt;50 yrs</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80000"/>
                          </a:solidFill>
                          <a:latin typeface="Roboto"/>
                          <a:ea typeface="Roboto"/>
                          <a:cs typeface="Roboto"/>
                          <a:sym typeface="Roboto"/>
                        </a:rPr>
                        <a:t>54% </a:t>
                      </a:r>
                      <a:endParaRPr b="1" sz="10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in the age group of &gt;50 yrs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980000"/>
                          </a:solidFill>
                          <a:latin typeface="Roboto"/>
                          <a:ea typeface="Roboto"/>
                          <a:cs typeface="Roboto"/>
                          <a:sym typeface="Roboto"/>
                        </a:rPr>
                        <a:t>60% </a:t>
                      </a:r>
                      <a:endParaRPr b="1" sz="10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in the age group of &gt;50 yrs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78945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rgbClr val="980000"/>
                          </a:solidFill>
                          <a:latin typeface="Roboto"/>
                          <a:ea typeface="Roboto"/>
                          <a:cs typeface="Roboto"/>
                          <a:sym typeface="Roboto"/>
                        </a:rPr>
                        <a:t>30%</a:t>
                      </a:r>
                      <a:r>
                        <a:rPr b="1" lang="en" sz="1000" u="none" cap="none" strike="noStrike">
                          <a:solidFill>
                            <a:schemeClr val="accent4"/>
                          </a:solidFill>
                          <a:latin typeface="Roboto"/>
                          <a:ea typeface="Roboto"/>
                          <a:cs typeface="Roboto"/>
                          <a:sym typeface="Roboto"/>
                        </a:rPr>
                        <a:t> </a:t>
                      </a:r>
                      <a:endParaRPr b="1" sz="1000" u="none" cap="none" strike="noStrike">
                        <a:solidFill>
                          <a:schemeClr val="accent4"/>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illiterate and </a:t>
                      </a:r>
                      <a:r>
                        <a:rPr b="1" lang="en" sz="1000" u="none" cap="none" strike="noStrike">
                          <a:solidFill>
                            <a:schemeClr val="accent4"/>
                          </a:solidFill>
                          <a:latin typeface="Roboto"/>
                          <a:ea typeface="Roboto"/>
                          <a:cs typeface="Roboto"/>
                          <a:sym typeface="Roboto"/>
                        </a:rPr>
                        <a:t>30%</a:t>
                      </a:r>
                      <a:r>
                        <a:rPr lang="en" sz="1000" u="none" cap="none" strike="noStrike">
                          <a:solidFill>
                            <a:schemeClr val="dk1"/>
                          </a:solidFill>
                          <a:latin typeface="Roboto"/>
                          <a:ea typeface="Roboto"/>
                          <a:cs typeface="Roboto"/>
                          <a:sym typeface="Roboto"/>
                        </a:rPr>
                        <a:t> are graduate</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rgbClr val="980000"/>
                          </a:solidFill>
                          <a:latin typeface="Roboto"/>
                          <a:ea typeface="Roboto"/>
                          <a:cs typeface="Roboto"/>
                          <a:sym typeface="Roboto"/>
                        </a:rPr>
                        <a:t>52%</a:t>
                      </a:r>
                      <a:r>
                        <a:rPr b="1"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illiterate</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rgbClr val="980000"/>
                          </a:solidFill>
                          <a:latin typeface="Roboto"/>
                          <a:ea typeface="Roboto"/>
                          <a:cs typeface="Roboto"/>
                          <a:sym typeface="Roboto"/>
                        </a:rPr>
                        <a:t>40%</a:t>
                      </a:r>
                      <a:r>
                        <a:rPr b="1"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illiterate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492025">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2.7 </a:t>
                      </a:r>
                      <a:r>
                        <a:rPr lang="en" sz="1000" u="none" cap="none" strike="noStrike">
                          <a:solidFill>
                            <a:schemeClr val="dk1"/>
                          </a:solidFill>
                          <a:latin typeface="Roboto"/>
                          <a:ea typeface="Roboto"/>
                          <a:cs typeface="Roboto"/>
                          <a:sym typeface="Roboto"/>
                        </a:rPr>
                        <a:t>Ha</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average landholding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3.5 </a:t>
                      </a:r>
                      <a:r>
                        <a:rPr lang="en" sz="1000" u="none" cap="none" strike="noStrike">
                          <a:solidFill>
                            <a:schemeClr val="dk1"/>
                          </a:solidFill>
                          <a:latin typeface="Roboto"/>
                          <a:ea typeface="Roboto"/>
                          <a:cs typeface="Roboto"/>
                          <a:sym typeface="Roboto"/>
                        </a:rPr>
                        <a:t>Ha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average landholding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4 </a:t>
                      </a:r>
                      <a:r>
                        <a:rPr lang="en" sz="1000" u="none" cap="none" strike="noStrike">
                          <a:solidFill>
                            <a:schemeClr val="dk1"/>
                          </a:solidFill>
                          <a:latin typeface="Roboto"/>
                          <a:ea typeface="Roboto"/>
                          <a:cs typeface="Roboto"/>
                          <a:sym typeface="Roboto"/>
                        </a:rPr>
                        <a:t>Ha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average landholding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927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96%</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Of the total land is being used for oil palm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100%</a:t>
                      </a:r>
                      <a:r>
                        <a:rPr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Of the total land is being used for oil palm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91%</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Of the total land is being used for oil palm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4365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70%</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belong to general category</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81%</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belong to general category</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78%</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belong to general category</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951" name="Google Shape;951;p32"/>
          <p:cNvSpPr txBox="1"/>
          <p:nvPr>
            <p:ph type="title"/>
          </p:nvPr>
        </p:nvSpPr>
        <p:spPr>
          <a:xfrm>
            <a:off x="79750" y="78650"/>
            <a:ext cx="87915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 sz="1600">
                <a:solidFill>
                  <a:schemeClr val="dk2"/>
                </a:solidFill>
                <a:latin typeface="Tahoma"/>
                <a:ea typeface="Tahoma"/>
                <a:cs typeface="Tahoma"/>
                <a:sym typeface="Tahoma"/>
              </a:rPr>
              <a:t>Archetype Characteristics</a:t>
            </a:r>
            <a:r>
              <a:rPr lang="en" sz="1600">
                <a:solidFill>
                  <a:schemeClr val="dk2"/>
                </a:solidFill>
                <a:latin typeface="Roboto"/>
                <a:ea typeface="Roboto"/>
                <a:cs typeface="Roboto"/>
                <a:sym typeface="Roboto"/>
              </a:rPr>
              <a:t> I </a:t>
            </a:r>
            <a:r>
              <a:rPr b="0" lang="en" sz="1600">
                <a:solidFill>
                  <a:schemeClr val="dk2"/>
                </a:solidFill>
                <a:latin typeface="Roboto"/>
                <a:ea typeface="Roboto"/>
                <a:cs typeface="Roboto"/>
                <a:sym typeface="Roboto"/>
              </a:rPr>
              <a:t>These characteristics allowed in developing a deeper understanding of </a:t>
            </a:r>
            <a:r>
              <a:rPr lang="en" sz="1600">
                <a:solidFill>
                  <a:schemeClr val="dk2"/>
                </a:solidFill>
                <a:latin typeface="Roboto"/>
                <a:ea typeface="Roboto"/>
                <a:cs typeface="Roboto"/>
                <a:sym typeface="Roboto"/>
              </a:rPr>
              <a:t>challenges and support required</a:t>
            </a:r>
            <a:r>
              <a:rPr b="0" lang="en" sz="1600">
                <a:solidFill>
                  <a:schemeClr val="dk2"/>
                </a:solidFill>
                <a:latin typeface="Roboto"/>
                <a:ea typeface="Roboto"/>
                <a:cs typeface="Roboto"/>
                <a:sym typeface="Roboto"/>
              </a:rPr>
              <a:t> to overcome them for each archetype</a:t>
            </a:r>
            <a:endParaRPr b="0" sz="1600">
              <a:solidFill>
                <a:schemeClr val="dk2"/>
              </a:solidFill>
              <a:latin typeface="Roboto"/>
              <a:ea typeface="Roboto"/>
              <a:cs typeface="Roboto"/>
              <a:sym typeface="Roboto"/>
            </a:endParaRPr>
          </a:p>
        </p:txBody>
      </p:sp>
      <p:sp>
        <p:nvSpPr>
          <p:cNvPr id="952" name="Google Shape;952;p32"/>
          <p:cNvSpPr txBox="1"/>
          <p:nvPr/>
        </p:nvSpPr>
        <p:spPr>
          <a:xfrm rot="-5400000">
            <a:off x="-27619" y="1657225"/>
            <a:ext cx="790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Age</a:t>
            </a:r>
            <a:endParaRPr b="1" i="0" sz="1000" u="none" cap="none" strike="noStrike">
              <a:solidFill>
                <a:srgbClr val="000000"/>
              </a:solidFill>
              <a:latin typeface="Roboto"/>
              <a:ea typeface="Roboto"/>
              <a:cs typeface="Roboto"/>
              <a:sym typeface="Roboto"/>
            </a:endParaRPr>
          </a:p>
        </p:txBody>
      </p:sp>
      <p:sp>
        <p:nvSpPr>
          <p:cNvPr id="953" name="Google Shape;953;p32"/>
          <p:cNvSpPr txBox="1"/>
          <p:nvPr/>
        </p:nvSpPr>
        <p:spPr>
          <a:xfrm rot="-5400000">
            <a:off x="-26819" y="2495244"/>
            <a:ext cx="790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Education </a:t>
            </a:r>
            <a:endParaRPr b="1" i="0" sz="1000" u="none" cap="none" strike="noStrike">
              <a:solidFill>
                <a:srgbClr val="000000"/>
              </a:solidFill>
              <a:latin typeface="Roboto"/>
              <a:ea typeface="Roboto"/>
              <a:cs typeface="Roboto"/>
              <a:sym typeface="Roboto"/>
            </a:endParaRPr>
          </a:p>
        </p:txBody>
      </p:sp>
      <p:sp>
        <p:nvSpPr>
          <p:cNvPr id="954" name="Google Shape;954;p32"/>
          <p:cNvSpPr txBox="1"/>
          <p:nvPr/>
        </p:nvSpPr>
        <p:spPr>
          <a:xfrm rot="-5400000">
            <a:off x="-14719" y="3012687"/>
            <a:ext cx="7644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Land used for oil palm</a:t>
            </a:r>
            <a:endParaRPr b="1" i="0" sz="1000" u="none" cap="none" strike="noStrike">
              <a:solidFill>
                <a:srgbClr val="000000"/>
              </a:solidFill>
              <a:latin typeface="Roboto"/>
              <a:ea typeface="Roboto"/>
              <a:cs typeface="Roboto"/>
              <a:sym typeface="Roboto"/>
            </a:endParaRPr>
          </a:p>
        </p:txBody>
      </p:sp>
      <p:sp>
        <p:nvSpPr>
          <p:cNvPr id="955" name="Google Shape;955;p32"/>
          <p:cNvSpPr txBox="1"/>
          <p:nvPr/>
        </p:nvSpPr>
        <p:spPr>
          <a:xfrm rot="-5400000">
            <a:off x="-66025" y="4594975"/>
            <a:ext cx="713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Category</a:t>
            </a:r>
            <a:endParaRPr b="1" i="0" sz="1000" u="none" cap="none" strike="noStrike">
              <a:solidFill>
                <a:srgbClr val="000000"/>
              </a:solidFill>
              <a:latin typeface="Roboto"/>
              <a:ea typeface="Roboto"/>
              <a:cs typeface="Roboto"/>
              <a:sym typeface="Roboto"/>
            </a:endParaRPr>
          </a:p>
        </p:txBody>
      </p:sp>
      <p:sp>
        <p:nvSpPr>
          <p:cNvPr id="956" name="Google Shape;956;p32"/>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957" name="Google Shape;957;p32"/>
          <p:cNvSpPr txBox="1"/>
          <p:nvPr/>
        </p:nvSpPr>
        <p:spPr>
          <a:xfrm rot="-5400000">
            <a:off x="-27619" y="3729156"/>
            <a:ext cx="7902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Average % the total land</a:t>
            </a:r>
            <a:endParaRPr b="1" i="0" sz="1000" u="none" cap="none" strike="noStrike">
              <a:solidFill>
                <a:srgbClr val="000000"/>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33"/>
          <p:cNvSpPr txBox="1"/>
          <p:nvPr/>
        </p:nvSpPr>
        <p:spPr>
          <a:xfrm>
            <a:off x="51650" y="78650"/>
            <a:ext cx="8819700" cy="8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Constraints </a:t>
            </a:r>
            <a:r>
              <a:rPr b="1" i="0" lang="en" sz="1600" u="none" cap="none" strike="noStrike">
                <a:solidFill>
                  <a:schemeClr val="dk2"/>
                </a:solidFill>
                <a:latin typeface="Roboto"/>
                <a:ea typeface="Roboto"/>
                <a:cs typeface="Roboto"/>
                <a:sym typeface="Roboto"/>
              </a:rPr>
              <a:t>I</a:t>
            </a:r>
            <a:r>
              <a:rPr b="0" i="0" lang="en" sz="1600" u="none" cap="none" strike="noStrike">
                <a:solidFill>
                  <a:schemeClr val="dk2"/>
                </a:solidFill>
                <a:latin typeface="Tahoma"/>
                <a:ea typeface="Tahoma"/>
                <a:cs typeface="Tahoma"/>
                <a:sym typeface="Tahoma"/>
              </a:rPr>
              <a:t> Primary research among smallholder farmers has shed light on constraints faced by farmers across the value chain</a:t>
            </a:r>
            <a:endParaRPr b="0" i="0" sz="1600" u="none" cap="none" strike="noStrike">
              <a:solidFill>
                <a:schemeClr val="dk2"/>
              </a:solidFill>
              <a:latin typeface="Tahoma"/>
              <a:ea typeface="Tahoma"/>
              <a:cs typeface="Tahoma"/>
              <a:sym typeface="Tahoma"/>
            </a:endParaRPr>
          </a:p>
        </p:txBody>
      </p:sp>
      <p:sp>
        <p:nvSpPr>
          <p:cNvPr id="963" name="Google Shape;963;p33"/>
          <p:cNvSpPr txBox="1"/>
          <p:nvPr/>
        </p:nvSpPr>
        <p:spPr>
          <a:xfrm>
            <a:off x="243450" y="824125"/>
            <a:ext cx="4943700" cy="3348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Division of value chain based on inputs utilisation at different stages of production</a:t>
            </a:r>
            <a:endParaRPr b="1" i="1" sz="1000" u="none" cap="none" strike="noStrike">
              <a:solidFill>
                <a:srgbClr val="000000"/>
              </a:solidFill>
              <a:latin typeface="Roboto"/>
              <a:ea typeface="Roboto"/>
              <a:cs typeface="Roboto"/>
              <a:sym typeface="Roboto"/>
            </a:endParaRPr>
          </a:p>
        </p:txBody>
      </p:sp>
      <p:sp>
        <p:nvSpPr>
          <p:cNvPr id="964" name="Google Shape;964;p33"/>
          <p:cNvSpPr txBox="1"/>
          <p:nvPr/>
        </p:nvSpPr>
        <p:spPr>
          <a:xfrm>
            <a:off x="80850" y="4031100"/>
            <a:ext cx="8819700" cy="953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1" lang="en" sz="800" u="none" cap="none" strike="noStrike">
                <a:solidFill>
                  <a:schemeClr val="dk1"/>
                </a:solidFill>
                <a:latin typeface="Roboto"/>
                <a:ea typeface="Roboto"/>
                <a:cs typeface="Roboto"/>
                <a:sym typeface="Roboto"/>
              </a:rPr>
              <a:t>Based on these constraints, RSPO can play a key role in  enabling farmers’ access to higher incomes and better markets, the next slides seek to answer the following questions: </a:t>
            </a:r>
            <a:endParaRPr b="0" i="1" sz="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800"/>
              <a:buFont typeface="Arial"/>
              <a:buNone/>
            </a:pPr>
            <a:r>
              <a:t/>
            </a:r>
            <a:endParaRPr b="0" i="1" sz="800" u="none" cap="none" strike="noStrike">
              <a:solidFill>
                <a:schemeClr val="dk1"/>
              </a:solidFill>
              <a:latin typeface="Roboto"/>
              <a:ea typeface="Roboto"/>
              <a:cs typeface="Roboto"/>
              <a:sym typeface="Roboto"/>
            </a:endParaRPr>
          </a:p>
          <a:p>
            <a:pPr indent="-279400" lvl="0" marL="457200" marR="0" rtl="0" algn="just">
              <a:lnSpc>
                <a:spcPct val="100000"/>
              </a:lnSpc>
              <a:spcBef>
                <a:spcPts val="0"/>
              </a:spcBef>
              <a:spcAft>
                <a:spcPts val="0"/>
              </a:spcAft>
              <a:buClr>
                <a:schemeClr val="dk1"/>
              </a:buClr>
              <a:buSzPts val="800"/>
              <a:buFont typeface="Roboto"/>
              <a:buChar char="●"/>
            </a:pPr>
            <a:r>
              <a:rPr b="1" i="1" lang="en" sz="800" u="none" cap="none" strike="noStrike">
                <a:solidFill>
                  <a:schemeClr val="dk1"/>
                </a:solidFill>
                <a:latin typeface="Roboto"/>
                <a:ea typeface="Roboto"/>
                <a:cs typeface="Roboto"/>
                <a:sym typeface="Roboto"/>
              </a:rPr>
              <a:t>What are the various interventions that RSPO can implement or facilitate to enable high-value linkages?</a:t>
            </a:r>
            <a:endParaRPr b="1" i="1" sz="800" u="none" cap="none" strike="noStrike">
              <a:solidFill>
                <a:schemeClr val="dk1"/>
              </a:solidFill>
              <a:latin typeface="Roboto"/>
              <a:ea typeface="Roboto"/>
              <a:cs typeface="Roboto"/>
              <a:sym typeface="Roboto"/>
            </a:endParaRPr>
          </a:p>
          <a:p>
            <a:pPr indent="-279400" lvl="0" marL="457200" marR="0" rtl="0" algn="just">
              <a:lnSpc>
                <a:spcPct val="100000"/>
              </a:lnSpc>
              <a:spcBef>
                <a:spcPts val="0"/>
              </a:spcBef>
              <a:spcAft>
                <a:spcPts val="0"/>
              </a:spcAft>
              <a:buClr>
                <a:schemeClr val="dk1"/>
              </a:buClr>
              <a:buSzPts val="800"/>
              <a:buFont typeface="Roboto"/>
              <a:buChar char="●"/>
            </a:pPr>
            <a:r>
              <a:rPr b="1" i="1" lang="en" sz="800" u="none" cap="none" strike="noStrike">
                <a:solidFill>
                  <a:schemeClr val="dk1"/>
                </a:solidFill>
                <a:latin typeface="Roboto"/>
                <a:ea typeface="Roboto"/>
                <a:cs typeface="Roboto"/>
                <a:sym typeface="Roboto"/>
              </a:rPr>
              <a:t>Which interventions are likely to provide the highest returns or impact with respect to improving farmer earnings/yield?</a:t>
            </a:r>
            <a:endParaRPr b="1" i="1" sz="800" u="none" cap="none" strike="noStrike">
              <a:solidFill>
                <a:schemeClr val="dk1"/>
              </a:solidFill>
              <a:latin typeface="Roboto"/>
              <a:ea typeface="Roboto"/>
              <a:cs typeface="Roboto"/>
              <a:sym typeface="Roboto"/>
            </a:endParaRPr>
          </a:p>
          <a:p>
            <a:pPr indent="-279400" lvl="0" marL="457200" marR="0" rtl="0" algn="just">
              <a:lnSpc>
                <a:spcPct val="100000"/>
              </a:lnSpc>
              <a:spcBef>
                <a:spcPts val="0"/>
              </a:spcBef>
              <a:spcAft>
                <a:spcPts val="0"/>
              </a:spcAft>
              <a:buClr>
                <a:schemeClr val="dk1"/>
              </a:buClr>
              <a:buSzPts val="800"/>
              <a:buFont typeface="Roboto"/>
              <a:buChar char="●"/>
            </a:pPr>
            <a:r>
              <a:rPr b="1" i="1" lang="en" sz="800" u="none" cap="none" strike="noStrike">
                <a:solidFill>
                  <a:schemeClr val="dk1"/>
                </a:solidFill>
                <a:latin typeface="Roboto"/>
                <a:ea typeface="Roboto"/>
                <a:cs typeface="Roboto"/>
                <a:sym typeface="Roboto"/>
              </a:rPr>
              <a:t>How feasible and sustainable are these interventions in the long run, given the socio-economic context of the farmers and other value chain actors?</a:t>
            </a:r>
            <a:endParaRPr b="1" i="1" sz="800" u="none" cap="none" strike="noStrike">
              <a:solidFill>
                <a:schemeClr val="dk1"/>
              </a:solidFill>
              <a:latin typeface="Roboto"/>
              <a:ea typeface="Roboto"/>
              <a:cs typeface="Roboto"/>
              <a:sym typeface="Roboto"/>
            </a:endParaRPr>
          </a:p>
          <a:p>
            <a:pPr indent="-279400" lvl="0" marL="457200" marR="0" rtl="0" algn="just">
              <a:lnSpc>
                <a:spcPct val="100000"/>
              </a:lnSpc>
              <a:spcBef>
                <a:spcPts val="0"/>
              </a:spcBef>
              <a:spcAft>
                <a:spcPts val="0"/>
              </a:spcAft>
              <a:buClr>
                <a:schemeClr val="dk1"/>
              </a:buClr>
              <a:buSzPts val="800"/>
              <a:buFont typeface="Roboto"/>
              <a:buChar char="●"/>
            </a:pPr>
            <a:r>
              <a:rPr b="1" i="1" lang="en" sz="800" u="none" cap="none" strike="noStrike">
                <a:solidFill>
                  <a:schemeClr val="dk1"/>
                </a:solidFill>
                <a:latin typeface="Roboto"/>
                <a:ea typeface="Roboto"/>
                <a:cs typeface="Roboto"/>
                <a:sym typeface="Roboto"/>
              </a:rPr>
              <a:t>What skills, knowledge and resources does RSPO have and/or need to implement these interventions?</a:t>
            </a:r>
            <a:endParaRPr b="1" i="1" sz="800" u="none" cap="none" strike="noStrike">
              <a:solidFill>
                <a:schemeClr val="dk1"/>
              </a:solidFill>
              <a:latin typeface="Roboto"/>
              <a:ea typeface="Roboto"/>
              <a:cs typeface="Roboto"/>
              <a:sym typeface="Roboto"/>
            </a:endParaRPr>
          </a:p>
          <a:p>
            <a:pPr indent="-279400" lvl="0" marL="457200" marR="0" rtl="0" algn="just">
              <a:lnSpc>
                <a:spcPct val="100000"/>
              </a:lnSpc>
              <a:spcBef>
                <a:spcPts val="0"/>
              </a:spcBef>
              <a:spcAft>
                <a:spcPts val="0"/>
              </a:spcAft>
              <a:buClr>
                <a:schemeClr val="dk1"/>
              </a:buClr>
              <a:buSzPts val="800"/>
              <a:buFont typeface="Roboto"/>
              <a:buChar char="●"/>
            </a:pPr>
            <a:r>
              <a:rPr b="1" i="1" lang="en" sz="800" u="none" cap="none" strike="noStrike">
                <a:solidFill>
                  <a:schemeClr val="dk1"/>
                </a:solidFill>
                <a:latin typeface="Roboto"/>
                <a:ea typeface="Roboto"/>
                <a:cs typeface="Roboto"/>
                <a:sym typeface="Roboto"/>
              </a:rPr>
              <a:t>What external challenges and barriers does RSPO need to address to ensure the success of the interventions? </a:t>
            </a:r>
            <a:endParaRPr b="1" i="1" sz="800" u="none" cap="none" strike="noStrike">
              <a:solidFill>
                <a:schemeClr val="dk1"/>
              </a:solidFill>
              <a:latin typeface="Roboto"/>
              <a:ea typeface="Roboto"/>
              <a:cs typeface="Roboto"/>
              <a:sym typeface="Roboto"/>
            </a:endParaRPr>
          </a:p>
        </p:txBody>
      </p:sp>
      <p:sp>
        <p:nvSpPr>
          <p:cNvPr id="965" name="Google Shape;965;p33"/>
          <p:cNvSpPr/>
          <p:nvPr/>
        </p:nvSpPr>
        <p:spPr>
          <a:xfrm>
            <a:off x="666800" y="1286975"/>
            <a:ext cx="4575600" cy="677400"/>
          </a:xfrm>
          <a:prstGeom prst="roundRect">
            <a:avLst>
              <a:gd fmla="val 16667" name="adj"/>
            </a:avLst>
          </a:prstGeom>
          <a:solidFill>
            <a:srgbClr val="8AC43E"/>
          </a:solidFill>
          <a:ln cap="flat" cmpd="sng" w="381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3"/>
          <p:cNvSpPr txBox="1"/>
          <p:nvPr/>
        </p:nvSpPr>
        <p:spPr>
          <a:xfrm>
            <a:off x="717025" y="1320050"/>
            <a:ext cx="4470000" cy="611100"/>
          </a:xfrm>
          <a:prstGeom prst="rect">
            <a:avLst/>
          </a:prstGeom>
          <a:noFill/>
          <a:ln>
            <a:noFill/>
          </a:ln>
        </p:spPr>
        <p:txBody>
          <a:bodyPr anchorCtr="0" anchor="ctr" bIns="40625" lIns="537650" spcFirstLastPara="1" rIns="40625" wrap="square" tIns="40625">
            <a:noAutofit/>
          </a:bodyPr>
          <a:lstStyle/>
          <a:p>
            <a:pPr indent="0" lvl="0" marL="0" marR="0" rtl="0" algn="l">
              <a:lnSpc>
                <a:spcPct val="90000"/>
              </a:lnSpc>
              <a:spcBef>
                <a:spcPts val="0"/>
              </a:spcBef>
              <a:spcAft>
                <a:spcPts val="0"/>
              </a:spcAft>
              <a:buClr>
                <a:srgbClr val="FFFFFF"/>
              </a:buClr>
              <a:buSzPts val="1600"/>
              <a:buFont typeface="Arial"/>
              <a:buNone/>
            </a:pPr>
            <a:r>
              <a:rPr b="0" i="0" lang="en" sz="800" u="none" cap="none" strike="noStrike">
                <a:solidFill>
                  <a:srgbClr val="FFFFFF"/>
                </a:solidFill>
                <a:latin typeface="Roboto"/>
                <a:ea typeface="Roboto"/>
                <a:cs typeface="Roboto"/>
                <a:sym typeface="Roboto"/>
              </a:rPr>
              <a:t>This stage refers to the initial phase of planning and preparation of the land for planting the oil palm trees by adding the critical inputs like setting irrigation facilities, testing soil quality, etc. </a:t>
            </a:r>
            <a:r>
              <a:rPr b="0" i="0" lang="en" sz="800" u="none" cap="none" strike="noStrike">
                <a:solidFill>
                  <a:schemeClr val="lt1"/>
                </a:solidFill>
                <a:latin typeface="Roboto"/>
                <a:ea typeface="Roboto"/>
                <a:cs typeface="Roboto"/>
                <a:sym typeface="Roboto"/>
              </a:rPr>
              <a:t> </a:t>
            </a:r>
            <a:r>
              <a:rPr b="0" i="0" lang="en" sz="800" u="none" cap="none" strike="noStrike">
                <a:solidFill>
                  <a:srgbClr val="FFFFFF"/>
                </a:solidFill>
                <a:latin typeface="Roboto"/>
                <a:ea typeface="Roboto"/>
                <a:cs typeface="Roboto"/>
                <a:sym typeface="Roboto"/>
              </a:rPr>
              <a:t>The lack of availability and accessibility of these inputs directly impacts farmer income and plantation yield, highlighting the need for interventions to address this constraint.</a:t>
            </a:r>
            <a:endParaRPr b="0" i="0" sz="800" u="none" cap="none" strike="noStrike">
              <a:solidFill>
                <a:srgbClr val="FFFFFF"/>
              </a:solidFill>
              <a:latin typeface="Roboto"/>
              <a:ea typeface="Roboto"/>
              <a:cs typeface="Roboto"/>
              <a:sym typeface="Roboto"/>
            </a:endParaRPr>
          </a:p>
        </p:txBody>
      </p:sp>
      <p:sp>
        <p:nvSpPr>
          <p:cNvPr id="967" name="Google Shape;967;p33"/>
          <p:cNvSpPr/>
          <p:nvPr/>
        </p:nvSpPr>
        <p:spPr>
          <a:xfrm>
            <a:off x="243449" y="1202298"/>
            <a:ext cx="846600" cy="846600"/>
          </a:xfrm>
          <a:prstGeom prst="ellipse">
            <a:avLst/>
          </a:prstGeom>
          <a:solidFill>
            <a:srgbClr val="FFFFFF"/>
          </a:solidFill>
          <a:ln cap="flat" cmpd="sng" w="38100">
            <a:solidFill>
              <a:srgbClr val="8BC53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33"/>
          <p:cNvSpPr/>
          <p:nvPr/>
        </p:nvSpPr>
        <p:spPr>
          <a:xfrm>
            <a:off x="666827" y="2221800"/>
            <a:ext cx="4575600" cy="677400"/>
          </a:xfrm>
          <a:prstGeom prst="roundRect">
            <a:avLst>
              <a:gd fmla="val 16667" name="adj"/>
            </a:avLst>
          </a:prstGeom>
          <a:solidFill>
            <a:srgbClr val="448050"/>
          </a:solidFill>
          <a:ln cap="flat" cmpd="sng" w="381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3"/>
          <p:cNvSpPr txBox="1"/>
          <p:nvPr/>
        </p:nvSpPr>
        <p:spPr>
          <a:xfrm>
            <a:off x="721980" y="2254950"/>
            <a:ext cx="4520400" cy="611100"/>
          </a:xfrm>
          <a:prstGeom prst="rect">
            <a:avLst/>
          </a:prstGeom>
          <a:noFill/>
          <a:ln>
            <a:noFill/>
          </a:ln>
        </p:spPr>
        <p:txBody>
          <a:bodyPr anchorCtr="0" anchor="ctr" bIns="40625" lIns="537650" spcFirstLastPara="1" rIns="40625" wrap="square" tIns="40625">
            <a:noAutofit/>
          </a:bodyPr>
          <a:lstStyle/>
          <a:p>
            <a:pPr indent="0" lvl="0" marL="0" marR="0" rtl="0" algn="l">
              <a:lnSpc>
                <a:spcPct val="90000"/>
              </a:lnSpc>
              <a:spcBef>
                <a:spcPts val="0"/>
              </a:spcBef>
              <a:spcAft>
                <a:spcPts val="0"/>
              </a:spcAft>
              <a:buClr>
                <a:schemeClr val="lt1"/>
              </a:buClr>
              <a:buSzPts val="1600"/>
              <a:buFont typeface="Arial"/>
              <a:buNone/>
            </a:pPr>
            <a:r>
              <a:rPr b="0" i="0" lang="en" sz="800" u="none" cap="none" strike="noStrike">
                <a:solidFill>
                  <a:schemeClr val="lt1"/>
                </a:solidFill>
                <a:latin typeface="Roboto"/>
                <a:ea typeface="Roboto"/>
                <a:cs typeface="Roboto"/>
                <a:sym typeface="Roboto"/>
              </a:rPr>
              <a:t>This stage includes activities such as planting, maintaining, and harvesting the oil palm trees. It also involves the management of pests, diseases, and weeds, as well as the application of inputs to ensure optimal growth and productivity of the oil palm trees.</a:t>
            </a:r>
            <a:endParaRPr b="0" i="0" sz="800" u="none" cap="none" strike="noStrike">
              <a:solidFill>
                <a:srgbClr val="FFFFFF"/>
              </a:solidFill>
              <a:latin typeface="Roboto"/>
              <a:ea typeface="Roboto"/>
              <a:cs typeface="Roboto"/>
              <a:sym typeface="Roboto"/>
            </a:endParaRPr>
          </a:p>
        </p:txBody>
      </p:sp>
      <p:sp>
        <p:nvSpPr>
          <p:cNvPr id="970" name="Google Shape;970;p33"/>
          <p:cNvSpPr/>
          <p:nvPr/>
        </p:nvSpPr>
        <p:spPr>
          <a:xfrm>
            <a:off x="243460" y="2137192"/>
            <a:ext cx="846600" cy="846600"/>
          </a:xfrm>
          <a:prstGeom prst="ellipse">
            <a:avLst/>
          </a:prstGeom>
          <a:solidFill>
            <a:srgbClr val="FFFFFF"/>
          </a:solidFill>
          <a:ln cap="flat" cmpd="sng" w="38100">
            <a:solidFill>
              <a:srgbClr val="44805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3"/>
          <p:cNvSpPr/>
          <p:nvPr/>
        </p:nvSpPr>
        <p:spPr>
          <a:xfrm>
            <a:off x="666798" y="3168825"/>
            <a:ext cx="4575600" cy="677400"/>
          </a:xfrm>
          <a:prstGeom prst="roundRect">
            <a:avLst>
              <a:gd fmla="val 16667" name="adj"/>
            </a:avLst>
          </a:prstGeom>
          <a:solidFill>
            <a:srgbClr val="8FCFB4"/>
          </a:solidFill>
          <a:ln cap="flat" cmpd="sng" w="381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3"/>
          <p:cNvSpPr txBox="1"/>
          <p:nvPr/>
        </p:nvSpPr>
        <p:spPr>
          <a:xfrm>
            <a:off x="664221" y="3201900"/>
            <a:ext cx="4575600" cy="611100"/>
          </a:xfrm>
          <a:prstGeom prst="rect">
            <a:avLst/>
          </a:prstGeom>
          <a:noFill/>
          <a:ln>
            <a:noFill/>
          </a:ln>
        </p:spPr>
        <p:txBody>
          <a:bodyPr anchorCtr="0" anchor="ctr" bIns="40625" lIns="537650" spcFirstLastPara="1" rIns="40625" wrap="square" tIns="40625">
            <a:noAutofit/>
          </a:bodyPr>
          <a:lstStyle/>
          <a:p>
            <a:pPr indent="0" lvl="0" marL="0" marR="0" rtl="0" algn="l">
              <a:lnSpc>
                <a:spcPct val="90000"/>
              </a:lnSpc>
              <a:spcBef>
                <a:spcPts val="0"/>
              </a:spcBef>
              <a:spcAft>
                <a:spcPts val="0"/>
              </a:spcAft>
              <a:buClr>
                <a:schemeClr val="lt1"/>
              </a:buClr>
              <a:buSzPts val="1600"/>
              <a:buFont typeface="Arial"/>
              <a:buNone/>
            </a:pPr>
            <a:r>
              <a:rPr b="0" i="0" lang="en" sz="800" u="none" cap="none" strike="noStrike">
                <a:solidFill>
                  <a:srgbClr val="FFFFFF"/>
                </a:solidFill>
                <a:latin typeface="Roboto"/>
                <a:ea typeface="Roboto"/>
                <a:cs typeface="Roboto"/>
                <a:sym typeface="Roboto"/>
              </a:rPr>
              <a:t>The post-farm stage in the cultivation of oil palm refers to activities that take place after the oil palm fruits have been harvested from the plantation. Other activities in the post-farm stage may include waste management, maintenance of equipment, and farm infrastructure.</a:t>
            </a:r>
            <a:endParaRPr b="0" i="0" sz="800" u="none" cap="none" strike="noStrike">
              <a:solidFill>
                <a:srgbClr val="FFFFFF"/>
              </a:solidFill>
              <a:latin typeface="Roboto"/>
              <a:ea typeface="Roboto"/>
              <a:cs typeface="Roboto"/>
              <a:sym typeface="Roboto"/>
            </a:endParaRPr>
          </a:p>
        </p:txBody>
      </p:sp>
      <p:sp>
        <p:nvSpPr>
          <p:cNvPr id="973" name="Google Shape;973;p33"/>
          <p:cNvSpPr/>
          <p:nvPr/>
        </p:nvSpPr>
        <p:spPr>
          <a:xfrm>
            <a:off x="243449" y="3084153"/>
            <a:ext cx="846600" cy="846600"/>
          </a:xfrm>
          <a:prstGeom prst="ellipse">
            <a:avLst/>
          </a:prstGeom>
          <a:solidFill>
            <a:srgbClr val="FFFFFF"/>
          </a:solidFill>
          <a:ln cap="flat" cmpd="sng" w="38100">
            <a:solidFill>
              <a:srgbClr val="8FCFB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33"/>
          <p:cNvSpPr txBox="1"/>
          <p:nvPr/>
        </p:nvSpPr>
        <p:spPr>
          <a:xfrm>
            <a:off x="201738" y="1440625"/>
            <a:ext cx="930000" cy="4383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Pre-farm</a:t>
            </a:r>
            <a:endParaRPr b="1" i="0" sz="1300" u="none" cap="none" strike="noStrike">
              <a:solidFill>
                <a:srgbClr val="000000"/>
              </a:solidFill>
              <a:latin typeface="Roboto"/>
              <a:ea typeface="Roboto"/>
              <a:cs typeface="Roboto"/>
              <a:sym typeface="Roboto"/>
            </a:endParaRPr>
          </a:p>
        </p:txBody>
      </p:sp>
      <p:sp>
        <p:nvSpPr>
          <p:cNvPr id="975" name="Google Shape;975;p33"/>
          <p:cNvSpPr/>
          <p:nvPr/>
        </p:nvSpPr>
        <p:spPr>
          <a:xfrm>
            <a:off x="5301975" y="1286975"/>
            <a:ext cx="3607800" cy="762000"/>
          </a:xfrm>
          <a:prstGeom prst="roundRect">
            <a:avLst>
              <a:gd fmla="val 16667" name="adj"/>
            </a:avLst>
          </a:prstGeom>
          <a:solidFill>
            <a:srgbClr val="EFEFEF"/>
          </a:solidFill>
          <a:ln cap="flat" cmpd="sng" w="381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Lack of proper use and application of fertilizer</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chemeClr val="dk1"/>
                </a:solidFill>
                <a:latin typeface="Roboto"/>
                <a:ea typeface="Roboto"/>
                <a:cs typeface="Roboto"/>
                <a:sym typeface="Roboto"/>
              </a:rPr>
              <a:t>Lack of access to free seeds and saplings in AP</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Inaccessibility of soil testing facility in both the states</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Limited irrigation facilities </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Unavailability of land titles to farmers in Assam</a:t>
            </a:r>
            <a:endParaRPr b="0" i="0" sz="800" u="none" cap="none" strike="noStrike">
              <a:solidFill>
                <a:srgbClr val="000000"/>
              </a:solidFill>
              <a:latin typeface="Roboto"/>
              <a:ea typeface="Roboto"/>
              <a:cs typeface="Roboto"/>
              <a:sym typeface="Roboto"/>
            </a:endParaRPr>
          </a:p>
        </p:txBody>
      </p:sp>
      <p:sp>
        <p:nvSpPr>
          <p:cNvPr id="976" name="Google Shape;976;p33"/>
          <p:cNvSpPr txBox="1"/>
          <p:nvPr/>
        </p:nvSpPr>
        <p:spPr>
          <a:xfrm>
            <a:off x="5301975" y="824125"/>
            <a:ext cx="3607800" cy="3348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Specific constraints </a:t>
            </a:r>
            <a:endParaRPr b="0" i="1" sz="1000" u="none" cap="none" strike="noStrike">
              <a:solidFill>
                <a:srgbClr val="000000"/>
              </a:solidFill>
              <a:latin typeface="Roboto"/>
              <a:ea typeface="Roboto"/>
              <a:cs typeface="Roboto"/>
              <a:sym typeface="Roboto"/>
            </a:endParaRPr>
          </a:p>
        </p:txBody>
      </p:sp>
      <p:sp>
        <p:nvSpPr>
          <p:cNvPr id="977" name="Google Shape;977;p33"/>
          <p:cNvSpPr/>
          <p:nvPr/>
        </p:nvSpPr>
        <p:spPr>
          <a:xfrm>
            <a:off x="5301975" y="2221800"/>
            <a:ext cx="3607800" cy="762000"/>
          </a:xfrm>
          <a:prstGeom prst="roundRect">
            <a:avLst>
              <a:gd fmla="val 16667" name="adj"/>
            </a:avLst>
          </a:prstGeom>
          <a:solidFill>
            <a:srgbClr val="EFEFEF"/>
          </a:solidFill>
          <a:ln cap="flat" cmpd="sng" w="381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Incurring high cost of labour</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Inability to have the formation of cooperatives / FPOs</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Negative impact of disease infestation, human-animal conflict</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Unawareness regarding the benefits of intercropping &amp; govt subsidies</a:t>
            </a:r>
            <a:endParaRPr b="0" i="0" sz="800" u="none" cap="none" strike="noStrike">
              <a:solidFill>
                <a:srgbClr val="000000"/>
              </a:solidFill>
              <a:latin typeface="Roboto"/>
              <a:ea typeface="Roboto"/>
              <a:cs typeface="Roboto"/>
              <a:sym typeface="Roboto"/>
            </a:endParaRPr>
          </a:p>
        </p:txBody>
      </p:sp>
      <p:sp>
        <p:nvSpPr>
          <p:cNvPr id="978" name="Google Shape;978;p33"/>
          <p:cNvSpPr/>
          <p:nvPr/>
        </p:nvSpPr>
        <p:spPr>
          <a:xfrm>
            <a:off x="5301975" y="3168825"/>
            <a:ext cx="3607800" cy="762000"/>
          </a:xfrm>
          <a:prstGeom prst="roundRect">
            <a:avLst>
              <a:gd fmla="val 16667" name="adj"/>
            </a:avLst>
          </a:prstGeom>
          <a:solidFill>
            <a:srgbClr val="EFEFEF"/>
          </a:solidFill>
          <a:ln cap="flat" cmpd="sng" w="3810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Inability to get govt determined prices for oil palm</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Lack of transportation facilities</a:t>
            </a:r>
            <a:endParaRPr b="0" i="0" sz="800" u="none" cap="none" strike="noStrike">
              <a:solidFill>
                <a:srgbClr val="000000"/>
              </a:solidFill>
              <a:latin typeface="Roboto"/>
              <a:ea typeface="Roboto"/>
              <a:cs typeface="Roboto"/>
              <a:sym typeface="Roboto"/>
            </a:endParaRPr>
          </a:p>
          <a:p>
            <a:pPr indent="-279400" lvl="0" marL="457200" marR="0" rtl="0" algn="l">
              <a:lnSpc>
                <a:spcPct val="100000"/>
              </a:lnSpc>
              <a:spcBef>
                <a:spcPts val="0"/>
              </a:spcBef>
              <a:spcAft>
                <a:spcPts val="0"/>
              </a:spcAft>
              <a:buClr>
                <a:srgbClr val="000000"/>
              </a:buClr>
              <a:buSzPts val="800"/>
              <a:buFont typeface="Roboto"/>
              <a:buAutoNum type="arabicPeriod"/>
            </a:pPr>
            <a:r>
              <a:rPr b="0" i="0" lang="en" sz="800" u="none" cap="none" strike="noStrike">
                <a:solidFill>
                  <a:srgbClr val="000000"/>
                </a:solidFill>
                <a:latin typeface="Roboto"/>
                <a:ea typeface="Roboto"/>
                <a:cs typeface="Roboto"/>
                <a:sym typeface="Roboto"/>
              </a:rPr>
              <a:t>Lack of processing units</a:t>
            </a:r>
            <a:endParaRPr b="0" i="0" sz="800" u="none" cap="none" strike="noStrike">
              <a:solidFill>
                <a:srgbClr val="000000"/>
              </a:solidFill>
              <a:latin typeface="Roboto"/>
              <a:ea typeface="Roboto"/>
              <a:cs typeface="Roboto"/>
              <a:sym typeface="Roboto"/>
            </a:endParaRPr>
          </a:p>
        </p:txBody>
      </p:sp>
      <p:sp>
        <p:nvSpPr>
          <p:cNvPr id="979" name="Google Shape;979;p33"/>
          <p:cNvSpPr txBox="1"/>
          <p:nvPr/>
        </p:nvSpPr>
        <p:spPr>
          <a:xfrm>
            <a:off x="243438" y="3311075"/>
            <a:ext cx="846600" cy="4383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Post-farm</a:t>
            </a:r>
            <a:endParaRPr b="1" i="0" sz="1300" u="none" cap="none" strike="noStrike">
              <a:solidFill>
                <a:srgbClr val="000000"/>
              </a:solidFill>
              <a:latin typeface="Roboto"/>
              <a:ea typeface="Roboto"/>
              <a:cs typeface="Roboto"/>
              <a:sym typeface="Roboto"/>
            </a:endParaRPr>
          </a:p>
        </p:txBody>
      </p:sp>
      <p:sp>
        <p:nvSpPr>
          <p:cNvPr id="980" name="Google Shape;980;p33"/>
          <p:cNvSpPr txBox="1"/>
          <p:nvPr/>
        </p:nvSpPr>
        <p:spPr>
          <a:xfrm>
            <a:off x="201738" y="2370150"/>
            <a:ext cx="930000" cy="438300"/>
          </a:xfrm>
          <a:prstGeom prst="rect">
            <a:avLst/>
          </a:prstGeom>
          <a:noFill/>
          <a:ln>
            <a:noFill/>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On-farm</a:t>
            </a:r>
            <a:endParaRPr b="1" i="0" sz="1300" u="none" cap="none" strike="noStrike">
              <a:solidFill>
                <a:srgbClr val="000000"/>
              </a:solidFill>
              <a:latin typeface="Roboto"/>
              <a:ea typeface="Roboto"/>
              <a:cs typeface="Roboto"/>
              <a:sym typeface="Roboto"/>
            </a:endParaRPr>
          </a:p>
        </p:txBody>
      </p:sp>
      <p:sp>
        <p:nvSpPr>
          <p:cNvPr id="981" name="Google Shape;981;p33"/>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34"/>
          <p:cNvSpPr txBox="1"/>
          <p:nvPr/>
        </p:nvSpPr>
        <p:spPr>
          <a:xfrm>
            <a:off x="1249300" y="4897050"/>
            <a:ext cx="71046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Roboto"/>
                <a:ea typeface="Roboto"/>
                <a:cs typeface="Roboto"/>
                <a:sym typeface="Roboto"/>
              </a:rPr>
              <a:t>1. </a:t>
            </a:r>
            <a:r>
              <a:rPr b="0" i="0" lang="en" sz="600" u="sng" cap="none" strike="noStrike">
                <a:solidFill>
                  <a:schemeClr val="hlink"/>
                </a:solidFill>
                <a:latin typeface="Roboto"/>
                <a:ea typeface="Roboto"/>
                <a:cs typeface="Roboto"/>
                <a:sym typeface="Roboto"/>
                <a:hlinkClick r:id="rId3"/>
              </a:rPr>
              <a:t>Oil palm plantations proved to be a disaster in Mizoram — is Assam next?</a:t>
            </a:r>
            <a:r>
              <a:rPr b="0" i="0" lang="en" sz="600" u="none" cap="none" strike="noStrike">
                <a:solidFill>
                  <a:srgbClr val="000000"/>
                </a:solidFill>
                <a:latin typeface="Roboto"/>
                <a:ea typeface="Roboto"/>
                <a:cs typeface="Roboto"/>
                <a:sym typeface="Roboto"/>
              </a:rPr>
              <a:t> </a:t>
            </a:r>
            <a:endParaRPr b="0" i="0" sz="600" u="none" cap="none" strike="noStrike">
              <a:solidFill>
                <a:srgbClr val="000000"/>
              </a:solidFill>
              <a:latin typeface="Roboto"/>
              <a:ea typeface="Roboto"/>
              <a:cs typeface="Roboto"/>
              <a:sym typeface="Roboto"/>
            </a:endParaRPr>
          </a:p>
        </p:txBody>
      </p:sp>
      <p:sp>
        <p:nvSpPr>
          <p:cNvPr id="987" name="Google Shape;987;p34"/>
          <p:cNvSpPr txBox="1"/>
          <p:nvPr/>
        </p:nvSpPr>
        <p:spPr>
          <a:xfrm>
            <a:off x="149825" y="794525"/>
            <a:ext cx="2016000" cy="32307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4"/>
          <p:cNvSpPr txBox="1"/>
          <p:nvPr/>
        </p:nvSpPr>
        <p:spPr>
          <a:xfrm>
            <a:off x="2323325" y="1050925"/>
            <a:ext cx="2110800" cy="2974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Access to inputs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Fertilizers: </a:t>
            </a:r>
            <a:endParaRPr b="1" i="0" sz="1000" u="none" cap="none" strike="noStrike">
              <a:solidFill>
                <a:srgbClr val="000000"/>
              </a:solidFill>
              <a:latin typeface="Roboto"/>
              <a:ea typeface="Roboto"/>
              <a:cs typeface="Roboto"/>
              <a:sym typeface="Roboto"/>
            </a:endParaRPr>
          </a:p>
          <a:p>
            <a:pPr indent="-88900" lvl="0" marL="95250" marR="0" rtl="0" algn="l">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All the farmers in gestation period in Assam use less than 5 fertilizers essential for palm oil production.</a:t>
            </a:r>
            <a:endParaRPr b="0" i="0" sz="8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Farmers lack information on oil palm fertilizer requirements, while those without land titles are unable to access government subsidies for fertilizers.</a:t>
            </a:r>
            <a:endParaRPr b="0" i="0" sz="8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Fertilizers are used excessively in AP with 80% farmers using more than 8 fertilizers</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 sz="1000" u="none" cap="none" strike="noStrike">
                <a:solidFill>
                  <a:schemeClr val="dk1"/>
                </a:solidFill>
                <a:latin typeface="Roboto"/>
                <a:ea typeface="Roboto"/>
                <a:cs typeface="Roboto"/>
                <a:sym typeface="Roboto"/>
              </a:rPr>
              <a:t>Irrigation: </a:t>
            </a:r>
            <a:endParaRPr b="1" i="0" sz="8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In Assam the farmers are entirely dependent on rainfall for irrigation as the state receives abundant rainfall. 83% farmers in gestation period don’t have access to irrigation systems</a:t>
            </a:r>
            <a:endParaRPr b="0" i="0" sz="8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in AP depend entirely on groundwater leading to over utilisation.</a:t>
            </a:r>
            <a:endParaRPr b="0" i="0" sz="800" u="none" cap="none" strike="noStrike">
              <a:solidFill>
                <a:schemeClr val="dk1"/>
              </a:solidFill>
              <a:latin typeface="Roboto"/>
              <a:ea typeface="Roboto"/>
              <a:cs typeface="Roboto"/>
              <a:sym typeface="Roboto"/>
            </a:endParaRPr>
          </a:p>
        </p:txBody>
      </p:sp>
      <p:sp>
        <p:nvSpPr>
          <p:cNvPr id="989" name="Google Shape;989;p34"/>
          <p:cNvSpPr txBox="1"/>
          <p:nvPr/>
        </p:nvSpPr>
        <p:spPr>
          <a:xfrm>
            <a:off x="51650" y="4143550"/>
            <a:ext cx="8819700" cy="764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 farmers in Assam face a higher number of severe constraints as compared to farmers in AP. In Assam as well as AP farmers have </a:t>
            </a:r>
            <a:r>
              <a:rPr b="0" i="1" lang="en" sz="1100" u="none" cap="none" strike="noStrike">
                <a:solidFill>
                  <a:schemeClr val="dk1"/>
                </a:solidFill>
                <a:latin typeface="Roboto"/>
                <a:ea typeface="Roboto"/>
                <a:cs typeface="Roboto"/>
                <a:sym typeface="Roboto"/>
              </a:rPr>
              <a:t>limited</a:t>
            </a:r>
            <a:r>
              <a:rPr b="0" i="1" lang="en" sz="1100" u="none" cap="none" strike="noStrike">
                <a:solidFill>
                  <a:srgbClr val="000000"/>
                </a:solidFill>
                <a:latin typeface="Roboto"/>
                <a:ea typeface="Roboto"/>
                <a:cs typeface="Roboto"/>
                <a:sym typeface="Roboto"/>
              </a:rPr>
              <a:t> information availability and trainings on farm management and sustainability which directly impacts their income and yield and has implication on farm sustainability. Thus, information dissemination on best practices and sustainable oil palm cultivation is a necessity for the farmers.</a:t>
            </a:r>
            <a:endParaRPr b="0" i="1" sz="1100" u="none" cap="none" strike="noStrike">
              <a:solidFill>
                <a:srgbClr val="000000"/>
              </a:solidFill>
              <a:latin typeface="Roboto"/>
              <a:ea typeface="Roboto"/>
              <a:cs typeface="Roboto"/>
              <a:sym typeface="Roboto"/>
            </a:endParaRPr>
          </a:p>
        </p:txBody>
      </p:sp>
      <p:graphicFrame>
        <p:nvGraphicFramePr>
          <p:cNvPr id="990" name="Google Shape;990;p34"/>
          <p:cNvGraphicFramePr/>
          <p:nvPr/>
        </p:nvGraphicFramePr>
        <p:xfrm>
          <a:off x="149825" y="755450"/>
          <a:ext cx="3000000" cy="3000000"/>
        </p:xfrm>
        <a:graphic>
          <a:graphicData uri="http://schemas.openxmlformats.org/drawingml/2006/table">
            <a:tbl>
              <a:tblPr>
                <a:noFill/>
                <a:tableStyleId>{0F42FCC8-6B50-42C1-B359-E455C61714E9}</a:tableStyleId>
              </a:tblPr>
              <a:tblGrid>
                <a:gridCol w="671975"/>
                <a:gridCol w="671975"/>
                <a:gridCol w="671975"/>
              </a:tblGrid>
              <a:tr h="6516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Constraint</a:t>
                      </a:r>
                      <a:endParaRPr b="1" sz="10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AP</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Assam</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Fertilizer</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Soil Quality</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Land Rights</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FE599"/>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Irrigation</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F4CCCC"/>
                    </a:solidFill>
                  </a:tcPr>
                </a:tc>
              </a:tr>
            </a:tbl>
          </a:graphicData>
        </a:graphic>
      </p:graphicFrame>
      <p:sp>
        <p:nvSpPr>
          <p:cNvPr id="991" name="Google Shape;991;p34"/>
          <p:cNvSpPr txBox="1"/>
          <p:nvPr/>
        </p:nvSpPr>
        <p:spPr>
          <a:xfrm>
            <a:off x="4599375" y="1050925"/>
            <a:ext cx="1976100" cy="2974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Soil Quality</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There is an inability / unawareness to avail the oil testing facility by farmers in both the states which hinders farmers from making informed decisions about their farming practices.</a:t>
            </a:r>
            <a:r>
              <a:rPr b="1" i="0" lang="en" sz="800" u="none" cap="none" strike="noStrike">
                <a:solidFill>
                  <a:srgbClr val="000000"/>
                </a:solidFill>
                <a:latin typeface="Roboto"/>
                <a:ea typeface="Roboto"/>
                <a:cs typeface="Roboto"/>
                <a:sym typeface="Roboto"/>
              </a:rPr>
              <a:t> </a:t>
            </a:r>
            <a:endParaRPr b="1"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9 out of 10 farmers in Assam and 5 out of 10 farmers in AP in the gestation period don’t have avail the soil testing facility which can significantly boost productivity by guiding informed decisions on fertilizer use, crop selection, and soil management.</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800"/>
              <a:buFont typeface="Roboto"/>
              <a:buChar char="●"/>
            </a:pPr>
            <a:r>
              <a:rPr b="0" i="0" lang="en" sz="800" u="none" cap="none" strike="noStrike">
                <a:solidFill>
                  <a:srgbClr val="000000"/>
                </a:solidFill>
                <a:latin typeface="Roboto"/>
                <a:ea typeface="Roboto"/>
                <a:cs typeface="Roboto"/>
                <a:sym typeface="Roboto"/>
              </a:rPr>
              <a:t>Since the fertilizer usage is not done optimally in AP there is a sustainability implication which in turn degrades the soil quality</a:t>
            </a:r>
            <a:endParaRPr b="0" i="0" sz="800" u="none" cap="none" strike="noStrike">
              <a:solidFill>
                <a:srgbClr val="000000"/>
              </a:solidFill>
              <a:latin typeface="Roboto"/>
              <a:ea typeface="Roboto"/>
              <a:cs typeface="Roboto"/>
              <a:sym typeface="Roboto"/>
            </a:endParaRPr>
          </a:p>
        </p:txBody>
      </p:sp>
      <p:sp>
        <p:nvSpPr>
          <p:cNvPr id="992" name="Google Shape;992;p34"/>
          <p:cNvSpPr txBox="1"/>
          <p:nvPr/>
        </p:nvSpPr>
        <p:spPr>
          <a:xfrm>
            <a:off x="6740725" y="1050925"/>
            <a:ext cx="2016000" cy="2974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Access to Land</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26% farmers in Assam harvesting for less than 5 years don’t have ownership to land they grow oil palm. </a:t>
            </a:r>
            <a:endParaRPr b="0" i="0" sz="8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in Assam without land titles are unable to access government subsidies and support for agricultural inputs, including fertilizers and equipment, which are essential for oil palm cultivation.</a:t>
            </a:r>
            <a:endParaRPr b="0" i="0" sz="800" u="none" cap="none" strike="noStrike">
              <a:solidFill>
                <a:schemeClr val="dk1"/>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l">
              <a:lnSpc>
                <a:spcPct val="100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According to the recently passed amendments to the Forest (Conservation) Act, deemed forests that weren’t under protection according to the Indian Forest Act, 1927, can be used for non-forest activities potentially driving vast oil palm plantations.</a:t>
            </a:r>
            <a:r>
              <a:rPr b="0" baseline="30000" i="0" lang="en" sz="800" u="none" cap="none" strike="noStrike">
                <a:solidFill>
                  <a:schemeClr val="dk1"/>
                </a:solidFill>
                <a:latin typeface="Roboto"/>
                <a:ea typeface="Roboto"/>
                <a:cs typeface="Roboto"/>
                <a:sym typeface="Roboto"/>
              </a:rPr>
              <a:t>1</a:t>
            </a:r>
            <a:endParaRPr b="0" baseline="30000" i="0" sz="800" u="none" cap="none" strike="noStrike">
              <a:solidFill>
                <a:schemeClr val="dk1"/>
              </a:solidFill>
              <a:latin typeface="Roboto"/>
              <a:ea typeface="Roboto"/>
              <a:cs typeface="Roboto"/>
              <a:sym typeface="Roboto"/>
            </a:endParaRPr>
          </a:p>
        </p:txBody>
      </p:sp>
      <p:sp>
        <p:nvSpPr>
          <p:cNvPr id="993" name="Google Shape;993;p34"/>
          <p:cNvSpPr txBox="1"/>
          <p:nvPr/>
        </p:nvSpPr>
        <p:spPr>
          <a:xfrm>
            <a:off x="149825" y="3398713"/>
            <a:ext cx="2016000" cy="411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More farmers in Assam are impacted by pre-farm challenges as compared to AP. However some challenges like access to soil testing is a constraint impacting farmers across both states.</a:t>
            </a:r>
            <a:endParaRPr b="0" i="0" sz="800" u="none" cap="none" strike="noStrike">
              <a:solidFill>
                <a:srgbClr val="000000"/>
              </a:solidFill>
              <a:latin typeface="Roboto"/>
              <a:ea typeface="Roboto"/>
              <a:cs typeface="Roboto"/>
              <a:sym typeface="Roboto"/>
            </a:endParaRPr>
          </a:p>
        </p:txBody>
      </p:sp>
      <p:sp>
        <p:nvSpPr>
          <p:cNvPr id="994" name="Google Shape;994;p34"/>
          <p:cNvSpPr txBox="1"/>
          <p:nvPr/>
        </p:nvSpPr>
        <p:spPr>
          <a:xfrm>
            <a:off x="2348700" y="755425"/>
            <a:ext cx="6408000" cy="246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High and Medium Severity Constraints</a:t>
            </a:r>
            <a:endParaRPr b="1" i="0" sz="1000" u="none" cap="none" strike="noStrike">
              <a:solidFill>
                <a:srgbClr val="000000"/>
              </a:solidFill>
              <a:latin typeface="Roboto"/>
              <a:ea typeface="Roboto"/>
              <a:cs typeface="Roboto"/>
              <a:sym typeface="Roboto"/>
            </a:endParaRPr>
          </a:p>
        </p:txBody>
      </p:sp>
      <p:sp>
        <p:nvSpPr>
          <p:cNvPr id="995" name="Google Shape;995;p34"/>
          <p:cNvSpPr/>
          <p:nvPr/>
        </p:nvSpPr>
        <p:spPr>
          <a:xfrm>
            <a:off x="175625" y="3058300"/>
            <a:ext cx="184200" cy="1866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4"/>
          <p:cNvSpPr/>
          <p:nvPr/>
        </p:nvSpPr>
        <p:spPr>
          <a:xfrm>
            <a:off x="754745" y="3058300"/>
            <a:ext cx="184200" cy="1866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4"/>
          <p:cNvSpPr/>
          <p:nvPr/>
        </p:nvSpPr>
        <p:spPr>
          <a:xfrm>
            <a:off x="1486265" y="3058300"/>
            <a:ext cx="184200" cy="1866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4"/>
          <p:cNvSpPr txBox="1"/>
          <p:nvPr/>
        </p:nvSpPr>
        <p:spPr>
          <a:xfrm>
            <a:off x="344585" y="2997700"/>
            <a:ext cx="425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High</a:t>
            </a:r>
            <a:endParaRPr b="0" i="0" sz="800" u="none" cap="none" strike="noStrike">
              <a:solidFill>
                <a:srgbClr val="000000"/>
              </a:solidFill>
              <a:latin typeface="Arial"/>
              <a:ea typeface="Arial"/>
              <a:cs typeface="Arial"/>
              <a:sym typeface="Arial"/>
            </a:endParaRPr>
          </a:p>
        </p:txBody>
      </p:sp>
      <p:sp>
        <p:nvSpPr>
          <p:cNvPr id="999" name="Google Shape;999;p34"/>
          <p:cNvSpPr txBox="1"/>
          <p:nvPr/>
        </p:nvSpPr>
        <p:spPr>
          <a:xfrm>
            <a:off x="923705" y="2997700"/>
            <a:ext cx="57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Medium</a:t>
            </a:r>
            <a:endParaRPr b="0" i="0" sz="800" u="none" cap="none" strike="noStrike">
              <a:solidFill>
                <a:srgbClr val="000000"/>
              </a:solidFill>
              <a:latin typeface="Arial"/>
              <a:ea typeface="Arial"/>
              <a:cs typeface="Arial"/>
              <a:sym typeface="Arial"/>
            </a:endParaRPr>
          </a:p>
        </p:txBody>
      </p:sp>
      <p:sp>
        <p:nvSpPr>
          <p:cNvPr id="1000" name="Google Shape;1000;p34"/>
          <p:cNvSpPr txBox="1"/>
          <p:nvPr/>
        </p:nvSpPr>
        <p:spPr>
          <a:xfrm>
            <a:off x="1655225" y="2997700"/>
            <a:ext cx="510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Low</a:t>
            </a:r>
            <a:endParaRPr b="0" i="0" sz="800" u="none" cap="none" strike="noStrike">
              <a:solidFill>
                <a:srgbClr val="000000"/>
              </a:solidFill>
              <a:latin typeface="Arial"/>
              <a:ea typeface="Arial"/>
              <a:cs typeface="Arial"/>
              <a:sym typeface="Arial"/>
            </a:endParaRPr>
          </a:p>
        </p:txBody>
      </p:sp>
      <p:sp>
        <p:nvSpPr>
          <p:cNvPr id="1001" name="Google Shape;1001;p34"/>
          <p:cNvSpPr txBox="1"/>
          <p:nvPr>
            <p:ph type="title"/>
          </p:nvPr>
        </p:nvSpPr>
        <p:spPr>
          <a:xfrm>
            <a:off x="51625"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 sz="1600">
                <a:solidFill>
                  <a:schemeClr val="dk2"/>
                </a:solidFill>
                <a:latin typeface="Tahoma"/>
                <a:ea typeface="Tahoma"/>
                <a:cs typeface="Tahoma"/>
                <a:sym typeface="Tahoma"/>
              </a:rPr>
              <a:t>Constraints: Pre-farm </a:t>
            </a:r>
            <a:r>
              <a:rPr lang="en" sz="1600">
                <a:solidFill>
                  <a:schemeClr val="dk2"/>
                </a:solidFill>
                <a:latin typeface="Roboto"/>
                <a:ea typeface="Roboto"/>
                <a:cs typeface="Roboto"/>
                <a:sym typeface="Roboto"/>
              </a:rPr>
              <a:t>I</a:t>
            </a:r>
            <a:r>
              <a:rPr lang="en" sz="1600">
                <a:solidFill>
                  <a:schemeClr val="dk2"/>
                </a:solidFill>
                <a:latin typeface="Tahoma"/>
                <a:ea typeface="Tahoma"/>
                <a:cs typeface="Tahoma"/>
                <a:sym typeface="Tahoma"/>
              </a:rPr>
              <a:t> </a:t>
            </a:r>
            <a:r>
              <a:rPr b="0" lang="en" sz="1600">
                <a:solidFill>
                  <a:schemeClr val="dk2"/>
                </a:solidFill>
                <a:latin typeface="Tahoma"/>
                <a:ea typeface="Tahoma"/>
                <a:cs typeface="Tahoma"/>
                <a:sym typeface="Tahoma"/>
              </a:rPr>
              <a:t>Farmers face constraints related to accessing proper inputs and in determining appropriate application rate and techniques for the specific inputs</a:t>
            </a:r>
            <a:r>
              <a:rPr lang="en" sz="1600">
                <a:solidFill>
                  <a:schemeClr val="dk2"/>
                </a:solidFill>
                <a:latin typeface="Tahoma"/>
                <a:ea typeface="Tahoma"/>
                <a:cs typeface="Tahoma"/>
                <a:sym typeface="Tahoma"/>
              </a:rPr>
              <a:t> </a:t>
            </a:r>
            <a:endParaRPr sz="1600">
              <a:solidFill>
                <a:schemeClr val="dk2"/>
              </a:solidFill>
              <a:latin typeface="Tahoma"/>
              <a:ea typeface="Tahoma"/>
              <a:cs typeface="Tahoma"/>
              <a:sym typeface="Tahoma"/>
            </a:endParaRPr>
          </a:p>
        </p:txBody>
      </p:sp>
      <p:sp>
        <p:nvSpPr>
          <p:cNvPr id="1002" name="Google Shape;1002;p3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35"/>
          <p:cNvSpPr txBox="1"/>
          <p:nvPr/>
        </p:nvSpPr>
        <p:spPr>
          <a:xfrm>
            <a:off x="149825" y="794525"/>
            <a:ext cx="2016000" cy="34410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5"/>
          <p:cNvSpPr txBox="1"/>
          <p:nvPr/>
        </p:nvSpPr>
        <p:spPr>
          <a:xfrm>
            <a:off x="2323325" y="1050925"/>
            <a:ext cx="2110800" cy="31845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Disease Infestation</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
              <a:buFont typeface="Arial"/>
              <a:buNone/>
            </a:pPr>
            <a:r>
              <a:t/>
            </a:r>
            <a:endParaRPr b="1" i="0" sz="100" u="none" cap="none" strike="noStrike">
              <a:solidFill>
                <a:srgbClr val="000000"/>
              </a:solidFill>
              <a:latin typeface="Roboto"/>
              <a:ea typeface="Roboto"/>
              <a:cs typeface="Roboto"/>
              <a:sym typeface="Roboto"/>
            </a:endParaRPr>
          </a:p>
          <a:p>
            <a:pPr indent="-107950" lvl="0" marL="11430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Over 60% of farmers in AP have suffered from disease infestation in their plantations, farmers also complained of rodent infestation, and lack technical knowledge to manage the same effectively. Common diseases include </a:t>
            </a:r>
            <a:r>
              <a:rPr b="0" i="1" lang="en" sz="800" u="none" cap="none" strike="noStrike">
                <a:solidFill>
                  <a:schemeClr val="dk1"/>
                </a:solidFill>
                <a:latin typeface="Roboto"/>
                <a:ea typeface="Roboto"/>
                <a:cs typeface="Roboto"/>
                <a:sym typeface="Roboto"/>
              </a:rPr>
              <a:t>rot in leaves, rot in FFBs, coconut palm beetles</a:t>
            </a:r>
            <a:r>
              <a:rPr b="0" i="0" lang="en" sz="800" u="none" cap="none" strike="noStrike">
                <a:solidFill>
                  <a:schemeClr val="dk1"/>
                </a:solidFill>
                <a:latin typeface="Roboto"/>
                <a:ea typeface="Roboto"/>
                <a:cs typeface="Roboto"/>
                <a:sym typeface="Roboto"/>
              </a:rPr>
              <a:t>.</a:t>
            </a:r>
            <a:endParaRPr b="0" i="0" sz="800" u="none" cap="none" strike="noStrike">
              <a:solidFill>
                <a:schemeClr val="dk1"/>
              </a:solidFill>
              <a:latin typeface="Roboto"/>
              <a:ea typeface="Roboto"/>
              <a:cs typeface="Roboto"/>
              <a:sym typeface="Roboto"/>
            </a:endParaRPr>
          </a:p>
          <a:p>
            <a:pPr indent="0" lvl="0" marL="457200" marR="0" rtl="0" algn="just">
              <a:lnSpc>
                <a:spcPct val="115000"/>
              </a:lnSpc>
              <a:spcBef>
                <a:spcPts val="0"/>
              </a:spcBef>
              <a:spcAft>
                <a:spcPts val="0"/>
              </a:spcAft>
              <a:buClr>
                <a:srgbClr val="000000"/>
              </a:buClr>
              <a:buSzPts val="500"/>
              <a:buFont typeface="Arial"/>
              <a:buNone/>
            </a:pPr>
            <a:r>
              <a:t/>
            </a:r>
            <a:endParaRPr b="0" i="0" sz="500" u="none" cap="none" strike="noStrike">
              <a:solidFill>
                <a:schemeClr val="dk1"/>
              </a:solidFill>
              <a:latin typeface="Roboto"/>
              <a:ea typeface="Roboto"/>
              <a:cs typeface="Roboto"/>
              <a:sym typeface="Roboto"/>
            </a:endParaRPr>
          </a:p>
          <a:p>
            <a:pPr indent="-107950" lvl="0" marL="11430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in Assam are not majorly impacted by pest attacks, however few farmers reported </a:t>
            </a:r>
            <a:r>
              <a:rPr b="0" i="1" lang="en" sz="800" u="none" cap="none" strike="noStrike">
                <a:solidFill>
                  <a:schemeClr val="dk1"/>
                </a:solidFill>
                <a:latin typeface="Roboto"/>
                <a:ea typeface="Roboto"/>
                <a:cs typeface="Roboto"/>
                <a:sym typeface="Roboto"/>
              </a:rPr>
              <a:t>termites, rodents small birds (bulbul) attacking trees</a:t>
            </a:r>
            <a:r>
              <a:rPr b="0" i="0" lang="en" sz="800" u="none" cap="none" strike="noStrike">
                <a:solidFill>
                  <a:schemeClr val="dk1"/>
                </a:solidFill>
                <a:latin typeface="Roboto"/>
                <a:ea typeface="Roboto"/>
                <a:cs typeface="Roboto"/>
                <a:sym typeface="Roboto"/>
              </a:rPr>
              <a:t>. Farmers in Assam also lack knowledge on appropriate pesticides. </a:t>
            </a:r>
            <a:endParaRPr b="0" i="0" sz="8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500"/>
              <a:buFont typeface="Arial"/>
              <a:buNone/>
            </a:pPr>
            <a:r>
              <a:t/>
            </a:r>
            <a:endParaRPr b="0" i="0" sz="500" u="none" cap="none" strike="noStrike">
              <a:solidFill>
                <a:schemeClr val="dk1"/>
              </a:solidFill>
              <a:latin typeface="Roboto"/>
              <a:ea typeface="Roboto"/>
              <a:cs typeface="Roboto"/>
              <a:sym typeface="Roboto"/>
            </a:endParaRPr>
          </a:p>
          <a:p>
            <a:pPr indent="-114300" lvl="0" marL="114300" marR="0" rtl="0" algn="just">
              <a:lnSpc>
                <a:spcPct val="115000"/>
              </a:lnSpc>
              <a:spcBef>
                <a:spcPts val="0"/>
              </a:spcBef>
              <a:spcAft>
                <a:spcPts val="0"/>
              </a:spcAft>
              <a:buClr>
                <a:schemeClr val="dk1"/>
              </a:buClr>
              <a:buSzPts val="900"/>
              <a:buFont typeface="Roboto"/>
              <a:buChar char="●"/>
            </a:pPr>
            <a:r>
              <a:rPr b="0" i="0" lang="en" sz="800" u="none" cap="none" strike="noStrike">
                <a:solidFill>
                  <a:schemeClr val="dk1"/>
                </a:solidFill>
                <a:latin typeface="Roboto"/>
                <a:ea typeface="Roboto"/>
                <a:cs typeface="Roboto"/>
                <a:sym typeface="Roboto"/>
              </a:rPr>
              <a:t>Sustainability issues arise from unregulated pesticide, poor knowledge dissemination causing soil and water pollution, harm to non-target species and pest resistance</a:t>
            </a:r>
            <a:r>
              <a:rPr b="0" i="0" lang="en" sz="900" u="none" cap="none" strike="noStrike">
                <a:solidFill>
                  <a:schemeClr val="dk1"/>
                </a:solidFill>
                <a:latin typeface="Roboto"/>
                <a:ea typeface="Roboto"/>
                <a:cs typeface="Roboto"/>
                <a:sym typeface="Roboto"/>
              </a:rPr>
              <a:t>. </a:t>
            </a:r>
            <a:endParaRPr b="0" i="0" sz="800" u="none" cap="none" strike="noStrike">
              <a:solidFill>
                <a:schemeClr val="dk1"/>
              </a:solidFill>
              <a:latin typeface="Roboto"/>
              <a:ea typeface="Roboto"/>
              <a:cs typeface="Roboto"/>
              <a:sym typeface="Roboto"/>
            </a:endParaRPr>
          </a:p>
        </p:txBody>
      </p:sp>
      <p:sp>
        <p:nvSpPr>
          <p:cNvPr id="1009" name="Google Shape;1009;p35"/>
          <p:cNvSpPr txBox="1"/>
          <p:nvPr/>
        </p:nvSpPr>
        <p:spPr>
          <a:xfrm>
            <a:off x="51650" y="4296100"/>
            <a:ext cx="8819700" cy="6117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 farmers in AP face a higher number of severe constraints as compared to farmers in Assam. In Assam as well as AP farmers have </a:t>
            </a:r>
            <a:r>
              <a:rPr b="0" i="1" lang="en" sz="1100" u="none" cap="none" strike="noStrike">
                <a:solidFill>
                  <a:schemeClr val="dk1"/>
                </a:solidFill>
                <a:latin typeface="Roboto"/>
                <a:ea typeface="Roboto"/>
                <a:cs typeface="Roboto"/>
                <a:sym typeface="Roboto"/>
              </a:rPr>
              <a:t>limited</a:t>
            </a:r>
            <a:r>
              <a:rPr b="0" i="1" lang="en" sz="1100" u="none" cap="none" strike="noStrike">
                <a:solidFill>
                  <a:srgbClr val="000000"/>
                </a:solidFill>
                <a:latin typeface="Roboto"/>
                <a:ea typeface="Roboto"/>
                <a:cs typeface="Roboto"/>
                <a:sym typeface="Roboto"/>
              </a:rPr>
              <a:t> information availability and trainings on farm management and sustainability which directly impacts their income and yield and has implication on farm sustainability. </a:t>
            </a:r>
            <a:endParaRPr b="0" i="1" sz="1100" u="none" cap="none" strike="noStrike">
              <a:solidFill>
                <a:srgbClr val="000000"/>
              </a:solidFill>
              <a:latin typeface="Roboto"/>
              <a:ea typeface="Roboto"/>
              <a:cs typeface="Roboto"/>
              <a:sym typeface="Roboto"/>
            </a:endParaRPr>
          </a:p>
        </p:txBody>
      </p:sp>
      <p:graphicFrame>
        <p:nvGraphicFramePr>
          <p:cNvPr id="1010" name="Google Shape;1010;p35"/>
          <p:cNvGraphicFramePr/>
          <p:nvPr/>
        </p:nvGraphicFramePr>
        <p:xfrm>
          <a:off x="142150" y="746150"/>
          <a:ext cx="3000000" cy="3000000"/>
        </p:xfrm>
        <a:graphic>
          <a:graphicData uri="http://schemas.openxmlformats.org/drawingml/2006/table">
            <a:tbl>
              <a:tblPr>
                <a:noFill/>
                <a:tableStyleId>{0F42FCC8-6B50-42C1-B359-E455C61714E9}</a:tableStyleId>
              </a:tblPr>
              <a:tblGrid>
                <a:gridCol w="688775"/>
                <a:gridCol w="655175"/>
                <a:gridCol w="671975"/>
              </a:tblGrid>
              <a:tr h="6516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Constraint</a:t>
                      </a:r>
                      <a:endParaRPr b="1" sz="10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AP</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Assam</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r>
              <a:tr h="35102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Disease Infestation</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FE599"/>
                    </a:solidFill>
                  </a:tcPr>
                </a:tc>
              </a:tr>
              <a:tr h="278625">
                <a:tc>
                  <a:txBody>
                    <a:bodyPr/>
                    <a:lstStyle/>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Extension services</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FE599"/>
                    </a:solidFill>
                  </a:tcPr>
                </a:tc>
              </a:tr>
              <a:tr h="30062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Human animal conflict</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FE599"/>
                    </a:solidFill>
                  </a:tcPr>
                </a:tc>
              </a:tr>
            </a:tbl>
          </a:graphicData>
        </a:graphic>
      </p:graphicFrame>
      <p:sp>
        <p:nvSpPr>
          <p:cNvPr id="1011" name="Google Shape;1011;p35"/>
          <p:cNvSpPr txBox="1"/>
          <p:nvPr/>
        </p:nvSpPr>
        <p:spPr>
          <a:xfrm>
            <a:off x="4532025" y="1053950"/>
            <a:ext cx="2110800" cy="3163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Extension services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107950" lvl="0" marL="114300" marR="0" rtl="0" algn="just">
              <a:lnSpc>
                <a:spcPct val="100000"/>
              </a:lnSpc>
              <a:spcBef>
                <a:spcPts val="0"/>
              </a:spcBef>
              <a:spcAft>
                <a:spcPts val="0"/>
              </a:spcAft>
              <a:buClr>
                <a:srgbClr val="000000"/>
              </a:buClr>
              <a:buSzPts val="800"/>
              <a:buFont typeface="Roboto"/>
              <a:buChar char="●"/>
            </a:pPr>
            <a:r>
              <a:rPr b="0" i="0" lang="en" sz="800" u="none" cap="none" strike="noStrike">
                <a:solidFill>
                  <a:schemeClr val="dk1"/>
                </a:solidFill>
                <a:latin typeface="Roboto"/>
                <a:ea typeface="Roboto"/>
                <a:cs typeface="Roboto"/>
                <a:sym typeface="Roboto"/>
              </a:rPr>
              <a:t>Farmers in AP have low awareness of govt schemes and face challenges in accessing extension services due to sole reliance on Corporates/processors for all information. </a:t>
            </a:r>
            <a:endParaRPr b="0" i="0" sz="800" u="none" cap="none" strike="noStrike">
              <a:solidFill>
                <a:schemeClr val="dk1"/>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107950" lvl="0" marL="114300" marR="0" rtl="0" algn="just">
              <a:lnSpc>
                <a:spcPct val="100000"/>
              </a:lnSpc>
              <a:spcBef>
                <a:spcPts val="0"/>
              </a:spcBef>
              <a:spcAft>
                <a:spcPts val="0"/>
              </a:spcAft>
              <a:buClr>
                <a:srgbClr val="000000"/>
              </a:buClr>
              <a:buSzPts val="800"/>
              <a:buFont typeface="Roboto"/>
              <a:buChar char="●"/>
            </a:pPr>
            <a:r>
              <a:rPr b="0" i="0" lang="en" sz="800" u="none" cap="none" strike="noStrike">
                <a:solidFill>
                  <a:schemeClr val="dk1"/>
                </a:solidFill>
                <a:latin typeface="Roboto"/>
                <a:ea typeface="Roboto"/>
                <a:cs typeface="Roboto"/>
                <a:sym typeface="Roboto"/>
              </a:rPr>
              <a:t>Farmers in Goalpara, Assam receive information from Farmer leaders/influential farmers, and KVKs, corporates actively in other districts.</a:t>
            </a:r>
            <a:endParaRPr b="0" i="0" sz="800" u="none" cap="none" strike="noStrike">
              <a:solidFill>
                <a:schemeClr val="dk1"/>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107950" lvl="0" marL="114300" marR="0" rtl="0" algn="just">
              <a:lnSpc>
                <a:spcPct val="100000"/>
              </a:lnSpc>
              <a:spcBef>
                <a:spcPts val="0"/>
              </a:spcBef>
              <a:spcAft>
                <a:spcPts val="0"/>
              </a:spcAft>
              <a:buClr>
                <a:srgbClr val="000000"/>
              </a:buClr>
              <a:buSzPts val="800"/>
              <a:buFont typeface="Roboto"/>
              <a:buChar char="●"/>
            </a:pPr>
            <a:r>
              <a:rPr b="0" i="0" lang="en" sz="800" u="none" cap="none" strike="noStrike">
                <a:solidFill>
                  <a:schemeClr val="dk1"/>
                </a:solidFill>
                <a:latin typeface="Roboto"/>
                <a:ea typeface="Roboto"/>
                <a:cs typeface="Roboto"/>
                <a:sym typeface="Roboto"/>
              </a:rPr>
              <a:t>The NMEO-OP scheme directs the processor assigned to an area to take up training and knowledge sharing activities for all oil palm farmers of the area, however implementation of the same is poor.</a:t>
            </a:r>
            <a:endParaRPr b="0" i="0" sz="800" u="none" cap="none" strike="noStrike">
              <a:solidFill>
                <a:schemeClr val="dk1"/>
              </a:solidFill>
              <a:latin typeface="Roboto"/>
              <a:ea typeface="Roboto"/>
              <a:cs typeface="Roboto"/>
              <a:sym typeface="Roboto"/>
            </a:endParaRPr>
          </a:p>
        </p:txBody>
      </p:sp>
      <p:sp>
        <p:nvSpPr>
          <p:cNvPr id="1012" name="Google Shape;1012;p35"/>
          <p:cNvSpPr txBox="1"/>
          <p:nvPr/>
        </p:nvSpPr>
        <p:spPr>
          <a:xfrm>
            <a:off x="6740725" y="1050925"/>
            <a:ext cx="2110800" cy="3163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Human Animal conflict</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Roboto"/>
              <a:ea typeface="Roboto"/>
              <a:cs typeface="Roboto"/>
              <a:sym typeface="Roboto"/>
            </a:endParaRPr>
          </a:p>
          <a:p>
            <a:pPr indent="-107950" lvl="0" marL="114300" marR="0" rtl="0" algn="just">
              <a:lnSpc>
                <a:spcPct val="100000"/>
              </a:lnSpc>
              <a:spcBef>
                <a:spcPts val="0"/>
              </a:spcBef>
              <a:spcAft>
                <a:spcPts val="0"/>
              </a:spcAft>
              <a:buClr>
                <a:srgbClr val="000000"/>
              </a:buClr>
              <a:buSzPts val="800"/>
              <a:buFont typeface="Roboto"/>
              <a:buChar char="●"/>
            </a:pPr>
            <a:r>
              <a:rPr b="0" i="0" lang="en" sz="800" u="none" cap="none" strike="noStrike">
                <a:solidFill>
                  <a:schemeClr val="dk1"/>
                </a:solidFill>
                <a:latin typeface="Roboto"/>
                <a:ea typeface="Roboto"/>
                <a:cs typeface="Roboto"/>
                <a:sym typeface="Roboto"/>
              </a:rPr>
              <a:t>Farmers in Assam face challenges arising from Human Animal conflict, specially farmers in the gestation period increasingly reported this (51%) due to a number of plantations lying close to elephant corridors and pathways. </a:t>
            </a:r>
            <a:endParaRPr b="0" i="0" sz="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107950" lvl="0" marL="114300" marR="0" rtl="0" algn="just">
              <a:lnSpc>
                <a:spcPct val="100000"/>
              </a:lnSpc>
              <a:spcBef>
                <a:spcPts val="0"/>
              </a:spcBef>
              <a:spcAft>
                <a:spcPts val="0"/>
              </a:spcAft>
              <a:buClr>
                <a:srgbClr val="000000"/>
              </a:buClr>
              <a:buSzPts val="800"/>
              <a:buFont typeface="Roboto"/>
              <a:buChar char="●"/>
            </a:pPr>
            <a:r>
              <a:rPr b="0" i="0" lang="en" sz="800" u="none" cap="none" strike="noStrike">
                <a:solidFill>
                  <a:schemeClr val="dk1"/>
                </a:solidFill>
                <a:latin typeface="Roboto"/>
                <a:ea typeface="Roboto"/>
                <a:cs typeface="Roboto"/>
                <a:sym typeface="Roboto"/>
              </a:rPr>
              <a:t>Elephant attacks are uncommon in AP, however some districts like Krishna and Srikakulam face irregular disruption from elephants occasionally.</a:t>
            </a:r>
            <a:endParaRPr b="0" i="0" sz="800" u="none" cap="none" strike="noStrike">
              <a:solidFill>
                <a:schemeClr val="dk1"/>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107950" lvl="0" marL="114300" marR="0" rtl="0" algn="just">
              <a:lnSpc>
                <a:spcPct val="100000"/>
              </a:lnSpc>
              <a:spcBef>
                <a:spcPts val="0"/>
              </a:spcBef>
              <a:spcAft>
                <a:spcPts val="0"/>
              </a:spcAft>
              <a:buClr>
                <a:srgbClr val="000000"/>
              </a:buClr>
              <a:buSzPts val="800"/>
              <a:buFont typeface="Roboto"/>
              <a:buChar char="●"/>
            </a:pPr>
            <a:r>
              <a:rPr b="0" i="0" lang="en" sz="800" u="none" cap="none" strike="noStrike">
                <a:solidFill>
                  <a:schemeClr val="dk1"/>
                </a:solidFill>
                <a:latin typeface="Roboto"/>
                <a:ea typeface="Roboto"/>
                <a:cs typeface="Roboto"/>
                <a:sym typeface="Roboto"/>
              </a:rPr>
              <a:t>Land conversions for plantations, including palm besides others like areca nut, rubber etc have led to destruction of forests and habitats, leading to more frequent human animal interactions and conflicts. </a:t>
            </a:r>
            <a:endParaRPr b="0" i="0" sz="800" u="none" cap="none" strike="noStrike">
              <a:solidFill>
                <a:schemeClr val="dk1"/>
              </a:solidFill>
              <a:latin typeface="Roboto"/>
              <a:ea typeface="Roboto"/>
              <a:cs typeface="Roboto"/>
              <a:sym typeface="Roboto"/>
            </a:endParaRPr>
          </a:p>
        </p:txBody>
      </p:sp>
      <p:sp>
        <p:nvSpPr>
          <p:cNvPr id="1013" name="Google Shape;1013;p35"/>
          <p:cNvSpPr txBox="1"/>
          <p:nvPr/>
        </p:nvSpPr>
        <p:spPr>
          <a:xfrm>
            <a:off x="2323325" y="755425"/>
            <a:ext cx="6528300" cy="246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High and Medium Severity Constraints</a:t>
            </a:r>
            <a:endParaRPr b="1" i="0" sz="1000" u="none" cap="none" strike="noStrike">
              <a:solidFill>
                <a:srgbClr val="000000"/>
              </a:solidFill>
              <a:latin typeface="Roboto"/>
              <a:ea typeface="Roboto"/>
              <a:cs typeface="Roboto"/>
              <a:sym typeface="Roboto"/>
            </a:endParaRPr>
          </a:p>
        </p:txBody>
      </p:sp>
      <p:sp>
        <p:nvSpPr>
          <p:cNvPr id="1014" name="Google Shape;1014;p35"/>
          <p:cNvSpPr/>
          <p:nvPr/>
        </p:nvSpPr>
        <p:spPr>
          <a:xfrm>
            <a:off x="251825" y="2905900"/>
            <a:ext cx="184200" cy="1866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5"/>
          <p:cNvSpPr/>
          <p:nvPr/>
        </p:nvSpPr>
        <p:spPr>
          <a:xfrm>
            <a:off x="830945" y="2905900"/>
            <a:ext cx="184200" cy="1866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5"/>
          <p:cNvSpPr/>
          <p:nvPr/>
        </p:nvSpPr>
        <p:spPr>
          <a:xfrm>
            <a:off x="1562465" y="2905900"/>
            <a:ext cx="184200" cy="1866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5"/>
          <p:cNvSpPr txBox="1"/>
          <p:nvPr/>
        </p:nvSpPr>
        <p:spPr>
          <a:xfrm>
            <a:off x="420785" y="2845300"/>
            <a:ext cx="425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High</a:t>
            </a:r>
            <a:endParaRPr b="0" i="0" sz="800" u="none" cap="none" strike="noStrike">
              <a:solidFill>
                <a:srgbClr val="000000"/>
              </a:solidFill>
              <a:latin typeface="Arial"/>
              <a:ea typeface="Arial"/>
              <a:cs typeface="Arial"/>
              <a:sym typeface="Arial"/>
            </a:endParaRPr>
          </a:p>
        </p:txBody>
      </p:sp>
      <p:sp>
        <p:nvSpPr>
          <p:cNvPr id="1018" name="Google Shape;1018;p35"/>
          <p:cNvSpPr txBox="1"/>
          <p:nvPr/>
        </p:nvSpPr>
        <p:spPr>
          <a:xfrm>
            <a:off x="999905" y="2845300"/>
            <a:ext cx="57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Medium</a:t>
            </a:r>
            <a:endParaRPr b="0" i="0" sz="800" u="none" cap="none" strike="noStrike">
              <a:solidFill>
                <a:srgbClr val="000000"/>
              </a:solidFill>
              <a:latin typeface="Arial"/>
              <a:ea typeface="Arial"/>
              <a:cs typeface="Arial"/>
              <a:sym typeface="Arial"/>
            </a:endParaRPr>
          </a:p>
        </p:txBody>
      </p:sp>
      <p:sp>
        <p:nvSpPr>
          <p:cNvPr id="1019" name="Google Shape;1019;p35"/>
          <p:cNvSpPr txBox="1"/>
          <p:nvPr/>
        </p:nvSpPr>
        <p:spPr>
          <a:xfrm>
            <a:off x="1731425" y="2845300"/>
            <a:ext cx="510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Low</a:t>
            </a:r>
            <a:endParaRPr b="0" i="0" sz="800" u="none" cap="none" strike="noStrike">
              <a:solidFill>
                <a:srgbClr val="000000"/>
              </a:solidFill>
              <a:latin typeface="Arial"/>
              <a:ea typeface="Arial"/>
              <a:cs typeface="Arial"/>
              <a:sym typeface="Arial"/>
            </a:endParaRPr>
          </a:p>
        </p:txBody>
      </p:sp>
      <p:sp>
        <p:nvSpPr>
          <p:cNvPr id="1020" name="Google Shape;1020;p35"/>
          <p:cNvSpPr txBox="1"/>
          <p:nvPr>
            <p:ph type="title"/>
          </p:nvPr>
        </p:nvSpPr>
        <p:spPr>
          <a:xfrm>
            <a:off x="51625"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 sz="1600">
                <a:solidFill>
                  <a:schemeClr val="dk2"/>
                </a:solidFill>
                <a:latin typeface="Tahoma"/>
                <a:ea typeface="Tahoma"/>
                <a:cs typeface="Tahoma"/>
                <a:sym typeface="Tahoma"/>
              </a:rPr>
              <a:t>Constraints: On-farm </a:t>
            </a:r>
            <a:r>
              <a:rPr lang="en" sz="1600">
                <a:solidFill>
                  <a:schemeClr val="dk2"/>
                </a:solidFill>
                <a:latin typeface="Roboto"/>
                <a:ea typeface="Roboto"/>
                <a:cs typeface="Roboto"/>
                <a:sym typeface="Roboto"/>
              </a:rPr>
              <a:t>I</a:t>
            </a:r>
            <a:r>
              <a:rPr lang="en" sz="1600">
                <a:solidFill>
                  <a:schemeClr val="dk2"/>
                </a:solidFill>
                <a:latin typeface="Tahoma"/>
                <a:ea typeface="Tahoma"/>
                <a:cs typeface="Tahoma"/>
                <a:sym typeface="Tahoma"/>
              </a:rPr>
              <a:t> </a:t>
            </a:r>
            <a:r>
              <a:rPr b="0" lang="en" sz="1600">
                <a:solidFill>
                  <a:schemeClr val="dk2"/>
                </a:solidFill>
                <a:latin typeface="Tahoma"/>
                <a:ea typeface="Tahoma"/>
                <a:cs typeface="Tahoma"/>
                <a:sym typeface="Tahoma"/>
              </a:rPr>
              <a:t>Farmers face constraints related to accessing proper inputs and in determining appropriate application rate and techniques for the specific inputs</a:t>
            </a:r>
            <a:r>
              <a:rPr lang="en" sz="1600">
                <a:solidFill>
                  <a:schemeClr val="dk2"/>
                </a:solidFill>
                <a:latin typeface="Tahoma"/>
                <a:ea typeface="Tahoma"/>
                <a:cs typeface="Tahoma"/>
                <a:sym typeface="Tahoma"/>
              </a:rPr>
              <a:t> </a:t>
            </a:r>
            <a:endParaRPr sz="1600">
              <a:solidFill>
                <a:schemeClr val="dk2"/>
              </a:solidFill>
              <a:latin typeface="Tahoma"/>
              <a:ea typeface="Tahoma"/>
              <a:cs typeface="Tahoma"/>
              <a:sym typeface="Tahoma"/>
            </a:endParaRPr>
          </a:p>
        </p:txBody>
      </p:sp>
      <p:sp>
        <p:nvSpPr>
          <p:cNvPr id="1021" name="Google Shape;1021;p35"/>
          <p:cNvSpPr txBox="1"/>
          <p:nvPr/>
        </p:nvSpPr>
        <p:spPr>
          <a:xfrm>
            <a:off x="149825" y="3551113"/>
            <a:ext cx="2016000" cy="411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More farmers in AP are impacted by on-farm challenges as compared to AP. Specifically some challenges like disease infestation and lack of extension services are interrelated and reflect gaps in policy implementation and stakeholder collaboration.</a:t>
            </a:r>
            <a:endParaRPr b="0" i="0" sz="800" u="none" cap="none" strike="noStrike">
              <a:solidFill>
                <a:srgbClr val="000000"/>
              </a:solidFill>
              <a:latin typeface="Roboto"/>
              <a:ea typeface="Roboto"/>
              <a:cs typeface="Roboto"/>
              <a:sym typeface="Roboto"/>
            </a:endParaRPr>
          </a:p>
        </p:txBody>
      </p:sp>
      <p:sp>
        <p:nvSpPr>
          <p:cNvPr id="1022" name="Google Shape;1022;p35"/>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36"/>
          <p:cNvSpPr txBox="1"/>
          <p:nvPr/>
        </p:nvSpPr>
        <p:spPr>
          <a:xfrm>
            <a:off x="149825" y="794525"/>
            <a:ext cx="2016000" cy="34410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6"/>
          <p:cNvSpPr txBox="1"/>
          <p:nvPr/>
        </p:nvSpPr>
        <p:spPr>
          <a:xfrm>
            <a:off x="51650" y="4296100"/>
            <a:ext cx="8819700" cy="6117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 farmers in AP face a higher number of severe constraints as compared to farmers in Assam. In Assam as well as AP farmers have </a:t>
            </a:r>
            <a:r>
              <a:rPr b="0" i="1" lang="en" sz="1100" u="none" cap="none" strike="noStrike">
                <a:solidFill>
                  <a:schemeClr val="dk1"/>
                </a:solidFill>
                <a:latin typeface="Roboto"/>
                <a:ea typeface="Roboto"/>
                <a:cs typeface="Roboto"/>
                <a:sym typeface="Roboto"/>
              </a:rPr>
              <a:t>limited</a:t>
            </a:r>
            <a:r>
              <a:rPr b="0" i="1" lang="en" sz="1100" u="none" cap="none" strike="noStrike">
                <a:solidFill>
                  <a:srgbClr val="000000"/>
                </a:solidFill>
                <a:latin typeface="Roboto"/>
                <a:ea typeface="Roboto"/>
                <a:cs typeface="Roboto"/>
                <a:sym typeface="Roboto"/>
              </a:rPr>
              <a:t> information availability and trainings on farm management and sustainability which directly impacts their income and yield and has implication on farm sustainability. </a:t>
            </a:r>
            <a:endParaRPr b="0" i="1" sz="1100" u="none" cap="none" strike="noStrike">
              <a:solidFill>
                <a:srgbClr val="000000"/>
              </a:solidFill>
              <a:latin typeface="Roboto"/>
              <a:ea typeface="Roboto"/>
              <a:cs typeface="Roboto"/>
              <a:sym typeface="Roboto"/>
            </a:endParaRPr>
          </a:p>
        </p:txBody>
      </p:sp>
      <p:graphicFrame>
        <p:nvGraphicFramePr>
          <p:cNvPr id="1029" name="Google Shape;1029;p36"/>
          <p:cNvGraphicFramePr/>
          <p:nvPr/>
        </p:nvGraphicFramePr>
        <p:xfrm>
          <a:off x="142150" y="746150"/>
          <a:ext cx="3000000" cy="3000000"/>
        </p:xfrm>
        <a:graphic>
          <a:graphicData uri="http://schemas.openxmlformats.org/drawingml/2006/table">
            <a:tbl>
              <a:tblPr>
                <a:noFill/>
                <a:tableStyleId>{0F42FCC8-6B50-42C1-B359-E455C61714E9}</a:tableStyleId>
              </a:tblPr>
              <a:tblGrid>
                <a:gridCol w="688800"/>
                <a:gridCol w="655150"/>
                <a:gridCol w="671975"/>
              </a:tblGrid>
              <a:tr h="6516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Constraint</a:t>
                      </a:r>
                      <a:endParaRPr b="1" sz="10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AP</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Assam</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Intercropping</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FE599"/>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Cooperatives &amp; FPOs</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Climate events</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bl>
          </a:graphicData>
        </a:graphic>
      </p:graphicFrame>
      <p:sp>
        <p:nvSpPr>
          <p:cNvPr id="1030" name="Google Shape;1030;p36"/>
          <p:cNvSpPr txBox="1"/>
          <p:nvPr/>
        </p:nvSpPr>
        <p:spPr>
          <a:xfrm>
            <a:off x="2323325" y="755425"/>
            <a:ext cx="6528300" cy="246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High and Medium Severity Constraints</a:t>
            </a:r>
            <a:endParaRPr b="1" i="0" sz="1000" u="none" cap="none" strike="noStrike">
              <a:solidFill>
                <a:srgbClr val="000000"/>
              </a:solidFill>
              <a:latin typeface="Roboto"/>
              <a:ea typeface="Roboto"/>
              <a:cs typeface="Roboto"/>
              <a:sym typeface="Roboto"/>
            </a:endParaRPr>
          </a:p>
        </p:txBody>
      </p:sp>
      <p:sp>
        <p:nvSpPr>
          <p:cNvPr id="1031" name="Google Shape;1031;p36"/>
          <p:cNvSpPr/>
          <p:nvPr/>
        </p:nvSpPr>
        <p:spPr>
          <a:xfrm>
            <a:off x="251825" y="2905900"/>
            <a:ext cx="184200" cy="1866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6"/>
          <p:cNvSpPr/>
          <p:nvPr/>
        </p:nvSpPr>
        <p:spPr>
          <a:xfrm>
            <a:off x="830945" y="2905900"/>
            <a:ext cx="184200" cy="1866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6"/>
          <p:cNvSpPr/>
          <p:nvPr/>
        </p:nvSpPr>
        <p:spPr>
          <a:xfrm>
            <a:off x="1562465" y="2905900"/>
            <a:ext cx="184200" cy="1866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6"/>
          <p:cNvSpPr txBox="1"/>
          <p:nvPr/>
        </p:nvSpPr>
        <p:spPr>
          <a:xfrm>
            <a:off x="420785" y="2845300"/>
            <a:ext cx="425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High</a:t>
            </a:r>
            <a:endParaRPr b="0" i="0" sz="800" u="none" cap="none" strike="noStrike">
              <a:solidFill>
                <a:srgbClr val="000000"/>
              </a:solidFill>
              <a:latin typeface="Arial"/>
              <a:ea typeface="Arial"/>
              <a:cs typeface="Arial"/>
              <a:sym typeface="Arial"/>
            </a:endParaRPr>
          </a:p>
        </p:txBody>
      </p:sp>
      <p:sp>
        <p:nvSpPr>
          <p:cNvPr id="1035" name="Google Shape;1035;p36"/>
          <p:cNvSpPr txBox="1"/>
          <p:nvPr/>
        </p:nvSpPr>
        <p:spPr>
          <a:xfrm>
            <a:off x="999905" y="2845300"/>
            <a:ext cx="57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Medium</a:t>
            </a:r>
            <a:endParaRPr b="0" i="0" sz="800" u="none" cap="none" strike="noStrike">
              <a:solidFill>
                <a:srgbClr val="000000"/>
              </a:solidFill>
              <a:latin typeface="Arial"/>
              <a:ea typeface="Arial"/>
              <a:cs typeface="Arial"/>
              <a:sym typeface="Arial"/>
            </a:endParaRPr>
          </a:p>
        </p:txBody>
      </p:sp>
      <p:sp>
        <p:nvSpPr>
          <p:cNvPr id="1036" name="Google Shape;1036;p36"/>
          <p:cNvSpPr txBox="1"/>
          <p:nvPr/>
        </p:nvSpPr>
        <p:spPr>
          <a:xfrm>
            <a:off x="1731425" y="2845300"/>
            <a:ext cx="510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Low</a:t>
            </a:r>
            <a:endParaRPr b="0" i="0" sz="800" u="none" cap="none" strike="noStrike">
              <a:solidFill>
                <a:srgbClr val="000000"/>
              </a:solidFill>
              <a:latin typeface="Arial"/>
              <a:ea typeface="Arial"/>
              <a:cs typeface="Arial"/>
              <a:sym typeface="Arial"/>
            </a:endParaRPr>
          </a:p>
        </p:txBody>
      </p:sp>
      <p:sp>
        <p:nvSpPr>
          <p:cNvPr id="1037" name="Google Shape;1037;p36"/>
          <p:cNvSpPr txBox="1"/>
          <p:nvPr>
            <p:ph type="title"/>
          </p:nvPr>
        </p:nvSpPr>
        <p:spPr>
          <a:xfrm>
            <a:off x="51625"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 sz="1600">
                <a:solidFill>
                  <a:schemeClr val="dk2"/>
                </a:solidFill>
                <a:latin typeface="Tahoma"/>
                <a:ea typeface="Tahoma"/>
                <a:cs typeface="Tahoma"/>
                <a:sym typeface="Tahoma"/>
              </a:rPr>
              <a:t>Constraints: On-farm </a:t>
            </a:r>
            <a:r>
              <a:rPr lang="en" sz="1600">
                <a:solidFill>
                  <a:schemeClr val="dk2"/>
                </a:solidFill>
                <a:latin typeface="Roboto"/>
                <a:ea typeface="Roboto"/>
                <a:cs typeface="Roboto"/>
                <a:sym typeface="Roboto"/>
              </a:rPr>
              <a:t>I</a:t>
            </a:r>
            <a:r>
              <a:rPr lang="en" sz="1600">
                <a:solidFill>
                  <a:schemeClr val="dk2"/>
                </a:solidFill>
                <a:latin typeface="Tahoma"/>
                <a:ea typeface="Tahoma"/>
                <a:cs typeface="Tahoma"/>
                <a:sym typeface="Tahoma"/>
              </a:rPr>
              <a:t> </a:t>
            </a:r>
            <a:r>
              <a:rPr b="0" lang="en" sz="1600">
                <a:solidFill>
                  <a:schemeClr val="dk2"/>
                </a:solidFill>
                <a:latin typeface="Tahoma"/>
                <a:ea typeface="Tahoma"/>
                <a:cs typeface="Tahoma"/>
                <a:sym typeface="Tahoma"/>
              </a:rPr>
              <a:t>Farmers face constraints related to accessing proper inputs and in determining appropriate application rate and techniques for the specific inputs</a:t>
            </a:r>
            <a:r>
              <a:rPr lang="en" sz="1600">
                <a:solidFill>
                  <a:schemeClr val="dk2"/>
                </a:solidFill>
                <a:latin typeface="Tahoma"/>
                <a:ea typeface="Tahoma"/>
                <a:cs typeface="Tahoma"/>
                <a:sym typeface="Tahoma"/>
              </a:rPr>
              <a:t> </a:t>
            </a:r>
            <a:endParaRPr sz="1600">
              <a:solidFill>
                <a:schemeClr val="dk2"/>
              </a:solidFill>
              <a:latin typeface="Tahoma"/>
              <a:ea typeface="Tahoma"/>
              <a:cs typeface="Tahoma"/>
              <a:sym typeface="Tahoma"/>
            </a:endParaRPr>
          </a:p>
        </p:txBody>
      </p:sp>
      <p:sp>
        <p:nvSpPr>
          <p:cNvPr id="1038" name="Google Shape;1038;p36"/>
          <p:cNvSpPr txBox="1"/>
          <p:nvPr/>
        </p:nvSpPr>
        <p:spPr>
          <a:xfrm>
            <a:off x="2323325" y="1064848"/>
            <a:ext cx="2110800" cy="31620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Intercropping</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in AP are reluctant to pursue intercropping with ~100% of farmers in harvesting stage not intercropping and only 17% in the gestation period intercropping. </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cited oil palm tree’s resource dependence and shade as hindrances to successful intercropping. </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Monoculture leads to high vulnerability from crop failure and depletion of soil nutrients, biodiversity loss. </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also fail to realize full potential of subsidies for not availing intercropping subsidy.</a:t>
            </a:r>
            <a:endParaRPr b="0" i="0" sz="800" u="none" cap="none" strike="noStrike">
              <a:solidFill>
                <a:schemeClr val="dk1"/>
              </a:solidFill>
              <a:latin typeface="Roboto"/>
              <a:ea typeface="Roboto"/>
              <a:cs typeface="Roboto"/>
              <a:sym typeface="Roboto"/>
            </a:endParaRPr>
          </a:p>
        </p:txBody>
      </p:sp>
      <p:sp>
        <p:nvSpPr>
          <p:cNvPr id="1039" name="Google Shape;1039;p36"/>
          <p:cNvSpPr txBox="1"/>
          <p:nvPr/>
        </p:nvSpPr>
        <p:spPr>
          <a:xfrm>
            <a:off x="4532025" y="1080992"/>
            <a:ext cx="2110800" cy="31620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Cooperatives &amp; FPOs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Assam, specially Goalpara has presence of some oil palm specific farmer groups but FPOs interactions were minimal in other locations. </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500"/>
              <a:buFont typeface="Arial"/>
              <a:buNone/>
            </a:pPr>
            <a:r>
              <a:t/>
            </a:r>
            <a:endParaRPr b="0" i="0" sz="5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Over 80% of farmers in gestation stage and harvesting &lt;5 yrs are not associated with FPOs. In AP, absence of FPOs is due to large size of individual plantations and farmers trying to secure individual profits by directly working with the processing companies.</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500"/>
              <a:buFont typeface="Arial"/>
              <a:buNone/>
            </a:pPr>
            <a:r>
              <a:t/>
            </a:r>
            <a:endParaRPr b="0" i="0" sz="5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Absence of FPOs leads to increased dependence on corporates for information, lack of cost sharing, bargaining.</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500"/>
              <a:buFont typeface="Arial"/>
              <a:buNone/>
            </a:pPr>
            <a:r>
              <a:t/>
            </a:r>
            <a:endParaRPr b="0" i="1" sz="5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Farmers cited need for FPOs for greater awareness and learning and lower dependencies on corporates.</a:t>
            </a:r>
            <a:endParaRPr b="0" i="0" sz="800" u="none" cap="none" strike="noStrike">
              <a:solidFill>
                <a:schemeClr val="dk1"/>
              </a:solidFill>
              <a:latin typeface="Roboto"/>
              <a:ea typeface="Roboto"/>
              <a:cs typeface="Roboto"/>
              <a:sym typeface="Roboto"/>
            </a:endParaRPr>
          </a:p>
        </p:txBody>
      </p:sp>
      <p:sp>
        <p:nvSpPr>
          <p:cNvPr id="1040" name="Google Shape;1040;p36"/>
          <p:cNvSpPr txBox="1"/>
          <p:nvPr/>
        </p:nvSpPr>
        <p:spPr>
          <a:xfrm>
            <a:off x="6740725" y="1077779"/>
            <a:ext cx="2110800" cy="31620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Climate events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Over 1 in 2 farmers in AP is impacted by changing climate conditions and weather patterns. </a:t>
            </a:r>
            <a:endParaRPr b="0" i="0" sz="800" u="none" cap="none" strike="noStrike">
              <a:solidFill>
                <a:schemeClr val="dk1"/>
              </a:solidFill>
              <a:latin typeface="Roboto"/>
              <a:ea typeface="Roboto"/>
              <a:cs typeface="Roboto"/>
              <a:sym typeface="Roboto"/>
            </a:endParaRPr>
          </a:p>
          <a:p>
            <a:pPr indent="-45720" lvl="0" marL="9144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Drought and erratic rainfall patterns are the most common manifestation of climate change in AP, leading to farmers facing challenges in obtaining water for irrigation, and extreme reliance on groundwater, which further pushes down water tables and aggravates drought conditions. </a:t>
            </a:r>
            <a:endParaRPr b="0" i="0" sz="800" u="none" cap="none" strike="noStrike">
              <a:solidFill>
                <a:schemeClr val="dk1"/>
              </a:solidFill>
              <a:latin typeface="Roboto"/>
              <a:ea typeface="Roboto"/>
              <a:cs typeface="Roboto"/>
              <a:sym typeface="Roboto"/>
            </a:endParaRPr>
          </a:p>
        </p:txBody>
      </p:sp>
      <p:sp>
        <p:nvSpPr>
          <p:cNvPr id="1041" name="Google Shape;1041;p36"/>
          <p:cNvSpPr txBox="1"/>
          <p:nvPr/>
        </p:nvSpPr>
        <p:spPr>
          <a:xfrm>
            <a:off x="149825" y="3398713"/>
            <a:ext cx="2016000" cy="4110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More farmers in AP are impacted by on-farm challenges as compared to AP. However some challenges like absence of cooperatives and farmer associations is a constraint impacting farmers across both states.</a:t>
            </a:r>
            <a:endParaRPr b="0" i="0" sz="800" u="none" cap="none" strike="noStrike">
              <a:solidFill>
                <a:srgbClr val="000000"/>
              </a:solidFill>
              <a:latin typeface="Roboto"/>
              <a:ea typeface="Roboto"/>
              <a:cs typeface="Roboto"/>
              <a:sym typeface="Roboto"/>
            </a:endParaRPr>
          </a:p>
        </p:txBody>
      </p:sp>
      <p:sp>
        <p:nvSpPr>
          <p:cNvPr id="1042" name="Google Shape;1042;p36"/>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37"/>
          <p:cNvSpPr txBox="1"/>
          <p:nvPr/>
        </p:nvSpPr>
        <p:spPr>
          <a:xfrm>
            <a:off x="2323325" y="1050925"/>
            <a:ext cx="1976100" cy="2974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Price</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rgbClr val="000000"/>
                </a:solidFill>
                <a:latin typeface="Roboto"/>
                <a:ea typeface="Roboto"/>
                <a:cs typeface="Roboto"/>
                <a:sym typeface="Roboto"/>
              </a:rPr>
              <a:t>Almost 9 out of 10 farmers </a:t>
            </a:r>
            <a:r>
              <a:rPr b="0" i="0" lang="en" sz="800" u="none" cap="none" strike="noStrike">
                <a:solidFill>
                  <a:schemeClr val="dk1"/>
                </a:solidFill>
                <a:latin typeface="Roboto"/>
                <a:ea typeface="Roboto"/>
                <a:cs typeface="Roboto"/>
                <a:sym typeface="Roboto"/>
              </a:rPr>
              <a:t>harvesting FFBs in Assam do not receive the NMEO-OP assured price for their produce </a:t>
            </a:r>
            <a:endParaRPr b="0" i="0" sz="800" u="none" cap="none" strike="noStrike">
              <a:solidFill>
                <a:schemeClr val="dk1"/>
              </a:solidFill>
              <a:latin typeface="Roboto"/>
              <a:ea typeface="Roboto"/>
              <a:cs typeface="Roboto"/>
              <a:sym typeface="Roboto"/>
            </a:endParaRPr>
          </a:p>
          <a:p>
            <a:pPr indent="0" lvl="0" marL="45720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Absence of a government assigned buyer and legal complexities in Goalpara has led to one trader dominating the market, operating alongside several middlemen. </a:t>
            </a:r>
            <a:endParaRPr b="0" i="0" sz="8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Contrastingly, only 1 out of 10 farmers in Andhra Pradesh reported not receiving the NMEO-OP price, which may be  attributed to the fluctuations in monthly rates of oil palm based on the international crude oil prices.</a:t>
            </a:r>
            <a:endParaRPr b="0" i="0" sz="800" u="none" cap="none" strike="noStrike">
              <a:solidFill>
                <a:schemeClr val="dk1"/>
              </a:solidFill>
              <a:latin typeface="Roboto"/>
              <a:ea typeface="Roboto"/>
              <a:cs typeface="Roboto"/>
              <a:sym typeface="Roboto"/>
            </a:endParaRPr>
          </a:p>
        </p:txBody>
      </p:sp>
      <p:sp>
        <p:nvSpPr>
          <p:cNvPr id="1048" name="Google Shape;1048;p37"/>
          <p:cNvSpPr txBox="1"/>
          <p:nvPr/>
        </p:nvSpPr>
        <p:spPr>
          <a:xfrm>
            <a:off x="51650" y="4143550"/>
            <a:ext cx="8819700" cy="764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 Goalpara district in Assam must resolve the legal issues to ensure farmers are receiving a fair price for their produce and are incentivised to continue oil palm cultivation. A larger risk is that the dissatisfaction among these farmers can lead to lack of interest in other farmers as well making adoption difficult.</a:t>
            </a:r>
            <a:endParaRPr b="0" i="1" sz="1100" u="none" cap="none" strike="noStrike">
              <a:solidFill>
                <a:srgbClr val="000000"/>
              </a:solidFill>
              <a:latin typeface="Roboto"/>
              <a:ea typeface="Roboto"/>
              <a:cs typeface="Roboto"/>
              <a:sym typeface="Roboto"/>
            </a:endParaRPr>
          </a:p>
        </p:txBody>
      </p:sp>
      <p:sp>
        <p:nvSpPr>
          <p:cNvPr id="1049" name="Google Shape;1049;p37"/>
          <p:cNvSpPr txBox="1"/>
          <p:nvPr/>
        </p:nvSpPr>
        <p:spPr>
          <a:xfrm>
            <a:off x="6588325" y="1050925"/>
            <a:ext cx="2016000" cy="2974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Supporting Infrastructure</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Assam does not have any mills yet leading to long transportation distances affecting the quality of the perishable FFBs. The nearest mill is in Mizoram</a:t>
            </a:r>
            <a:endParaRPr b="0" i="0" sz="8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There are 13 processing units in AP with a total crushing capacity  of 461 MT FFB per hour, ranging from 5 to 125 MT FFB per hour</a:t>
            </a:r>
            <a:endParaRPr b="0" i="0" sz="900" u="none" cap="none" strike="noStrike">
              <a:solidFill>
                <a:srgbClr val="000000"/>
              </a:solidFill>
              <a:latin typeface="Roboto"/>
              <a:ea typeface="Roboto"/>
              <a:cs typeface="Roboto"/>
              <a:sym typeface="Roboto"/>
            </a:endParaRPr>
          </a:p>
        </p:txBody>
      </p:sp>
      <p:sp>
        <p:nvSpPr>
          <p:cNvPr id="1050" name="Google Shape;1050;p37"/>
          <p:cNvSpPr txBox="1"/>
          <p:nvPr/>
        </p:nvSpPr>
        <p:spPr>
          <a:xfrm>
            <a:off x="149825" y="755425"/>
            <a:ext cx="2016000" cy="32697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051" name="Google Shape;1051;p37"/>
          <p:cNvGraphicFramePr/>
          <p:nvPr/>
        </p:nvGraphicFramePr>
        <p:xfrm>
          <a:off x="149825" y="907850"/>
          <a:ext cx="3000000" cy="3000000"/>
        </p:xfrm>
        <a:graphic>
          <a:graphicData uri="http://schemas.openxmlformats.org/drawingml/2006/table">
            <a:tbl>
              <a:tblPr>
                <a:noFill/>
                <a:tableStyleId>{0F42FCC8-6B50-42C1-B359-E455C61714E9}</a:tableStyleId>
              </a:tblPr>
              <a:tblGrid>
                <a:gridCol w="671975"/>
                <a:gridCol w="671975"/>
                <a:gridCol w="671975"/>
              </a:tblGrid>
              <a:tr h="6516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Constraint</a:t>
                      </a:r>
                      <a:endParaRPr b="1" sz="10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AP</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Severity in Assam</a:t>
                      </a:r>
                      <a:endParaRPr b="1"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lt1"/>
                      </a:solidFill>
                      <a:prstDash val="dot"/>
                      <a:round/>
                      <a:headEnd len="sm" w="sm" type="none"/>
                      <a:tailEnd len="sm" w="sm" type="none"/>
                    </a:lnB>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Price</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Transport-</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ation</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r>
              <a:tr h="387875">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Supporting Infrastructure</a:t>
                      </a:r>
                      <a:endParaRPr sz="800" u="none" cap="none" strike="noStrike">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19050">
                      <a:solidFill>
                        <a:schemeClr val="lt1"/>
                      </a:solidFill>
                      <a:prstDash val="dot"/>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nchor="ctr">
                    <a:lnL cap="flat" cmpd="sng" w="19050">
                      <a:solidFill>
                        <a:schemeClr val="lt1"/>
                      </a:solidFill>
                      <a:prstDash val="dot"/>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lt1"/>
                      </a:solidFill>
                      <a:prstDash val="dot"/>
                      <a:round/>
                      <a:headEnd len="sm" w="sm" type="none"/>
                      <a:tailEnd len="sm" w="sm" type="none"/>
                    </a:lnT>
                    <a:lnB cap="flat" cmpd="sng" w="19050">
                      <a:solidFill>
                        <a:schemeClr val="lt1"/>
                      </a:solidFill>
                      <a:prstDash val="dot"/>
                      <a:round/>
                      <a:headEnd len="sm" w="sm" type="none"/>
                      <a:tailEnd len="sm" w="sm" type="none"/>
                    </a:lnB>
                    <a:solidFill>
                      <a:srgbClr val="F4CCCC"/>
                    </a:solidFill>
                  </a:tcPr>
                </a:tc>
              </a:tr>
            </a:tbl>
          </a:graphicData>
        </a:graphic>
      </p:graphicFrame>
      <p:sp>
        <p:nvSpPr>
          <p:cNvPr id="1052" name="Google Shape;1052;p37"/>
          <p:cNvSpPr txBox="1"/>
          <p:nvPr/>
        </p:nvSpPr>
        <p:spPr>
          <a:xfrm>
            <a:off x="149825" y="3243039"/>
            <a:ext cx="2016000" cy="6429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Assam being a nascent market is more affected by post farm constraints in terms of inadequate pricing, high transportation costs, and lack of supporting infrastructure. </a:t>
            </a:r>
            <a:endParaRPr b="0" i="0" sz="800" u="none" cap="none" strike="noStrike">
              <a:solidFill>
                <a:srgbClr val="000000"/>
              </a:solidFill>
              <a:latin typeface="Roboto"/>
              <a:ea typeface="Roboto"/>
              <a:cs typeface="Roboto"/>
              <a:sym typeface="Roboto"/>
            </a:endParaRPr>
          </a:p>
        </p:txBody>
      </p:sp>
      <p:sp>
        <p:nvSpPr>
          <p:cNvPr id="1053" name="Google Shape;1053;p37"/>
          <p:cNvSpPr txBox="1"/>
          <p:nvPr/>
        </p:nvSpPr>
        <p:spPr>
          <a:xfrm>
            <a:off x="2348700" y="755425"/>
            <a:ext cx="6255900" cy="246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High and Medium Severity Constraints</a:t>
            </a:r>
            <a:endParaRPr b="1" i="0" sz="1000" u="none" cap="none" strike="noStrike">
              <a:solidFill>
                <a:srgbClr val="000000"/>
              </a:solidFill>
              <a:latin typeface="Roboto"/>
              <a:ea typeface="Roboto"/>
              <a:cs typeface="Roboto"/>
              <a:sym typeface="Roboto"/>
            </a:endParaRPr>
          </a:p>
        </p:txBody>
      </p:sp>
      <p:sp>
        <p:nvSpPr>
          <p:cNvPr id="1054" name="Google Shape;1054;p37"/>
          <p:cNvSpPr/>
          <p:nvPr/>
        </p:nvSpPr>
        <p:spPr>
          <a:xfrm>
            <a:off x="175625" y="2905900"/>
            <a:ext cx="184200" cy="1866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7"/>
          <p:cNvSpPr/>
          <p:nvPr/>
        </p:nvSpPr>
        <p:spPr>
          <a:xfrm>
            <a:off x="754745" y="2905900"/>
            <a:ext cx="184200" cy="1866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7"/>
          <p:cNvSpPr/>
          <p:nvPr/>
        </p:nvSpPr>
        <p:spPr>
          <a:xfrm>
            <a:off x="1486265" y="2905900"/>
            <a:ext cx="184200" cy="1866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7"/>
          <p:cNvSpPr txBox="1"/>
          <p:nvPr/>
        </p:nvSpPr>
        <p:spPr>
          <a:xfrm>
            <a:off x="344585" y="2845300"/>
            <a:ext cx="4254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High</a:t>
            </a:r>
            <a:endParaRPr b="0" i="0" sz="800" u="none" cap="none" strike="noStrike">
              <a:solidFill>
                <a:srgbClr val="000000"/>
              </a:solidFill>
              <a:latin typeface="Arial"/>
              <a:ea typeface="Arial"/>
              <a:cs typeface="Arial"/>
              <a:sym typeface="Arial"/>
            </a:endParaRPr>
          </a:p>
        </p:txBody>
      </p:sp>
      <p:sp>
        <p:nvSpPr>
          <p:cNvPr id="1058" name="Google Shape;1058;p37"/>
          <p:cNvSpPr txBox="1"/>
          <p:nvPr/>
        </p:nvSpPr>
        <p:spPr>
          <a:xfrm>
            <a:off x="923705" y="2845300"/>
            <a:ext cx="577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Medium</a:t>
            </a:r>
            <a:endParaRPr b="0" i="0" sz="800" u="none" cap="none" strike="noStrike">
              <a:solidFill>
                <a:srgbClr val="000000"/>
              </a:solidFill>
              <a:latin typeface="Arial"/>
              <a:ea typeface="Arial"/>
              <a:cs typeface="Arial"/>
              <a:sym typeface="Arial"/>
            </a:endParaRPr>
          </a:p>
        </p:txBody>
      </p:sp>
      <p:sp>
        <p:nvSpPr>
          <p:cNvPr id="1059" name="Google Shape;1059;p37"/>
          <p:cNvSpPr txBox="1"/>
          <p:nvPr/>
        </p:nvSpPr>
        <p:spPr>
          <a:xfrm>
            <a:off x="1655225" y="2845300"/>
            <a:ext cx="510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Low</a:t>
            </a:r>
            <a:endParaRPr b="0" i="0" sz="800" u="none" cap="none" strike="noStrike">
              <a:solidFill>
                <a:srgbClr val="000000"/>
              </a:solidFill>
              <a:latin typeface="Arial"/>
              <a:ea typeface="Arial"/>
              <a:cs typeface="Arial"/>
              <a:sym typeface="Arial"/>
            </a:endParaRPr>
          </a:p>
        </p:txBody>
      </p:sp>
      <p:sp>
        <p:nvSpPr>
          <p:cNvPr id="1060" name="Google Shape;1060;p37"/>
          <p:cNvSpPr txBox="1"/>
          <p:nvPr>
            <p:ph type="title"/>
          </p:nvPr>
        </p:nvSpPr>
        <p:spPr>
          <a:xfrm>
            <a:off x="51625" y="78650"/>
            <a:ext cx="8819700" cy="840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lang="en" sz="1600">
                <a:solidFill>
                  <a:schemeClr val="dk2"/>
                </a:solidFill>
                <a:latin typeface="Tahoma"/>
                <a:ea typeface="Tahoma"/>
                <a:cs typeface="Tahoma"/>
                <a:sym typeface="Tahoma"/>
              </a:rPr>
              <a:t>Constraints: Post farm </a:t>
            </a:r>
            <a:r>
              <a:rPr lang="en" sz="1600">
                <a:solidFill>
                  <a:schemeClr val="dk2"/>
                </a:solidFill>
                <a:latin typeface="Roboto"/>
                <a:ea typeface="Roboto"/>
                <a:cs typeface="Roboto"/>
                <a:sym typeface="Roboto"/>
              </a:rPr>
              <a:t>I</a:t>
            </a:r>
            <a:r>
              <a:rPr lang="en" sz="1600">
                <a:solidFill>
                  <a:schemeClr val="dk2"/>
                </a:solidFill>
                <a:latin typeface="Tahoma"/>
                <a:ea typeface="Tahoma"/>
                <a:cs typeface="Tahoma"/>
                <a:sym typeface="Tahoma"/>
              </a:rPr>
              <a:t> </a:t>
            </a:r>
            <a:r>
              <a:rPr b="0" lang="en" sz="1600">
                <a:solidFill>
                  <a:schemeClr val="dk2"/>
                </a:solidFill>
                <a:latin typeface="Tahoma"/>
                <a:ea typeface="Tahoma"/>
                <a:cs typeface="Tahoma"/>
                <a:sym typeface="Tahoma"/>
              </a:rPr>
              <a:t>Post farm constraints are largely centered around accessing proper markets and supporting infrastructure, which is emerges significantly as a challenge in Assam</a:t>
            </a:r>
            <a:r>
              <a:rPr lang="en" sz="1600">
                <a:solidFill>
                  <a:schemeClr val="dk2"/>
                </a:solidFill>
                <a:latin typeface="Tahoma"/>
                <a:ea typeface="Tahoma"/>
                <a:cs typeface="Tahoma"/>
                <a:sym typeface="Tahoma"/>
              </a:rPr>
              <a:t> </a:t>
            </a:r>
            <a:endParaRPr sz="1600">
              <a:solidFill>
                <a:schemeClr val="dk2"/>
              </a:solidFill>
              <a:latin typeface="Tahoma"/>
              <a:ea typeface="Tahoma"/>
              <a:cs typeface="Tahoma"/>
              <a:sym typeface="Tahoma"/>
            </a:endParaRPr>
          </a:p>
        </p:txBody>
      </p:sp>
      <p:sp>
        <p:nvSpPr>
          <p:cNvPr id="1061" name="Google Shape;1061;p37"/>
          <p:cNvSpPr txBox="1"/>
          <p:nvPr/>
        </p:nvSpPr>
        <p:spPr>
          <a:xfrm>
            <a:off x="4456925" y="1050925"/>
            <a:ext cx="1976100" cy="29742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Transportation</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chemeClr val="dk1"/>
                </a:solidFill>
                <a:latin typeface="Roboto"/>
                <a:ea typeface="Roboto"/>
                <a:cs typeface="Roboto"/>
                <a:sym typeface="Roboto"/>
              </a:rPr>
              <a:t>Almost 9 out of 10 farmers </a:t>
            </a:r>
            <a:r>
              <a:rPr b="0" i="0" lang="en" sz="800" u="none" cap="none" strike="noStrike">
                <a:solidFill>
                  <a:srgbClr val="000000"/>
                </a:solidFill>
                <a:latin typeface="Roboto"/>
                <a:ea typeface="Roboto"/>
                <a:cs typeface="Roboto"/>
                <a:sym typeface="Roboto"/>
              </a:rPr>
              <a:t>harvesting FFBs in Assam are not reimbursed for transportation (as specified in the policy). However, some farmers are assisted by FPOs and associations in transportation which reduces their individual costs. </a:t>
            </a:r>
            <a:endParaRPr b="0" i="0" sz="800" u="none" cap="none" strike="noStrike">
              <a:solidFill>
                <a:srgbClr val="000000"/>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a:p>
            <a:pPr indent="-91440" lvl="0" marL="91440" marR="0" rtl="0" algn="just">
              <a:lnSpc>
                <a:spcPct val="115000"/>
              </a:lnSpc>
              <a:spcBef>
                <a:spcPts val="0"/>
              </a:spcBef>
              <a:spcAft>
                <a:spcPts val="0"/>
              </a:spcAft>
              <a:buClr>
                <a:schemeClr val="dk1"/>
              </a:buClr>
              <a:buSzPts val="800"/>
              <a:buFont typeface="Roboto"/>
              <a:buChar char="●"/>
            </a:pPr>
            <a:r>
              <a:rPr b="0" i="0" lang="en" sz="800" u="none" cap="none" strike="noStrike">
                <a:solidFill>
                  <a:srgbClr val="000000"/>
                </a:solidFill>
                <a:latin typeface="Roboto"/>
                <a:ea typeface="Roboto"/>
                <a:cs typeface="Roboto"/>
                <a:sym typeface="Roboto"/>
              </a:rPr>
              <a:t>While there is an MOU between Assam govt and Shivasais in Goalpara, there are challenges in implementation  leading to lack of visibility on the transportation reimbursement policies, prices paid etc</a:t>
            </a:r>
            <a:endParaRPr b="0" i="0" sz="800" u="none" cap="none" strike="noStrike">
              <a:solidFill>
                <a:srgbClr val="000000"/>
              </a:solidFill>
              <a:latin typeface="Roboto"/>
              <a:ea typeface="Roboto"/>
              <a:cs typeface="Roboto"/>
              <a:sym typeface="Roboto"/>
            </a:endParaRPr>
          </a:p>
        </p:txBody>
      </p:sp>
      <p:sp>
        <p:nvSpPr>
          <p:cNvPr id="1062" name="Google Shape;1062;p3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38"/>
          <p:cNvSpPr/>
          <p:nvPr/>
        </p:nvSpPr>
        <p:spPr>
          <a:xfrm>
            <a:off x="69775" y="4187150"/>
            <a:ext cx="8801700" cy="7338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Based on these parameters of farmer readiness, </a:t>
            </a:r>
            <a:r>
              <a:rPr b="1" i="1" lang="en" sz="1100" u="none" cap="none" strike="noStrike">
                <a:solidFill>
                  <a:srgbClr val="000000"/>
                </a:solidFill>
                <a:latin typeface="Roboto"/>
                <a:ea typeface="Roboto"/>
                <a:cs typeface="Roboto"/>
                <a:sym typeface="Roboto"/>
              </a:rPr>
              <a:t>farmers in Andhra Pradesh are more prepared but less willing for ISH certification as compared than farmers in Assam</a:t>
            </a:r>
            <a:r>
              <a:rPr b="0" i="1" lang="en" sz="1100" u="none" cap="none" strike="noStrike">
                <a:solidFill>
                  <a:srgbClr val="000000"/>
                </a:solidFill>
                <a:latin typeface="Roboto"/>
                <a:ea typeface="Roboto"/>
                <a:cs typeface="Roboto"/>
                <a:sym typeface="Roboto"/>
              </a:rPr>
              <a:t>. A </a:t>
            </a:r>
            <a:r>
              <a:rPr b="1" i="1" lang="en" sz="1100" u="none" cap="none" strike="noStrike">
                <a:solidFill>
                  <a:srgbClr val="000000"/>
                </a:solidFill>
                <a:latin typeface="Roboto"/>
                <a:ea typeface="Roboto"/>
                <a:cs typeface="Roboto"/>
                <a:sym typeface="Roboto"/>
              </a:rPr>
              <a:t>three pronged strategy</a:t>
            </a:r>
            <a:r>
              <a:rPr b="0" i="1" lang="en" sz="1100" u="none" cap="none" strike="noStrike">
                <a:solidFill>
                  <a:srgbClr val="000000"/>
                </a:solidFill>
                <a:latin typeface="Roboto"/>
                <a:ea typeface="Roboto"/>
                <a:cs typeface="Roboto"/>
                <a:sym typeface="Roboto"/>
              </a:rPr>
              <a:t> has been proposed for RSPO to solve for these challenges as well as increase readiness of farmers for certification.</a:t>
            </a:r>
            <a:endParaRPr b="0" i="1" sz="1100" u="none" cap="none" strike="noStrike">
              <a:solidFill>
                <a:srgbClr val="000000"/>
              </a:solidFill>
              <a:latin typeface="Roboto"/>
              <a:ea typeface="Roboto"/>
              <a:cs typeface="Roboto"/>
              <a:sym typeface="Roboto"/>
            </a:endParaRPr>
          </a:p>
        </p:txBody>
      </p:sp>
      <p:sp>
        <p:nvSpPr>
          <p:cNvPr id="1069" name="Google Shape;1069;p38"/>
          <p:cNvSpPr txBox="1"/>
          <p:nvPr/>
        </p:nvSpPr>
        <p:spPr>
          <a:xfrm>
            <a:off x="865700" y="785650"/>
            <a:ext cx="7314300" cy="338700"/>
          </a:xfrm>
          <a:prstGeom prst="rect">
            <a:avLst/>
          </a:prstGeom>
          <a:solidFill>
            <a:srgbClr val="F3F3F3"/>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Roboto"/>
                <a:ea typeface="Roboto"/>
                <a:cs typeface="Roboto"/>
                <a:sym typeface="Roboto"/>
              </a:rPr>
              <a:t>Current Level of Readiness for RSPO SH Certification</a:t>
            </a:r>
            <a:endParaRPr b="1" i="1" sz="1000" u="none" cap="none" strike="noStrike">
              <a:solidFill>
                <a:schemeClr val="dk1"/>
              </a:solidFill>
              <a:latin typeface="Roboto"/>
              <a:ea typeface="Roboto"/>
              <a:cs typeface="Roboto"/>
              <a:sym typeface="Roboto"/>
            </a:endParaRPr>
          </a:p>
        </p:txBody>
      </p:sp>
      <p:graphicFrame>
        <p:nvGraphicFramePr>
          <p:cNvPr id="1070" name="Google Shape;1070;p38"/>
          <p:cNvGraphicFramePr/>
          <p:nvPr/>
        </p:nvGraphicFramePr>
        <p:xfrm>
          <a:off x="865650" y="2217600"/>
          <a:ext cx="3000000" cy="3000000"/>
        </p:xfrm>
        <a:graphic>
          <a:graphicData uri="http://schemas.openxmlformats.org/drawingml/2006/table">
            <a:tbl>
              <a:tblPr>
                <a:noFill/>
                <a:tableStyleId>{0F42FCC8-6B50-42C1-B359-E455C61714E9}</a:tableStyleId>
              </a:tblPr>
              <a:tblGrid>
                <a:gridCol w="914300"/>
                <a:gridCol w="914300"/>
                <a:gridCol w="914300"/>
                <a:gridCol w="914300"/>
                <a:gridCol w="914300"/>
                <a:gridCol w="914300"/>
                <a:gridCol w="914300"/>
                <a:gridCol w="914300"/>
              </a:tblGrid>
              <a:tr h="1030175">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980000"/>
                          </a:solidFill>
                          <a:latin typeface="Roboto"/>
                          <a:ea typeface="Roboto"/>
                          <a:cs typeface="Roboto"/>
                          <a:sym typeface="Roboto"/>
                        </a:rPr>
                        <a:t>68%</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 </a:t>
                      </a:r>
                      <a:r>
                        <a:rPr lang="en" sz="800" u="none" cap="none" strike="noStrike">
                          <a:latin typeface="Roboto"/>
                          <a:ea typeface="Roboto"/>
                          <a:cs typeface="Roboto"/>
                          <a:sym typeface="Roboto"/>
                        </a:rPr>
                        <a:t>Farmers don’t have patta / contracts for the land they are currently using for plantations</a:t>
                      </a:r>
                      <a:endParaRPr sz="800" u="none" cap="none" strike="noStrike">
                        <a:latin typeface="Roboto"/>
                        <a:ea typeface="Roboto"/>
                        <a:cs typeface="Roboto"/>
                        <a:sym typeface="Roboto"/>
                      </a:endParaRPr>
                    </a:p>
                  </a:txBody>
                  <a:tcPr marT="45700" marB="0" marR="45700" marL="45700">
                    <a:lnL cap="flat" cmpd="sng" w="9525">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347A5C"/>
                          </a:solidFill>
                          <a:latin typeface="Roboto"/>
                          <a:ea typeface="Roboto"/>
                          <a:cs typeface="Roboto"/>
                          <a:sym typeface="Roboto"/>
                        </a:rPr>
                        <a:t>81%</a:t>
                      </a:r>
                      <a:endParaRPr b="1" sz="11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Land used for oil palm is arable agri land, remaining being forest and common land</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78%</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Farmers are not part of  FPOs/ Cooperatives or other farmer groups</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chemeClr val="accent4"/>
                          </a:solidFill>
                          <a:latin typeface="Roboto"/>
                          <a:ea typeface="Roboto"/>
                          <a:cs typeface="Roboto"/>
                          <a:sym typeface="Roboto"/>
                        </a:rPr>
                        <a:t>85%</a:t>
                      </a:r>
                      <a:endParaRPr b="1" sz="1100" u="none" cap="none" strike="noStrike">
                        <a:solidFill>
                          <a:schemeClr val="accent4"/>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Farmers were willing to know and adopt RSPO certification</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11%</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Women landowning farmers </a:t>
                      </a:r>
                      <a:endParaRPr b="1" sz="1100" u="none" cap="none" strike="noStrike">
                        <a:solidFill>
                          <a:schemeClr val="accent4"/>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rowSpan="2">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accent4"/>
                          </a:solidFill>
                          <a:latin typeface="Roboto"/>
                          <a:ea typeface="Roboto"/>
                          <a:cs typeface="Roboto"/>
                          <a:sym typeface="Roboto"/>
                        </a:rPr>
                        <a:t>Not prevalent</a:t>
                      </a:r>
                      <a:endParaRPr b="1" sz="1100" u="none" cap="none" strike="noStrike">
                        <a:solidFill>
                          <a:srgbClr val="980000"/>
                        </a:solidFill>
                        <a:latin typeface="Roboto"/>
                        <a:ea typeface="Roboto"/>
                        <a:cs typeface="Roboto"/>
                        <a:sym typeface="Roboto"/>
                      </a:endParaRPr>
                    </a:p>
                  </a:txBody>
                  <a:tcPr marT="45700" marB="0" marR="45700" marL="457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96%</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Farmers use less than 5 types of fertilizers</a:t>
                      </a:r>
                      <a:endParaRPr b="1" sz="1100" u="none" cap="none" strike="noStrike">
                        <a:solidFill>
                          <a:schemeClr val="accent4"/>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chemeClr val="accent4"/>
                          </a:solidFill>
                          <a:latin typeface="Roboto"/>
                          <a:ea typeface="Roboto"/>
                          <a:cs typeface="Roboto"/>
                          <a:sym typeface="Roboto"/>
                        </a:rPr>
                        <a:t>80% </a:t>
                      </a:r>
                      <a:endParaRPr b="1" sz="1100" u="none" cap="none" strike="noStrike">
                        <a:solidFill>
                          <a:schemeClr val="accent4"/>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Farmers use rainwater for irrigation</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878425">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accent4"/>
                          </a:solidFill>
                          <a:latin typeface="Roboto"/>
                          <a:ea typeface="Roboto"/>
                          <a:cs typeface="Roboto"/>
                          <a:sym typeface="Roboto"/>
                        </a:rPr>
                        <a:t>100%</a:t>
                      </a:r>
                      <a:endParaRPr b="1" sz="1100" u="none" cap="none" strike="noStrike">
                        <a:solidFill>
                          <a:schemeClr val="accent4"/>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Landowners have papers for their land</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45700" marB="0" marR="45700" marL="45700">
                    <a:lnL cap="flat" cmpd="sng" w="9525">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accent4"/>
                          </a:solidFill>
                          <a:latin typeface="Roboto"/>
                          <a:ea typeface="Roboto"/>
                          <a:cs typeface="Roboto"/>
                          <a:sym typeface="Roboto"/>
                        </a:rPr>
                        <a:t>100%</a:t>
                      </a:r>
                      <a:endParaRPr b="1" sz="1100" u="none" cap="none" strike="noStrike">
                        <a:solidFill>
                          <a:schemeClr val="accent4"/>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Land used for oil palm is arable agri land</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980000"/>
                          </a:solidFill>
                          <a:latin typeface="Roboto"/>
                          <a:ea typeface="Roboto"/>
                          <a:cs typeface="Roboto"/>
                          <a:sym typeface="Roboto"/>
                        </a:rPr>
                        <a:t>76%</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solidFill>
                            <a:schemeClr val="dk1"/>
                          </a:solidFill>
                          <a:latin typeface="Roboto"/>
                          <a:ea typeface="Roboto"/>
                          <a:cs typeface="Roboto"/>
                          <a:sym typeface="Roboto"/>
                        </a:rPr>
                        <a:t>Farmers are not part of  FPOs/ Cooperatives or other farmer groups</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17%</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Farmers were willing to know and adopt RSPO certification</a:t>
                      </a:r>
                      <a:endParaRPr sz="800" u="none" cap="none" strike="noStrike">
                        <a:solidFill>
                          <a:schemeClr val="dk1"/>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2%</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Women landowning farmers</a:t>
                      </a:r>
                      <a:endParaRPr b="1" sz="1100" u="none" cap="none" strike="noStrike">
                        <a:solidFill>
                          <a:srgbClr val="980000"/>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vMerge="1"/>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49%</a:t>
                      </a:r>
                      <a:endParaRPr b="1" sz="1100" u="none" cap="none" strike="noStrike">
                        <a:solidFill>
                          <a:srgbClr val="980000"/>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Farmers use more than 8 types of fertilizers</a:t>
                      </a:r>
                      <a:endParaRPr b="1" sz="1100" u="none" cap="none" strike="noStrike">
                        <a:solidFill>
                          <a:schemeClr val="accent4"/>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100" u="none" cap="none" strike="noStrike">
                          <a:solidFill>
                            <a:srgbClr val="980000"/>
                          </a:solidFill>
                          <a:latin typeface="Roboto"/>
                          <a:ea typeface="Roboto"/>
                          <a:cs typeface="Roboto"/>
                          <a:sym typeface="Roboto"/>
                        </a:rPr>
                        <a:t>100%</a:t>
                      </a:r>
                      <a:r>
                        <a:rPr b="1" lang="en" sz="1100" u="none" cap="none" strike="noStrike">
                          <a:solidFill>
                            <a:schemeClr val="accent4"/>
                          </a:solidFill>
                          <a:latin typeface="Roboto"/>
                          <a:ea typeface="Roboto"/>
                          <a:cs typeface="Roboto"/>
                          <a:sym typeface="Roboto"/>
                        </a:rPr>
                        <a:t> </a:t>
                      </a:r>
                      <a:endParaRPr b="1" sz="1100" u="none" cap="none" strike="noStrike">
                        <a:solidFill>
                          <a:schemeClr val="accent4"/>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800" u="none" cap="none" strike="noStrike">
                          <a:solidFill>
                            <a:schemeClr val="dk1"/>
                          </a:solidFill>
                          <a:latin typeface="Roboto"/>
                          <a:ea typeface="Roboto"/>
                          <a:cs typeface="Roboto"/>
                          <a:sym typeface="Roboto"/>
                        </a:rPr>
                        <a:t>Farmers use groundwater for irrigation</a:t>
                      </a:r>
                      <a:endParaRPr b="1" sz="1100" u="none" cap="none" strike="noStrike">
                        <a:solidFill>
                          <a:srgbClr val="980000"/>
                        </a:solidFill>
                        <a:latin typeface="Roboto"/>
                        <a:ea typeface="Roboto"/>
                        <a:cs typeface="Roboto"/>
                        <a:sym typeface="Roboto"/>
                      </a:endParaRPr>
                    </a:p>
                  </a:txBody>
                  <a:tcPr marT="45700" marB="0" marR="45700" marL="45700">
                    <a:lnL cap="flat" cmpd="sng" w="381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bl>
          </a:graphicData>
        </a:graphic>
      </p:graphicFrame>
      <p:sp>
        <p:nvSpPr>
          <p:cNvPr id="1071" name="Google Shape;1071;p38"/>
          <p:cNvSpPr txBox="1"/>
          <p:nvPr/>
        </p:nvSpPr>
        <p:spPr>
          <a:xfrm>
            <a:off x="69775" y="2590350"/>
            <a:ext cx="872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Assam</a:t>
            </a:r>
            <a:endParaRPr b="1" i="0" sz="1000" u="none" cap="none" strike="noStrike">
              <a:solidFill>
                <a:schemeClr val="dk1"/>
              </a:solidFill>
              <a:latin typeface="Roboto"/>
              <a:ea typeface="Roboto"/>
              <a:cs typeface="Roboto"/>
              <a:sym typeface="Roboto"/>
            </a:endParaRPr>
          </a:p>
        </p:txBody>
      </p:sp>
      <p:sp>
        <p:nvSpPr>
          <p:cNvPr id="1072" name="Google Shape;1072;p38"/>
          <p:cNvSpPr txBox="1"/>
          <p:nvPr/>
        </p:nvSpPr>
        <p:spPr>
          <a:xfrm>
            <a:off x="69775" y="3504750"/>
            <a:ext cx="872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AP</a:t>
            </a:r>
            <a:endParaRPr b="1" i="0" sz="1000" u="none" cap="none" strike="noStrike">
              <a:solidFill>
                <a:schemeClr val="dk1"/>
              </a:solidFill>
              <a:latin typeface="Roboto"/>
              <a:ea typeface="Roboto"/>
              <a:cs typeface="Roboto"/>
              <a:sym typeface="Roboto"/>
            </a:endParaRPr>
          </a:p>
        </p:txBody>
      </p:sp>
      <p:sp>
        <p:nvSpPr>
          <p:cNvPr id="1073" name="Google Shape;1073;p38"/>
          <p:cNvSpPr txBox="1"/>
          <p:nvPr/>
        </p:nvSpPr>
        <p:spPr>
          <a:xfrm>
            <a:off x="898925" y="1843413"/>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Land Legality</a:t>
            </a:r>
            <a:endParaRPr b="1" i="0" sz="1000" u="none" cap="none" strike="noStrike">
              <a:solidFill>
                <a:srgbClr val="347A5C"/>
              </a:solidFill>
              <a:latin typeface="Roboto"/>
              <a:ea typeface="Roboto"/>
              <a:cs typeface="Roboto"/>
              <a:sym typeface="Roboto"/>
            </a:endParaRPr>
          </a:p>
        </p:txBody>
      </p:sp>
      <p:sp>
        <p:nvSpPr>
          <p:cNvPr id="1074" name="Google Shape;1074;p38"/>
          <p:cNvSpPr txBox="1"/>
          <p:nvPr/>
        </p:nvSpPr>
        <p:spPr>
          <a:xfrm>
            <a:off x="2723950" y="1848850"/>
            <a:ext cx="872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Organization into Groups</a:t>
            </a:r>
            <a:endParaRPr b="1" i="0" sz="1000" u="none" cap="none" strike="noStrike">
              <a:solidFill>
                <a:srgbClr val="347A5C"/>
              </a:solidFill>
              <a:latin typeface="Roboto"/>
              <a:ea typeface="Roboto"/>
              <a:cs typeface="Roboto"/>
              <a:sym typeface="Roboto"/>
            </a:endParaRPr>
          </a:p>
        </p:txBody>
      </p:sp>
      <p:sp>
        <p:nvSpPr>
          <p:cNvPr id="1075" name="Google Shape;1075;p38"/>
          <p:cNvSpPr txBox="1"/>
          <p:nvPr/>
        </p:nvSpPr>
        <p:spPr>
          <a:xfrm>
            <a:off x="3624613" y="1858225"/>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Willingness</a:t>
            </a:r>
            <a:endParaRPr b="1" i="0" sz="1000" u="none" cap="none" strike="noStrike">
              <a:solidFill>
                <a:srgbClr val="347A5C"/>
              </a:solidFill>
              <a:latin typeface="Roboto"/>
              <a:ea typeface="Roboto"/>
              <a:cs typeface="Roboto"/>
              <a:sym typeface="Roboto"/>
            </a:endParaRPr>
          </a:p>
        </p:txBody>
      </p:sp>
      <p:pic>
        <p:nvPicPr>
          <p:cNvPr id="1076" name="Google Shape;1076;p38"/>
          <p:cNvPicPr preferRelativeResize="0"/>
          <p:nvPr/>
        </p:nvPicPr>
        <p:blipFill rotWithShape="1">
          <a:blip r:embed="rId3">
            <a:alphaModFix/>
          </a:blip>
          <a:srcRect b="0" l="0" r="0" t="0"/>
          <a:stretch/>
        </p:blipFill>
        <p:spPr>
          <a:xfrm>
            <a:off x="3871679" y="1345854"/>
            <a:ext cx="338700" cy="338700"/>
          </a:xfrm>
          <a:prstGeom prst="rect">
            <a:avLst/>
          </a:prstGeom>
          <a:noFill/>
          <a:ln>
            <a:noFill/>
          </a:ln>
        </p:spPr>
      </p:pic>
      <p:pic>
        <p:nvPicPr>
          <p:cNvPr id="1077" name="Google Shape;1077;p38"/>
          <p:cNvPicPr preferRelativeResize="0"/>
          <p:nvPr/>
        </p:nvPicPr>
        <p:blipFill rotWithShape="1">
          <a:blip r:embed="rId4">
            <a:alphaModFix/>
          </a:blip>
          <a:srcRect b="0" l="0" r="0" t="0"/>
          <a:stretch/>
        </p:blipFill>
        <p:spPr>
          <a:xfrm>
            <a:off x="2992629" y="1345867"/>
            <a:ext cx="338700" cy="338682"/>
          </a:xfrm>
          <a:prstGeom prst="rect">
            <a:avLst/>
          </a:prstGeom>
          <a:noFill/>
          <a:ln>
            <a:noFill/>
          </a:ln>
        </p:spPr>
      </p:pic>
      <p:pic>
        <p:nvPicPr>
          <p:cNvPr id="1078" name="Google Shape;1078;p38"/>
          <p:cNvPicPr preferRelativeResize="0"/>
          <p:nvPr/>
        </p:nvPicPr>
        <p:blipFill rotWithShape="1">
          <a:blip r:embed="rId5">
            <a:alphaModFix/>
          </a:blip>
          <a:srcRect b="0" l="0" r="0" t="0"/>
          <a:stretch/>
        </p:blipFill>
        <p:spPr>
          <a:xfrm>
            <a:off x="1124775" y="1345852"/>
            <a:ext cx="338700" cy="338700"/>
          </a:xfrm>
          <a:prstGeom prst="rect">
            <a:avLst/>
          </a:prstGeom>
          <a:noFill/>
          <a:ln>
            <a:noFill/>
          </a:ln>
        </p:spPr>
      </p:pic>
      <p:sp>
        <p:nvSpPr>
          <p:cNvPr id="1079" name="Google Shape;1079;p38"/>
          <p:cNvSpPr txBox="1"/>
          <p:nvPr/>
        </p:nvSpPr>
        <p:spPr>
          <a:xfrm>
            <a:off x="4525300" y="1848850"/>
            <a:ext cx="872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Women Participation</a:t>
            </a:r>
            <a:endParaRPr b="1" i="0" sz="1000" u="none" cap="none" strike="noStrike">
              <a:solidFill>
                <a:srgbClr val="347A5C"/>
              </a:solidFill>
              <a:latin typeface="Roboto"/>
              <a:ea typeface="Roboto"/>
              <a:cs typeface="Roboto"/>
              <a:sym typeface="Roboto"/>
            </a:endParaRPr>
          </a:p>
        </p:txBody>
      </p:sp>
      <p:sp>
        <p:nvSpPr>
          <p:cNvPr id="1080" name="Google Shape;1080;p38"/>
          <p:cNvSpPr txBox="1"/>
          <p:nvPr/>
        </p:nvSpPr>
        <p:spPr>
          <a:xfrm>
            <a:off x="5425963" y="1848850"/>
            <a:ext cx="872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Risk of Child Labour</a:t>
            </a:r>
            <a:endParaRPr b="1" i="0" sz="1000" u="none" cap="none" strike="noStrike">
              <a:solidFill>
                <a:srgbClr val="347A5C"/>
              </a:solidFill>
              <a:latin typeface="Roboto"/>
              <a:ea typeface="Roboto"/>
              <a:cs typeface="Roboto"/>
              <a:sym typeface="Roboto"/>
            </a:endParaRPr>
          </a:p>
        </p:txBody>
      </p:sp>
      <p:sp>
        <p:nvSpPr>
          <p:cNvPr id="1081" name="Google Shape;1081;p38"/>
          <p:cNvSpPr txBox="1"/>
          <p:nvPr/>
        </p:nvSpPr>
        <p:spPr>
          <a:xfrm>
            <a:off x="6350325" y="1858225"/>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Fertilizers</a:t>
            </a:r>
            <a:endParaRPr b="1" i="0" sz="1000" u="none" cap="none" strike="noStrike">
              <a:solidFill>
                <a:srgbClr val="347A5C"/>
              </a:solidFill>
              <a:latin typeface="Roboto"/>
              <a:ea typeface="Roboto"/>
              <a:cs typeface="Roboto"/>
              <a:sym typeface="Roboto"/>
            </a:endParaRPr>
          </a:p>
        </p:txBody>
      </p:sp>
      <p:sp>
        <p:nvSpPr>
          <p:cNvPr id="1082" name="Google Shape;1082;p38"/>
          <p:cNvSpPr txBox="1"/>
          <p:nvPr>
            <p:ph type="title"/>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800"/>
              <a:buFont typeface="Arial"/>
              <a:buNone/>
            </a:pPr>
            <a:r>
              <a:rPr lang="en" sz="1600">
                <a:solidFill>
                  <a:schemeClr val="dk2"/>
                </a:solidFill>
                <a:latin typeface="Tahoma"/>
                <a:ea typeface="Tahoma"/>
                <a:cs typeface="Tahoma"/>
                <a:sym typeface="Tahoma"/>
              </a:rPr>
              <a:t>Farmer Readiness|</a:t>
            </a:r>
            <a:r>
              <a:rPr b="0" lang="en" sz="1600">
                <a:solidFill>
                  <a:schemeClr val="dk2"/>
                </a:solidFill>
                <a:latin typeface="Tahoma"/>
                <a:ea typeface="Tahoma"/>
                <a:cs typeface="Tahoma"/>
                <a:sym typeface="Tahoma"/>
              </a:rPr>
              <a:t>Based on the eligibility and milestone parameters of the RSPO ISH Certification, farmers in both states display a </a:t>
            </a:r>
            <a:r>
              <a:rPr lang="en" sz="1600">
                <a:solidFill>
                  <a:schemeClr val="dk2"/>
                </a:solidFill>
                <a:latin typeface="Tahoma"/>
                <a:ea typeface="Tahoma"/>
                <a:cs typeface="Tahoma"/>
                <a:sym typeface="Tahoma"/>
              </a:rPr>
              <a:t>low readiness</a:t>
            </a:r>
            <a:r>
              <a:rPr b="0" lang="en" sz="1600">
                <a:solidFill>
                  <a:schemeClr val="dk2"/>
                </a:solidFill>
                <a:latin typeface="Tahoma"/>
                <a:ea typeface="Tahoma"/>
                <a:cs typeface="Tahoma"/>
                <a:sym typeface="Tahoma"/>
              </a:rPr>
              <a:t> for obtaining the certification</a:t>
            </a:r>
            <a:endParaRPr b="0" sz="1600">
              <a:solidFill>
                <a:schemeClr val="dk2"/>
              </a:solidFill>
              <a:latin typeface="Tahoma"/>
              <a:ea typeface="Tahoma"/>
              <a:cs typeface="Tahoma"/>
              <a:sym typeface="Tahoma"/>
            </a:endParaRPr>
          </a:p>
        </p:txBody>
      </p:sp>
      <p:pic>
        <p:nvPicPr>
          <p:cNvPr id="1083" name="Google Shape;1083;p38"/>
          <p:cNvPicPr preferRelativeResize="0"/>
          <p:nvPr/>
        </p:nvPicPr>
        <p:blipFill rotWithShape="1">
          <a:blip r:embed="rId6">
            <a:alphaModFix/>
          </a:blip>
          <a:srcRect b="0" l="0" r="0" t="0"/>
          <a:stretch/>
        </p:blipFill>
        <p:spPr>
          <a:xfrm>
            <a:off x="6669309" y="1351012"/>
            <a:ext cx="338700" cy="328384"/>
          </a:xfrm>
          <a:prstGeom prst="rect">
            <a:avLst/>
          </a:prstGeom>
          <a:noFill/>
          <a:ln>
            <a:noFill/>
          </a:ln>
        </p:spPr>
      </p:pic>
      <p:pic>
        <p:nvPicPr>
          <p:cNvPr id="1084" name="Google Shape;1084;p38"/>
          <p:cNvPicPr preferRelativeResize="0"/>
          <p:nvPr/>
        </p:nvPicPr>
        <p:blipFill rotWithShape="1">
          <a:blip r:embed="rId7">
            <a:alphaModFix/>
          </a:blip>
          <a:srcRect b="0" l="0" r="0" t="0"/>
          <a:stretch/>
        </p:blipFill>
        <p:spPr>
          <a:xfrm>
            <a:off x="5707109" y="1361329"/>
            <a:ext cx="307800" cy="307800"/>
          </a:xfrm>
          <a:prstGeom prst="rect">
            <a:avLst/>
          </a:prstGeom>
          <a:noFill/>
          <a:ln>
            <a:noFill/>
          </a:ln>
        </p:spPr>
      </p:pic>
      <p:pic>
        <p:nvPicPr>
          <p:cNvPr id="1085" name="Google Shape;1085;p38"/>
          <p:cNvPicPr preferRelativeResize="0"/>
          <p:nvPr/>
        </p:nvPicPr>
        <p:blipFill rotWithShape="1">
          <a:blip r:embed="rId8">
            <a:alphaModFix/>
          </a:blip>
          <a:srcRect b="0" l="0" r="0" t="0"/>
          <a:stretch/>
        </p:blipFill>
        <p:spPr>
          <a:xfrm>
            <a:off x="4805610" y="1345865"/>
            <a:ext cx="338700" cy="338700"/>
          </a:xfrm>
          <a:prstGeom prst="rect">
            <a:avLst/>
          </a:prstGeom>
          <a:noFill/>
          <a:ln>
            <a:noFill/>
          </a:ln>
        </p:spPr>
      </p:pic>
      <p:sp>
        <p:nvSpPr>
          <p:cNvPr id="1086" name="Google Shape;1086;p38"/>
          <p:cNvSpPr txBox="1"/>
          <p:nvPr/>
        </p:nvSpPr>
        <p:spPr>
          <a:xfrm>
            <a:off x="7274663" y="1843413"/>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Irrigation</a:t>
            </a:r>
            <a:endParaRPr b="1" i="0" sz="1000" u="none" cap="none" strike="noStrike">
              <a:solidFill>
                <a:srgbClr val="347A5C"/>
              </a:solidFill>
              <a:latin typeface="Roboto"/>
              <a:ea typeface="Roboto"/>
              <a:cs typeface="Roboto"/>
              <a:sym typeface="Roboto"/>
            </a:endParaRPr>
          </a:p>
        </p:txBody>
      </p:sp>
      <p:pic>
        <p:nvPicPr>
          <p:cNvPr id="1087" name="Google Shape;1087;p38"/>
          <p:cNvPicPr preferRelativeResize="0"/>
          <p:nvPr/>
        </p:nvPicPr>
        <p:blipFill rotWithShape="1">
          <a:blip r:embed="rId9">
            <a:alphaModFix/>
          </a:blip>
          <a:srcRect b="0" l="0" r="0" t="0"/>
          <a:stretch/>
        </p:blipFill>
        <p:spPr>
          <a:xfrm>
            <a:off x="7565750" y="1361303"/>
            <a:ext cx="307800" cy="307800"/>
          </a:xfrm>
          <a:prstGeom prst="rect">
            <a:avLst/>
          </a:prstGeom>
          <a:noFill/>
          <a:ln>
            <a:noFill/>
          </a:ln>
        </p:spPr>
      </p:pic>
      <p:sp>
        <p:nvSpPr>
          <p:cNvPr id="1088" name="Google Shape;1088;p38"/>
          <p:cNvSpPr txBox="1"/>
          <p:nvPr/>
        </p:nvSpPr>
        <p:spPr>
          <a:xfrm>
            <a:off x="1817338" y="1856938"/>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Nature of Land</a:t>
            </a:r>
            <a:endParaRPr b="1" i="0" sz="1000" u="none" cap="none" strike="noStrike">
              <a:solidFill>
                <a:srgbClr val="347A5C"/>
              </a:solidFill>
              <a:latin typeface="Roboto"/>
              <a:ea typeface="Roboto"/>
              <a:cs typeface="Roboto"/>
              <a:sym typeface="Roboto"/>
            </a:endParaRPr>
          </a:p>
        </p:txBody>
      </p:sp>
      <p:pic>
        <p:nvPicPr>
          <p:cNvPr id="1089" name="Google Shape;1089;p38"/>
          <p:cNvPicPr preferRelativeResize="0"/>
          <p:nvPr/>
        </p:nvPicPr>
        <p:blipFill rotWithShape="1">
          <a:blip r:embed="rId10">
            <a:alphaModFix/>
          </a:blip>
          <a:srcRect b="0" l="0" r="0" t="0"/>
          <a:stretch/>
        </p:blipFill>
        <p:spPr>
          <a:xfrm>
            <a:off x="2058696" y="1345850"/>
            <a:ext cx="338700" cy="338700"/>
          </a:xfrm>
          <a:prstGeom prst="rect">
            <a:avLst/>
          </a:prstGeom>
          <a:noFill/>
          <a:ln>
            <a:noFill/>
          </a:ln>
        </p:spPr>
      </p:pic>
      <p:sp>
        <p:nvSpPr>
          <p:cNvPr id="1090" name="Google Shape;1090;p38"/>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39"/>
          <p:cNvSpPr/>
          <p:nvPr/>
        </p:nvSpPr>
        <p:spPr>
          <a:xfrm>
            <a:off x="6235875" y="4057025"/>
            <a:ext cx="2492400" cy="930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The process for achieving the certification will lead to </a:t>
            </a:r>
            <a:r>
              <a:rPr b="1" i="0" lang="en" sz="900" u="none" cap="none" strike="noStrike">
                <a:solidFill>
                  <a:srgbClr val="000000"/>
                </a:solidFill>
                <a:latin typeface="Roboto"/>
                <a:ea typeface="Roboto"/>
                <a:cs typeface="Roboto"/>
                <a:sym typeface="Roboto"/>
              </a:rPr>
              <a:t>responsible cultivation, benefiting all the stakeholders</a:t>
            </a:r>
            <a:r>
              <a:rPr b="0" i="0" lang="en" sz="900" u="none" cap="none" strike="noStrike">
                <a:solidFill>
                  <a:srgbClr val="000000"/>
                </a:solidFill>
                <a:latin typeface="Roboto"/>
                <a:ea typeface="Roboto"/>
                <a:cs typeface="Roboto"/>
                <a:sym typeface="Roboto"/>
              </a:rPr>
              <a:t>. It can prevent plantations in unfavourable areas- among dense vegetation, which may be difficult to manage, produce low quality FFBs and face greater issues related to connectivity.</a:t>
            </a:r>
            <a:endParaRPr b="0" i="0" sz="900" u="none" cap="none" strike="noStrike">
              <a:solidFill>
                <a:srgbClr val="000000"/>
              </a:solidFill>
              <a:latin typeface="Roboto"/>
              <a:ea typeface="Roboto"/>
              <a:cs typeface="Roboto"/>
              <a:sym typeface="Roboto"/>
            </a:endParaRPr>
          </a:p>
        </p:txBody>
      </p:sp>
      <p:graphicFrame>
        <p:nvGraphicFramePr>
          <p:cNvPr id="1097" name="Google Shape;1097;p39"/>
          <p:cNvGraphicFramePr/>
          <p:nvPr/>
        </p:nvGraphicFramePr>
        <p:xfrm>
          <a:off x="922650" y="1462500"/>
          <a:ext cx="3000000" cy="3000000"/>
        </p:xfrm>
        <a:graphic>
          <a:graphicData uri="http://schemas.openxmlformats.org/drawingml/2006/table">
            <a:tbl>
              <a:tblPr>
                <a:noFill/>
                <a:tableStyleId>{0F42FCC8-6B50-42C1-B359-E455C61714E9}</a:tableStyleId>
              </a:tblPr>
              <a:tblGrid>
                <a:gridCol w="2636175"/>
                <a:gridCol w="2636175"/>
                <a:gridCol w="2636175"/>
              </a:tblGrid>
              <a:tr h="457200">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access to free seeds and saplings in AP</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Unavailability of land titles to farmers in Assam</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Limited irrigation facilities</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Inaccessibility / unawareness of soil testing facility</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proper use and application of fertilizers</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Use of biodiversity rich land and</a:t>
                      </a:r>
                      <a:r>
                        <a:rPr lang="en" sz="900" u="none" cap="none" strike="noStrike">
                          <a:solidFill>
                            <a:schemeClr val="dk1"/>
                          </a:solidFill>
                          <a:latin typeface="Roboto"/>
                          <a:ea typeface="Roboto"/>
                          <a:cs typeface="Roboto"/>
                          <a:sym typeface="Roboto"/>
                        </a:rPr>
                        <a:t> high conservation areas</a:t>
                      </a:r>
                      <a:r>
                        <a:rPr lang="en" sz="900" u="none" cap="none" strike="noStrike">
                          <a:latin typeface="Roboto"/>
                          <a:ea typeface="Roboto"/>
                          <a:cs typeface="Roboto"/>
                          <a:sym typeface="Roboto"/>
                        </a:rPr>
                        <a:t> for cultivation (e.g. forest and common lands in Assam)</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r>
              <a:tr h="628650">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awareness and access to government schemes (e.g. intercropping, planting, seeds )</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Vulnerability to manifestation of climate change </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Unawareness around benefits of intercropping and proper farm management </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Prevalence of disease infestation</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High cost incurred on labour</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Managing human-wildlife interactions within plantations </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Inability to have the formation of cooperatives / FPOs</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r>
              <a:tr h="542925">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Access to govt assured prices and viability price</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Access to transportation / reimbursement</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processing units / refineries</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Med-high cost incurred on labour</a:t>
                      </a:r>
                      <a:endParaRPr sz="900" u="none" cap="none" strike="noStrike">
                        <a:solidFill>
                          <a:schemeClr val="dk1"/>
                        </a:solidFill>
                        <a:latin typeface="Roboto"/>
                        <a:ea typeface="Roboto"/>
                        <a:cs typeface="Roboto"/>
                        <a:sym typeface="Roboto"/>
                      </a:endParaRPr>
                    </a:p>
                    <a:p>
                      <a:pPr indent="0" lvl="0" marL="114300" marR="0" rtl="0" algn="l">
                        <a:lnSpc>
                          <a:spcPct val="100000"/>
                        </a:lnSpc>
                        <a:spcBef>
                          <a:spcPts val="0"/>
                        </a:spcBef>
                        <a:spcAft>
                          <a:spcPts val="0"/>
                        </a:spcAft>
                        <a:buClr>
                          <a:srgbClr val="000000"/>
                        </a:buClr>
                        <a:buSzPts val="900"/>
                        <a:buFont typeface="Arial"/>
                        <a:buNone/>
                      </a:pPr>
                      <a:r>
                        <a:rPr lang="en" sz="900" u="none" cap="none" strike="noStrike">
                          <a:solidFill>
                            <a:schemeClr val="dk1"/>
                          </a:solidFill>
                          <a:latin typeface="Roboto"/>
                          <a:ea typeface="Roboto"/>
                          <a:cs typeface="Roboto"/>
                          <a:sym typeface="Roboto"/>
                        </a:rPr>
                        <a:t>(need to bring in light mechanization for particular stages- harvesting)</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awareness of existing and assigned buyers</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access to market (can be facilitated for CSPO through RSPO credits)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Lack of record keeping at farmer level</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rgbClr val="000000"/>
                        </a:buClr>
                        <a:buSzPts val="900"/>
                        <a:buFont typeface="Roboto"/>
                        <a:buChar char="●"/>
                      </a:pPr>
                      <a:r>
                        <a:rPr lang="en" sz="900" u="none" cap="none" strike="noStrike">
                          <a:latin typeface="Roboto"/>
                          <a:ea typeface="Roboto"/>
                          <a:cs typeface="Roboto"/>
                          <a:sym typeface="Roboto"/>
                        </a:rPr>
                        <a:t>Declining prices in AP over the years (premium)</a:t>
                      </a:r>
                      <a:endParaRPr sz="900" u="none" cap="none" strike="noStrike">
                        <a:latin typeface="Roboto"/>
                        <a:ea typeface="Roboto"/>
                        <a:cs typeface="Roboto"/>
                        <a:sym typeface="Roboto"/>
                      </a:endParaRPr>
                    </a:p>
                  </a:txBody>
                  <a:tcPr marT="91425" marB="91425" marR="91425" marL="91425">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r>
            </a:tbl>
          </a:graphicData>
        </a:graphic>
      </p:graphicFrame>
      <p:sp>
        <p:nvSpPr>
          <p:cNvPr id="1098" name="Google Shape;1098;p39"/>
          <p:cNvSpPr/>
          <p:nvPr/>
        </p:nvSpPr>
        <p:spPr>
          <a:xfrm>
            <a:off x="998850" y="4057025"/>
            <a:ext cx="2492400" cy="930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Ecosystem engagement will create </a:t>
            </a:r>
            <a:r>
              <a:rPr b="1" i="0" lang="en" sz="900" u="none" cap="none" strike="noStrike">
                <a:solidFill>
                  <a:schemeClr val="dk1"/>
                </a:solidFill>
                <a:latin typeface="Roboto"/>
                <a:ea typeface="Roboto"/>
                <a:cs typeface="Roboto"/>
                <a:sym typeface="Roboto"/>
              </a:rPr>
              <a:t>greater synergies </a:t>
            </a:r>
            <a:r>
              <a:rPr b="0" i="0" lang="en" sz="900" u="none" cap="none" strike="noStrike">
                <a:solidFill>
                  <a:schemeClr val="dk1"/>
                </a:solidFill>
                <a:latin typeface="Roboto"/>
                <a:ea typeface="Roboto"/>
                <a:cs typeface="Roboto"/>
                <a:sym typeface="Roboto"/>
              </a:rPr>
              <a:t>between all the players to </a:t>
            </a:r>
            <a:r>
              <a:rPr b="1" i="0" lang="en" sz="900" u="none" cap="none" strike="noStrike">
                <a:solidFill>
                  <a:schemeClr val="dk1"/>
                </a:solidFill>
                <a:latin typeface="Roboto"/>
                <a:ea typeface="Roboto"/>
                <a:cs typeface="Roboto"/>
                <a:sym typeface="Roboto"/>
              </a:rPr>
              <a:t>solve current ecosystem challenges</a:t>
            </a:r>
            <a:r>
              <a:rPr b="0" i="0" lang="en" sz="900" u="none" cap="none" strike="noStrike">
                <a:solidFill>
                  <a:schemeClr val="dk1"/>
                </a:solidFill>
                <a:latin typeface="Roboto"/>
                <a:ea typeface="Roboto"/>
                <a:cs typeface="Roboto"/>
                <a:sym typeface="Roboto"/>
              </a:rPr>
              <a:t>, such as excess saplings within corporate nurseries, ineligibility of land for oil palm cultivation (due to lack of land titles), viability of setting up new processing units etc.</a:t>
            </a:r>
            <a:endParaRPr b="0" i="0" sz="900" u="none" cap="none" strike="noStrike">
              <a:solidFill>
                <a:srgbClr val="000000"/>
              </a:solidFill>
              <a:latin typeface="Roboto"/>
              <a:ea typeface="Roboto"/>
              <a:cs typeface="Roboto"/>
              <a:sym typeface="Roboto"/>
            </a:endParaRPr>
          </a:p>
        </p:txBody>
      </p:sp>
      <p:sp>
        <p:nvSpPr>
          <p:cNvPr id="1099" name="Google Shape;1099;p39"/>
          <p:cNvSpPr txBox="1"/>
          <p:nvPr>
            <p:ph type="title"/>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800"/>
              <a:buFont typeface="Arial"/>
              <a:buNone/>
            </a:pPr>
            <a:r>
              <a:rPr lang="en" sz="1600">
                <a:solidFill>
                  <a:schemeClr val="dk2"/>
                </a:solidFill>
                <a:latin typeface="Tahoma"/>
                <a:ea typeface="Tahoma"/>
                <a:cs typeface="Tahoma"/>
                <a:sym typeface="Tahoma"/>
              </a:rPr>
              <a:t>Needs and Interventions|</a:t>
            </a:r>
            <a:r>
              <a:rPr b="0" lang="en" sz="1600">
                <a:solidFill>
                  <a:schemeClr val="dk2"/>
                </a:solidFill>
                <a:latin typeface="Tahoma"/>
                <a:ea typeface="Tahoma"/>
                <a:cs typeface="Tahoma"/>
                <a:sym typeface="Tahoma"/>
              </a:rPr>
              <a:t>Sattva proposes the following actionable intervention strategies to meet needs of farmers and ecosystem stakeholders</a:t>
            </a:r>
            <a:endParaRPr sz="1600">
              <a:solidFill>
                <a:schemeClr val="dk2"/>
              </a:solidFill>
              <a:latin typeface="Tahoma"/>
              <a:ea typeface="Tahoma"/>
              <a:cs typeface="Tahoma"/>
              <a:sym typeface="Tahoma"/>
            </a:endParaRPr>
          </a:p>
        </p:txBody>
      </p:sp>
      <p:sp>
        <p:nvSpPr>
          <p:cNvPr id="1100" name="Google Shape;1100;p39"/>
          <p:cNvSpPr/>
          <p:nvPr/>
        </p:nvSpPr>
        <p:spPr>
          <a:xfrm>
            <a:off x="281871" y="1753025"/>
            <a:ext cx="640800" cy="326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Pre Farm</a:t>
            </a:r>
            <a:endParaRPr b="1" i="0" sz="900" u="none" cap="none" strike="noStrike">
              <a:solidFill>
                <a:srgbClr val="000000"/>
              </a:solidFill>
              <a:latin typeface="Roboto"/>
              <a:ea typeface="Roboto"/>
              <a:cs typeface="Roboto"/>
              <a:sym typeface="Roboto"/>
            </a:endParaRPr>
          </a:p>
        </p:txBody>
      </p:sp>
      <p:sp>
        <p:nvSpPr>
          <p:cNvPr id="1101" name="Google Shape;1101;p39"/>
          <p:cNvSpPr/>
          <p:nvPr/>
        </p:nvSpPr>
        <p:spPr>
          <a:xfrm>
            <a:off x="281871" y="2548975"/>
            <a:ext cx="640800" cy="326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On Farm</a:t>
            </a:r>
            <a:endParaRPr b="1" i="0" sz="900" u="none" cap="none" strike="noStrike">
              <a:solidFill>
                <a:srgbClr val="000000"/>
              </a:solidFill>
              <a:latin typeface="Roboto"/>
              <a:ea typeface="Roboto"/>
              <a:cs typeface="Roboto"/>
              <a:sym typeface="Roboto"/>
            </a:endParaRPr>
          </a:p>
        </p:txBody>
      </p:sp>
      <p:sp>
        <p:nvSpPr>
          <p:cNvPr id="1102" name="Google Shape;1102;p39"/>
          <p:cNvSpPr/>
          <p:nvPr/>
        </p:nvSpPr>
        <p:spPr>
          <a:xfrm>
            <a:off x="281871" y="3357000"/>
            <a:ext cx="640800" cy="326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Post Farm</a:t>
            </a:r>
            <a:endParaRPr b="1" i="0" sz="900" u="none" cap="none" strike="noStrike">
              <a:solidFill>
                <a:srgbClr val="000000"/>
              </a:solidFill>
              <a:latin typeface="Roboto"/>
              <a:ea typeface="Roboto"/>
              <a:cs typeface="Roboto"/>
              <a:sym typeface="Roboto"/>
            </a:endParaRPr>
          </a:p>
        </p:txBody>
      </p:sp>
      <p:sp>
        <p:nvSpPr>
          <p:cNvPr id="1103" name="Google Shape;1103;p39"/>
          <p:cNvSpPr/>
          <p:nvPr/>
        </p:nvSpPr>
        <p:spPr>
          <a:xfrm>
            <a:off x="922650" y="771900"/>
            <a:ext cx="2580300" cy="194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A. Ecosystem Engagement</a:t>
            </a:r>
            <a:endParaRPr b="1" i="0" sz="1000" u="none" cap="none" strike="noStrike">
              <a:solidFill>
                <a:schemeClr val="lt1"/>
              </a:solidFill>
              <a:latin typeface="Roboto"/>
              <a:ea typeface="Roboto"/>
              <a:cs typeface="Roboto"/>
              <a:sym typeface="Roboto"/>
            </a:endParaRPr>
          </a:p>
        </p:txBody>
      </p:sp>
      <p:sp>
        <p:nvSpPr>
          <p:cNvPr id="1104" name="Google Shape;1104;p39"/>
          <p:cNvSpPr/>
          <p:nvPr/>
        </p:nvSpPr>
        <p:spPr>
          <a:xfrm>
            <a:off x="3566451" y="771900"/>
            <a:ext cx="2429100" cy="194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B. Smallholder Training</a:t>
            </a:r>
            <a:endParaRPr b="1" i="0" sz="1000" u="none" cap="none" strike="noStrike">
              <a:solidFill>
                <a:schemeClr val="lt1"/>
              </a:solidFill>
              <a:latin typeface="Roboto"/>
              <a:ea typeface="Roboto"/>
              <a:cs typeface="Roboto"/>
              <a:sym typeface="Roboto"/>
            </a:endParaRPr>
          </a:p>
        </p:txBody>
      </p:sp>
      <p:sp>
        <p:nvSpPr>
          <p:cNvPr id="1105" name="Google Shape;1105;p39"/>
          <p:cNvSpPr/>
          <p:nvPr/>
        </p:nvSpPr>
        <p:spPr>
          <a:xfrm>
            <a:off x="6083475" y="771900"/>
            <a:ext cx="2747700" cy="194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C. Certification Process</a:t>
            </a:r>
            <a:endParaRPr b="1" i="0" sz="1000" u="none" cap="none" strike="noStrike">
              <a:solidFill>
                <a:schemeClr val="lt1"/>
              </a:solidFill>
              <a:latin typeface="Roboto"/>
              <a:ea typeface="Roboto"/>
              <a:cs typeface="Roboto"/>
              <a:sym typeface="Roboto"/>
            </a:endParaRPr>
          </a:p>
        </p:txBody>
      </p:sp>
      <p:sp>
        <p:nvSpPr>
          <p:cNvPr id="1106" name="Google Shape;1106;p39"/>
          <p:cNvSpPr/>
          <p:nvPr/>
        </p:nvSpPr>
        <p:spPr>
          <a:xfrm rot="-5400000">
            <a:off x="-1070975" y="2599050"/>
            <a:ext cx="2488800" cy="2172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 Constraints</a:t>
            </a:r>
            <a:endParaRPr b="1" i="0" sz="1000" u="none" cap="none" strike="noStrike">
              <a:solidFill>
                <a:srgbClr val="000000"/>
              </a:solidFill>
              <a:latin typeface="Roboto"/>
              <a:ea typeface="Roboto"/>
              <a:cs typeface="Roboto"/>
              <a:sym typeface="Roboto"/>
            </a:endParaRPr>
          </a:p>
        </p:txBody>
      </p:sp>
      <p:sp>
        <p:nvSpPr>
          <p:cNvPr id="1107" name="Google Shape;1107;p39"/>
          <p:cNvSpPr txBox="1"/>
          <p:nvPr/>
        </p:nvSpPr>
        <p:spPr>
          <a:xfrm>
            <a:off x="922650" y="938100"/>
            <a:ext cx="2580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Improve coordination within the ecosystem actors and promote sustainable oil palm</a:t>
            </a:r>
            <a:endParaRPr b="1" i="0" sz="900" u="none" cap="none" strike="noStrike">
              <a:solidFill>
                <a:srgbClr val="000000"/>
              </a:solidFill>
              <a:latin typeface="Roboto"/>
              <a:ea typeface="Roboto"/>
              <a:cs typeface="Roboto"/>
              <a:sym typeface="Roboto"/>
            </a:endParaRPr>
          </a:p>
        </p:txBody>
      </p:sp>
      <p:sp>
        <p:nvSpPr>
          <p:cNvPr id="1108" name="Google Shape;1108;p39"/>
          <p:cNvSpPr/>
          <p:nvPr/>
        </p:nvSpPr>
        <p:spPr>
          <a:xfrm>
            <a:off x="3617363" y="4057025"/>
            <a:ext cx="2492400" cy="930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Training farmers will result in </a:t>
            </a:r>
            <a:r>
              <a:rPr b="1" i="0" lang="en" sz="900" u="none" cap="none" strike="noStrike">
                <a:solidFill>
                  <a:srgbClr val="000000"/>
                </a:solidFill>
                <a:latin typeface="Roboto"/>
                <a:ea typeface="Roboto"/>
                <a:cs typeface="Roboto"/>
                <a:sym typeface="Roboto"/>
              </a:rPr>
              <a:t>better quality of yield (FFBs) from plantations</a:t>
            </a:r>
            <a:r>
              <a:rPr b="0" i="0" lang="en" sz="900" u="none" cap="none" strike="noStrike">
                <a:solidFill>
                  <a:srgbClr val="000000"/>
                </a:solidFill>
                <a:latin typeface="Roboto"/>
                <a:ea typeface="Roboto"/>
                <a:cs typeface="Roboto"/>
                <a:sym typeface="Roboto"/>
              </a:rPr>
              <a:t>. Further, multi-stakeholder collaboration shall ensure the</a:t>
            </a:r>
            <a:r>
              <a:rPr b="1" i="0" lang="en" sz="900" u="none" cap="none" strike="noStrike">
                <a:solidFill>
                  <a:srgbClr val="000000"/>
                </a:solidFill>
                <a:latin typeface="Roboto"/>
                <a:ea typeface="Roboto"/>
                <a:cs typeface="Roboto"/>
                <a:sym typeface="Roboto"/>
              </a:rPr>
              <a:t> training modules encourage productivity and sustainability, while being relevant for the different contexts</a:t>
            </a:r>
            <a:r>
              <a:rPr b="0" i="0" lang="en" sz="900" u="none" cap="none" strike="noStrike">
                <a:solidFill>
                  <a:srgbClr val="000000"/>
                </a:solidFill>
                <a:latin typeface="Roboto"/>
                <a:ea typeface="Roboto"/>
                <a:cs typeface="Roboto"/>
                <a:sym typeface="Roboto"/>
              </a:rPr>
              <a:t> in which farmers operate.</a:t>
            </a:r>
            <a:endParaRPr b="0" i="0" sz="900" u="none" cap="none" strike="noStrike">
              <a:solidFill>
                <a:srgbClr val="000000"/>
              </a:solidFill>
              <a:latin typeface="Roboto"/>
              <a:ea typeface="Roboto"/>
              <a:cs typeface="Roboto"/>
              <a:sym typeface="Roboto"/>
            </a:endParaRPr>
          </a:p>
        </p:txBody>
      </p:sp>
      <p:sp>
        <p:nvSpPr>
          <p:cNvPr id="1109" name="Google Shape;1109;p39"/>
          <p:cNvSpPr txBox="1"/>
          <p:nvPr/>
        </p:nvSpPr>
        <p:spPr>
          <a:xfrm>
            <a:off x="3589650" y="938100"/>
            <a:ext cx="24291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Training farmers on technical and management components related to oil palm cultivation</a:t>
            </a:r>
            <a:endParaRPr b="1" i="0" sz="900" u="none" cap="none" strike="noStrike">
              <a:solidFill>
                <a:srgbClr val="000000"/>
              </a:solidFill>
              <a:latin typeface="Roboto"/>
              <a:ea typeface="Roboto"/>
              <a:cs typeface="Roboto"/>
              <a:sym typeface="Roboto"/>
            </a:endParaRPr>
          </a:p>
        </p:txBody>
      </p:sp>
      <p:sp>
        <p:nvSpPr>
          <p:cNvPr id="1110" name="Google Shape;1110;p39"/>
          <p:cNvSpPr txBox="1"/>
          <p:nvPr/>
        </p:nvSpPr>
        <p:spPr>
          <a:xfrm>
            <a:off x="6083475" y="938100"/>
            <a:ext cx="2747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Ensuring palm oil cultivation is sustainable, responsible and profitable for all the entities involved</a:t>
            </a:r>
            <a:endParaRPr b="1" i="0" sz="900" u="none" cap="none" strike="noStrike">
              <a:solidFill>
                <a:srgbClr val="000000"/>
              </a:solidFill>
              <a:latin typeface="Roboto"/>
              <a:ea typeface="Roboto"/>
              <a:cs typeface="Roboto"/>
              <a:sym typeface="Roboto"/>
            </a:endParaRPr>
          </a:p>
        </p:txBody>
      </p:sp>
      <p:sp>
        <p:nvSpPr>
          <p:cNvPr id="1111" name="Google Shape;1111;p39"/>
          <p:cNvSpPr/>
          <p:nvPr/>
        </p:nvSpPr>
        <p:spPr>
          <a:xfrm>
            <a:off x="64825" y="4241225"/>
            <a:ext cx="933900" cy="569400"/>
          </a:xfrm>
          <a:prstGeom prst="rect">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Relevance for Other Stakeholders</a:t>
            </a:r>
            <a:endParaRPr b="1" i="0" sz="900" u="none" cap="none" strike="noStrike">
              <a:solidFill>
                <a:srgbClr val="000000"/>
              </a:solidFill>
              <a:latin typeface="Roboto"/>
              <a:ea typeface="Roboto"/>
              <a:cs typeface="Roboto"/>
              <a:sym typeface="Roboto"/>
            </a:endParaRPr>
          </a:p>
        </p:txBody>
      </p:sp>
      <p:sp>
        <p:nvSpPr>
          <p:cNvPr id="1112" name="Google Shape;1112;p39"/>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
          <p:cNvSpPr/>
          <p:nvPr/>
        </p:nvSpPr>
        <p:spPr>
          <a:xfrm>
            <a:off x="3669275" y="14948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While participation of women is slightly higher in Assam as compared to Andhra Pradesh, overall participation is low </a:t>
            </a:r>
            <a:endParaRPr b="0" i="0" sz="1000" u="none" cap="none" strike="noStrike">
              <a:solidFill>
                <a:srgbClr val="000000"/>
              </a:solidFill>
              <a:latin typeface="Roboto"/>
              <a:ea typeface="Roboto"/>
              <a:cs typeface="Roboto"/>
              <a:sym typeface="Roboto"/>
            </a:endParaRPr>
          </a:p>
        </p:txBody>
      </p:sp>
      <p:sp>
        <p:nvSpPr>
          <p:cNvPr id="216" name="Google Shape;216;p4"/>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Executive Summary </a:t>
            </a:r>
            <a:r>
              <a:rPr b="0" i="0" lang="en" sz="1600" u="none" cap="none" strike="noStrike">
                <a:solidFill>
                  <a:schemeClr val="dk2"/>
                </a:solidFill>
                <a:latin typeface="Roboto"/>
                <a:ea typeface="Roboto"/>
                <a:cs typeface="Roboto"/>
                <a:sym typeface="Roboto"/>
              </a:rPr>
              <a:t>I</a:t>
            </a:r>
            <a:r>
              <a:rPr b="0" i="0" lang="en" sz="1600" u="none" cap="none" strike="noStrike">
                <a:solidFill>
                  <a:schemeClr val="dk2"/>
                </a:solidFill>
                <a:latin typeface="Tahoma"/>
                <a:ea typeface="Tahoma"/>
                <a:cs typeface="Tahoma"/>
                <a:sym typeface="Tahoma"/>
              </a:rPr>
              <a:t> This report provides a baseline report on the profile and characteristics of smallholder oil palm farmers in Andhra Pradesh and Assam, maps their readiness to move towards sustainable practices, and accordingly proposes strategies and interventions  </a:t>
            </a:r>
            <a:endParaRPr b="0" i="0" sz="1600" u="none" cap="none" strike="noStrike">
              <a:solidFill>
                <a:schemeClr val="dk2"/>
              </a:solidFill>
              <a:latin typeface="Tahoma"/>
              <a:ea typeface="Tahoma"/>
              <a:cs typeface="Tahoma"/>
              <a:sym typeface="Tahoma"/>
            </a:endParaRPr>
          </a:p>
        </p:txBody>
      </p:sp>
      <p:sp>
        <p:nvSpPr>
          <p:cNvPr id="217" name="Google Shape;217;p4"/>
          <p:cNvSpPr txBox="1"/>
          <p:nvPr/>
        </p:nvSpPr>
        <p:spPr>
          <a:xfrm>
            <a:off x="206375" y="1028900"/>
            <a:ext cx="5283300" cy="3693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Farmer Constraints and Readiness</a:t>
            </a:r>
            <a:endParaRPr b="0" i="0" sz="1200" u="none" cap="none" strike="noStrike">
              <a:solidFill>
                <a:schemeClr val="lt1"/>
              </a:solidFill>
              <a:latin typeface="Roboto"/>
              <a:ea typeface="Roboto"/>
              <a:cs typeface="Roboto"/>
              <a:sym typeface="Roboto"/>
            </a:endParaRPr>
          </a:p>
        </p:txBody>
      </p:sp>
      <p:sp>
        <p:nvSpPr>
          <p:cNvPr id="218" name="Google Shape;218;p4"/>
          <p:cNvSpPr txBox="1"/>
          <p:nvPr/>
        </p:nvSpPr>
        <p:spPr>
          <a:xfrm>
            <a:off x="107738" y="1966122"/>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Land Legality</a:t>
            </a:r>
            <a:endParaRPr b="1" i="0" sz="1000" u="none" cap="none" strike="noStrike">
              <a:solidFill>
                <a:srgbClr val="347A5C"/>
              </a:solidFill>
              <a:latin typeface="Roboto"/>
              <a:ea typeface="Roboto"/>
              <a:cs typeface="Roboto"/>
              <a:sym typeface="Roboto"/>
            </a:endParaRPr>
          </a:p>
        </p:txBody>
      </p:sp>
      <p:sp>
        <p:nvSpPr>
          <p:cNvPr id="219" name="Google Shape;219;p4"/>
          <p:cNvSpPr txBox="1"/>
          <p:nvPr/>
        </p:nvSpPr>
        <p:spPr>
          <a:xfrm>
            <a:off x="107738" y="3726410"/>
            <a:ext cx="872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Organization into Groups</a:t>
            </a:r>
            <a:endParaRPr b="1" i="0" sz="1000" u="none" cap="none" strike="noStrike">
              <a:solidFill>
                <a:srgbClr val="347A5C"/>
              </a:solidFill>
              <a:latin typeface="Roboto"/>
              <a:ea typeface="Roboto"/>
              <a:cs typeface="Roboto"/>
              <a:sym typeface="Roboto"/>
            </a:endParaRPr>
          </a:p>
        </p:txBody>
      </p:sp>
      <p:sp>
        <p:nvSpPr>
          <p:cNvPr id="220" name="Google Shape;220;p4"/>
          <p:cNvSpPr txBox="1"/>
          <p:nvPr/>
        </p:nvSpPr>
        <p:spPr>
          <a:xfrm>
            <a:off x="107738" y="4677625"/>
            <a:ext cx="8721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Willingness</a:t>
            </a:r>
            <a:endParaRPr b="1" i="0" sz="1000" u="none" cap="none" strike="noStrike">
              <a:solidFill>
                <a:srgbClr val="347A5C"/>
              </a:solidFill>
              <a:latin typeface="Roboto"/>
              <a:ea typeface="Roboto"/>
              <a:cs typeface="Roboto"/>
              <a:sym typeface="Roboto"/>
            </a:endParaRPr>
          </a:p>
        </p:txBody>
      </p:sp>
      <p:pic>
        <p:nvPicPr>
          <p:cNvPr id="221" name="Google Shape;221;p4"/>
          <p:cNvPicPr preferRelativeResize="0"/>
          <p:nvPr/>
        </p:nvPicPr>
        <p:blipFill rotWithShape="1">
          <a:blip r:embed="rId3">
            <a:alphaModFix/>
          </a:blip>
          <a:srcRect b="0" l="0" r="0" t="0"/>
          <a:stretch/>
        </p:blipFill>
        <p:spPr>
          <a:xfrm>
            <a:off x="374438" y="4240680"/>
            <a:ext cx="338700" cy="338700"/>
          </a:xfrm>
          <a:prstGeom prst="rect">
            <a:avLst/>
          </a:prstGeom>
          <a:noFill/>
          <a:ln>
            <a:noFill/>
          </a:ln>
        </p:spPr>
      </p:pic>
      <p:pic>
        <p:nvPicPr>
          <p:cNvPr id="222" name="Google Shape;222;p4"/>
          <p:cNvPicPr preferRelativeResize="0"/>
          <p:nvPr/>
        </p:nvPicPr>
        <p:blipFill rotWithShape="1">
          <a:blip r:embed="rId4">
            <a:alphaModFix/>
          </a:blip>
          <a:srcRect b="0" l="0" r="0" t="0"/>
          <a:stretch/>
        </p:blipFill>
        <p:spPr>
          <a:xfrm>
            <a:off x="374438" y="3334758"/>
            <a:ext cx="338700" cy="338682"/>
          </a:xfrm>
          <a:prstGeom prst="rect">
            <a:avLst/>
          </a:prstGeom>
          <a:noFill/>
          <a:ln>
            <a:noFill/>
          </a:ln>
        </p:spPr>
      </p:pic>
      <p:pic>
        <p:nvPicPr>
          <p:cNvPr id="223" name="Google Shape;223;p4"/>
          <p:cNvPicPr preferRelativeResize="0"/>
          <p:nvPr/>
        </p:nvPicPr>
        <p:blipFill rotWithShape="1">
          <a:blip r:embed="rId5">
            <a:alphaModFix/>
          </a:blip>
          <a:srcRect b="0" l="0" r="0" t="0"/>
          <a:stretch/>
        </p:blipFill>
        <p:spPr>
          <a:xfrm>
            <a:off x="374438" y="1540702"/>
            <a:ext cx="338700" cy="338700"/>
          </a:xfrm>
          <a:prstGeom prst="rect">
            <a:avLst/>
          </a:prstGeom>
          <a:noFill/>
          <a:ln>
            <a:noFill/>
          </a:ln>
        </p:spPr>
      </p:pic>
      <p:sp>
        <p:nvSpPr>
          <p:cNvPr id="224" name="Google Shape;224;p4"/>
          <p:cNvSpPr txBox="1"/>
          <p:nvPr/>
        </p:nvSpPr>
        <p:spPr>
          <a:xfrm>
            <a:off x="107738" y="2860825"/>
            <a:ext cx="8721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Nature of </a:t>
            </a:r>
            <a:endParaRPr b="1" i="0" sz="10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Land</a:t>
            </a:r>
            <a:endParaRPr b="1" i="0" sz="1000" u="none" cap="none" strike="noStrike">
              <a:solidFill>
                <a:srgbClr val="347A5C"/>
              </a:solidFill>
              <a:latin typeface="Roboto"/>
              <a:ea typeface="Roboto"/>
              <a:cs typeface="Roboto"/>
              <a:sym typeface="Roboto"/>
            </a:endParaRPr>
          </a:p>
        </p:txBody>
      </p:sp>
      <p:pic>
        <p:nvPicPr>
          <p:cNvPr id="225" name="Google Shape;225;p4"/>
          <p:cNvPicPr preferRelativeResize="0"/>
          <p:nvPr/>
        </p:nvPicPr>
        <p:blipFill rotWithShape="1">
          <a:blip r:embed="rId6">
            <a:alphaModFix/>
          </a:blip>
          <a:srcRect b="0" l="0" r="0" t="0"/>
          <a:stretch/>
        </p:blipFill>
        <p:spPr>
          <a:xfrm>
            <a:off x="374438" y="2428827"/>
            <a:ext cx="338700" cy="338700"/>
          </a:xfrm>
          <a:prstGeom prst="rect">
            <a:avLst/>
          </a:prstGeom>
          <a:noFill/>
          <a:ln>
            <a:noFill/>
          </a:ln>
        </p:spPr>
      </p:pic>
      <p:sp>
        <p:nvSpPr>
          <p:cNvPr id="226" name="Google Shape;226;p4"/>
          <p:cNvSpPr/>
          <p:nvPr/>
        </p:nvSpPr>
        <p:spPr>
          <a:xfrm>
            <a:off x="1002275" y="14948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All farmers in Andhra Pradesh have land titles, as compared to Assam where significant % lacks titles</a:t>
            </a:r>
            <a:endParaRPr b="0" i="0" sz="1000" u="none" cap="none" strike="noStrike">
              <a:solidFill>
                <a:srgbClr val="000000"/>
              </a:solidFill>
              <a:latin typeface="Roboto"/>
              <a:ea typeface="Roboto"/>
              <a:cs typeface="Roboto"/>
              <a:sym typeface="Roboto"/>
            </a:endParaRPr>
          </a:p>
        </p:txBody>
      </p:sp>
      <p:sp>
        <p:nvSpPr>
          <p:cNvPr id="227" name="Google Shape;227;p4"/>
          <p:cNvSpPr txBox="1"/>
          <p:nvPr/>
        </p:nvSpPr>
        <p:spPr>
          <a:xfrm>
            <a:off x="2818513" y="1954425"/>
            <a:ext cx="8295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Women Participation</a:t>
            </a:r>
            <a:endParaRPr b="1" i="0" sz="1000" u="none" cap="none" strike="noStrike">
              <a:solidFill>
                <a:srgbClr val="347A5C"/>
              </a:solidFill>
              <a:latin typeface="Roboto"/>
              <a:ea typeface="Roboto"/>
              <a:cs typeface="Roboto"/>
              <a:sym typeface="Roboto"/>
            </a:endParaRPr>
          </a:p>
        </p:txBody>
      </p:sp>
      <p:sp>
        <p:nvSpPr>
          <p:cNvPr id="228" name="Google Shape;228;p4"/>
          <p:cNvSpPr txBox="1"/>
          <p:nvPr/>
        </p:nvSpPr>
        <p:spPr>
          <a:xfrm>
            <a:off x="2818513" y="2853474"/>
            <a:ext cx="8295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Risk of Child Labour</a:t>
            </a:r>
            <a:endParaRPr b="1" i="0" sz="1000" u="none" cap="none" strike="noStrike">
              <a:solidFill>
                <a:srgbClr val="347A5C"/>
              </a:solidFill>
              <a:latin typeface="Roboto"/>
              <a:ea typeface="Roboto"/>
              <a:cs typeface="Roboto"/>
              <a:sym typeface="Roboto"/>
            </a:endParaRPr>
          </a:p>
        </p:txBody>
      </p:sp>
      <p:sp>
        <p:nvSpPr>
          <p:cNvPr id="229" name="Google Shape;229;p4"/>
          <p:cNvSpPr txBox="1"/>
          <p:nvPr/>
        </p:nvSpPr>
        <p:spPr>
          <a:xfrm>
            <a:off x="2818513" y="3737960"/>
            <a:ext cx="8295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Fertilizers</a:t>
            </a:r>
            <a:endParaRPr b="1" i="0" sz="1000" u="none" cap="none" strike="noStrike">
              <a:solidFill>
                <a:srgbClr val="347A5C"/>
              </a:solidFill>
              <a:latin typeface="Roboto"/>
              <a:ea typeface="Roboto"/>
              <a:cs typeface="Roboto"/>
              <a:sym typeface="Roboto"/>
            </a:endParaRPr>
          </a:p>
        </p:txBody>
      </p:sp>
      <p:pic>
        <p:nvPicPr>
          <p:cNvPr id="230" name="Google Shape;230;p4"/>
          <p:cNvPicPr preferRelativeResize="0"/>
          <p:nvPr/>
        </p:nvPicPr>
        <p:blipFill rotWithShape="1">
          <a:blip r:embed="rId7">
            <a:alphaModFix/>
          </a:blip>
          <a:srcRect b="0" l="0" r="0" t="0"/>
          <a:stretch/>
        </p:blipFill>
        <p:spPr>
          <a:xfrm>
            <a:off x="3063913" y="3347858"/>
            <a:ext cx="338700" cy="328384"/>
          </a:xfrm>
          <a:prstGeom prst="rect">
            <a:avLst/>
          </a:prstGeom>
          <a:noFill/>
          <a:ln>
            <a:noFill/>
          </a:ln>
        </p:spPr>
      </p:pic>
      <p:pic>
        <p:nvPicPr>
          <p:cNvPr id="231" name="Google Shape;231;p4"/>
          <p:cNvPicPr preferRelativeResize="0"/>
          <p:nvPr/>
        </p:nvPicPr>
        <p:blipFill rotWithShape="1">
          <a:blip r:embed="rId8">
            <a:alphaModFix/>
          </a:blip>
          <a:srcRect b="0" l="0" r="0" t="0"/>
          <a:stretch/>
        </p:blipFill>
        <p:spPr>
          <a:xfrm>
            <a:off x="3079362" y="2459726"/>
            <a:ext cx="307800" cy="307800"/>
          </a:xfrm>
          <a:prstGeom prst="rect">
            <a:avLst/>
          </a:prstGeom>
          <a:noFill/>
          <a:ln>
            <a:noFill/>
          </a:ln>
        </p:spPr>
      </p:pic>
      <p:pic>
        <p:nvPicPr>
          <p:cNvPr id="232" name="Google Shape;232;p4"/>
          <p:cNvPicPr preferRelativeResize="0"/>
          <p:nvPr/>
        </p:nvPicPr>
        <p:blipFill rotWithShape="1">
          <a:blip r:embed="rId9">
            <a:alphaModFix/>
          </a:blip>
          <a:srcRect b="0" l="0" r="0" t="0"/>
          <a:stretch/>
        </p:blipFill>
        <p:spPr>
          <a:xfrm>
            <a:off x="3063913" y="1540702"/>
            <a:ext cx="338700" cy="338700"/>
          </a:xfrm>
          <a:prstGeom prst="rect">
            <a:avLst/>
          </a:prstGeom>
          <a:noFill/>
          <a:ln>
            <a:noFill/>
          </a:ln>
        </p:spPr>
      </p:pic>
      <p:sp>
        <p:nvSpPr>
          <p:cNvPr id="233" name="Google Shape;233;p4"/>
          <p:cNvSpPr txBox="1"/>
          <p:nvPr/>
        </p:nvSpPr>
        <p:spPr>
          <a:xfrm>
            <a:off x="2818513" y="4663300"/>
            <a:ext cx="8295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Irrigation</a:t>
            </a:r>
            <a:endParaRPr b="1" i="0" sz="1000" u="none" cap="none" strike="noStrike">
              <a:solidFill>
                <a:srgbClr val="347A5C"/>
              </a:solidFill>
              <a:latin typeface="Roboto"/>
              <a:ea typeface="Roboto"/>
              <a:cs typeface="Roboto"/>
              <a:sym typeface="Roboto"/>
            </a:endParaRPr>
          </a:p>
        </p:txBody>
      </p:sp>
      <p:pic>
        <p:nvPicPr>
          <p:cNvPr id="234" name="Google Shape;234;p4"/>
          <p:cNvPicPr preferRelativeResize="0"/>
          <p:nvPr/>
        </p:nvPicPr>
        <p:blipFill rotWithShape="1">
          <a:blip r:embed="rId10">
            <a:alphaModFix/>
          </a:blip>
          <a:srcRect b="0" l="0" r="0" t="0"/>
          <a:stretch/>
        </p:blipFill>
        <p:spPr>
          <a:xfrm>
            <a:off x="3079362" y="4238014"/>
            <a:ext cx="307800" cy="307800"/>
          </a:xfrm>
          <a:prstGeom prst="rect">
            <a:avLst/>
          </a:prstGeom>
          <a:noFill/>
          <a:ln>
            <a:noFill/>
          </a:ln>
        </p:spPr>
      </p:pic>
      <p:sp>
        <p:nvSpPr>
          <p:cNvPr id="235" name="Google Shape;235;p4"/>
          <p:cNvSpPr/>
          <p:nvPr/>
        </p:nvSpPr>
        <p:spPr>
          <a:xfrm>
            <a:off x="1002275" y="24092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All farmers in Andhra Pradesh use agricultural land, as compared to Assam where farmers are also using forest and common land</a:t>
            </a:r>
            <a:endParaRPr b="0" i="0" sz="1000" u="none" cap="none" strike="noStrike">
              <a:solidFill>
                <a:srgbClr val="000000"/>
              </a:solidFill>
              <a:latin typeface="Roboto"/>
              <a:ea typeface="Roboto"/>
              <a:cs typeface="Roboto"/>
              <a:sym typeface="Roboto"/>
            </a:endParaRPr>
          </a:p>
        </p:txBody>
      </p:sp>
      <p:sp>
        <p:nvSpPr>
          <p:cNvPr id="236" name="Google Shape;236;p4"/>
          <p:cNvSpPr/>
          <p:nvPr/>
        </p:nvSpPr>
        <p:spPr>
          <a:xfrm>
            <a:off x="3669275" y="24092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Child labour is not prevalent in either of the states</a:t>
            </a:r>
            <a:endParaRPr b="0" i="0" sz="1000" u="none" cap="none" strike="noStrike">
              <a:solidFill>
                <a:srgbClr val="000000"/>
              </a:solidFill>
              <a:latin typeface="Roboto"/>
              <a:ea typeface="Roboto"/>
              <a:cs typeface="Roboto"/>
              <a:sym typeface="Roboto"/>
            </a:endParaRPr>
          </a:p>
        </p:txBody>
      </p:sp>
      <p:sp>
        <p:nvSpPr>
          <p:cNvPr id="237" name="Google Shape;237;p4"/>
          <p:cNvSpPr/>
          <p:nvPr/>
        </p:nvSpPr>
        <p:spPr>
          <a:xfrm>
            <a:off x="1002275" y="33236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Majority of the farmers are not associated with any farmer groups in both the states</a:t>
            </a:r>
            <a:endParaRPr b="0" i="0" sz="1000" u="none" cap="none" strike="noStrike">
              <a:solidFill>
                <a:srgbClr val="000000"/>
              </a:solidFill>
              <a:latin typeface="Roboto"/>
              <a:ea typeface="Roboto"/>
              <a:cs typeface="Roboto"/>
              <a:sym typeface="Roboto"/>
            </a:endParaRPr>
          </a:p>
        </p:txBody>
      </p:sp>
      <p:sp>
        <p:nvSpPr>
          <p:cNvPr id="238" name="Google Shape;238;p4"/>
          <p:cNvSpPr/>
          <p:nvPr/>
        </p:nvSpPr>
        <p:spPr>
          <a:xfrm>
            <a:off x="3669275" y="33236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There is a higher use of fertilizers in Andhra Pradesh as compared to Assam</a:t>
            </a:r>
            <a:endParaRPr b="0" i="0" sz="1000" u="none" cap="none" strike="noStrike">
              <a:solidFill>
                <a:srgbClr val="000000"/>
              </a:solidFill>
              <a:latin typeface="Roboto"/>
              <a:ea typeface="Roboto"/>
              <a:cs typeface="Roboto"/>
              <a:sym typeface="Roboto"/>
            </a:endParaRPr>
          </a:p>
        </p:txBody>
      </p:sp>
      <p:sp>
        <p:nvSpPr>
          <p:cNvPr id="239" name="Google Shape;239;p4"/>
          <p:cNvSpPr/>
          <p:nvPr/>
        </p:nvSpPr>
        <p:spPr>
          <a:xfrm>
            <a:off x="1002275" y="42380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in Assam showed a greater willingness for RSPO certification as compared to Andhra Pradesh</a:t>
            </a:r>
            <a:endParaRPr b="0" i="0" sz="1000" u="none" cap="none" strike="noStrike">
              <a:solidFill>
                <a:srgbClr val="000000"/>
              </a:solidFill>
              <a:latin typeface="Roboto"/>
              <a:ea typeface="Roboto"/>
              <a:cs typeface="Roboto"/>
              <a:sym typeface="Roboto"/>
            </a:endParaRPr>
          </a:p>
        </p:txBody>
      </p:sp>
      <p:sp>
        <p:nvSpPr>
          <p:cNvPr id="240" name="Google Shape;240;p4"/>
          <p:cNvSpPr/>
          <p:nvPr/>
        </p:nvSpPr>
        <p:spPr>
          <a:xfrm>
            <a:off x="3669275" y="4238025"/>
            <a:ext cx="1820400" cy="767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Majority of farmers use rainwater and groundwater in Assam and Andhra Pradesh respectively</a:t>
            </a:r>
            <a:endParaRPr b="0" i="0" sz="1000" u="none" cap="none" strike="noStrike">
              <a:solidFill>
                <a:srgbClr val="000000"/>
              </a:solidFill>
              <a:latin typeface="Roboto"/>
              <a:ea typeface="Roboto"/>
              <a:cs typeface="Roboto"/>
              <a:sym typeface="Roboto"/>
            </a:endParaRPr>
          </a:p>
        </p:txBody>
      </p:sp>
      <p:sp>
        <p:nvSpPr>
          <p:cNvPr id="241" name="Google Shape;241;p4"/>
          <p:cNvSpPr/>
          <p:nvPr/>
        </p:nvSpPr>
        <p:spPr>
          <a:xfrm>
            <a:off x="6073900" y="2965421"/>
            <a:ext cx="657900" cy="671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42" name="Google Shape;242;p4"/>
          <p:cNvSpPr/>
          <p:nvPr/>
        </p:nvSpPr>
        <p:spPr>
          <a:xfrm>
            <a:off x="6073900" y="4099255"/>
            <a:ext cx="657900" cy="671700"/>
          </a:xfrm>
          <a:prstGeom prst="ellipse">
            <a:avLst/>
          </a:prstGeom>
          <a:solidFill>
            <a:srgbClr val="FFD4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243" name="Google Shape;243;p4"/>
          <p:cNvGrpSpPr/>
          <p:nvPr/>
        </p:nvGrpSpPr>
        <p:grpSpPr>
          <a:xfrm>
            <a:off x="6073900" y="1755375"/>
            <a:ext cx="657900" cy="671700"/>
            <a:chOff x="282700" y="1679175"/>
            <a:chExt cx="657900" cy="671700"/>
          </a:xfrm>
        </p:grpSpPr>
        <p:sp>
          <p:nvSpPr>
            <p:cNvPr id="244" name="Google Shape;244;p4"/>
            <p:cNvSpPr/>
            <p:nvPr/>
          </p:nvSpPr>
          <p:spPr>
            <a:xfrm>
              <a:off x="282700" y="1679175"/>
              <a:ext cx="657900" cy="671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45" name="Google Shape;245;p4"/>
            <p:cNvPicPr preferRelativeResize="0"/>
            <p:nvPr/>
          </p:nvPicPr>
          <p:blipFill rotWithShape="1">
            <a:blip r:embed="rId11">
              <a:alphaModFix/>
            </a:blip>
            <a:srcRect b="0" l="0" r="0" t="0"/>
            <a:stretch/>
          </p:blipFill>
          <p:spPr>
            <a:xfrm>
              <a:off x="370300" y="1773675"/>
              <a:ext cx="482700" cy="482700"/>
            </a:xfrm>
            <a:prstGeom prst="rect">
              <a:avLst/>
            </a:prstGeom>
            <a:noFill/>
            <a:ln>
              <a:noFill/>
            </a:ln>
          </p:spPr>
        </p:pic>
      </p:grpSp>
      <p:pic>
        <p:nvPicPr>
          <p:cNvPr id="246" name="Google Shape;246;p4"/>
          <p:cNvPicPr preferRelativeResize="0"/>
          <p:nvPr/>
        </p:nvPicPr>
        <p:blipFill rotWithShape="1">
          <a:blip r:embed="rId12">
            <a:alphaModFix/>
          </a:blip>
          <a:srcRect b="0" l="0" r="0" t="0"/>
          <a:stretch/>
        </p:blipFill>
        <p:spPr>
          <a:xfrm>
            <a:off x="6169863" y="3068275"/>
            <a:ext cx="465975" cy="465975"/>
          </a:xfrm>
          <a:prstGeom prst="rect">
            <a:avLst/>
          </a:prstGeom>
          <a:noFill/>
          <a:ln>
            <a:noFill/>
          </a:ln>
        </p:spPr>
      </p:pic>
      <p:pic>
        <p:nvPicPr>
          <p:cNvPr id="247" name="Google Shape;247;p4"/>
          <p:cNvPicPr preferRelativeResize="0"/>
          <p:nvPr/>
        </p:nvPicPr>
        <p:blipFill rotWithShape="1">
          <a:blip r:embed="rId13">
            <a:alphaModFix/>
          </a:blip>
          <a:srcRect b="0" l="0" r="0" t="0"/>
          <a:stretch/>
        </p:blipFill>
        <p:spPr>
          <a:xfrm>
            <a:off x="6169867" y="4202105"/>
            <a:ext cx="465975" cy="465975"/>
          </a:xfrm>
          <a:prstGeom prst="rect">
            <a:avLst/>
          </a:prstGeom>
          <a:noFill/>
          <a:ln>
            <a:noFill/>
          </a:ln>
        </p:spPr>
      </p:pic>
      <p:sp>
        <p:nvSpPr>
          <p:cNvPr id="248" name="Google Shape;248;p4"/>
          <p:cNvSpPr txBox="1"/>
          <p:nvPr/>
        </p:nvSpPr>
        <p:spPr>
          <a:xfrm>
            <a:off x="6073900" y="1028900"/>
            <a:ext cx="2711100" cy="3693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Proposed Interventions</a:t>
            </a:r>
            <a:endParaRPr b="0" i="0" sz="1200" u="none" cap="none" strike="noStrike">
              <a:solidFill>
                <a:schemeClr val="lt1"/>
              </a:solidFill>
              <a:latin typeface="Roboto"/>
              <a:ea typeface="Roboto"/>
              <a:cs typeface="Roboto"/>
              <a:sym typeface="Roboto"/>
            </a:endParaRPr>
          </a:p>
        </p:txBody>
      </p:sp>
      <p:sp>
        <p:nvSpPr>
          <p:cNvPr id="249" name="Google Shape;249;p4"/>
          <p:cNvSpPr txBox="1"/>
          <p:nvPr/>
        </p:nvSpPr>
        <p:spPr>
          <a:xfrm>
            <a:off x="6731788" y="2915875"/>
            <a:ext cx="2220300" cy="363300"/>
          </a:xfrm>
          <a:prstGeom prst="rect">
            <a:avLst/>
          </a:prstGeom>
          <a:no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rgbClr val="448050"/>
              </a:buClr>
              <a:buSzPts val="1800"/>
              <a:buFont typeface="Arial"/>
              <a:buNone/>
            </a:pPr>
            <a:r>
              <a:rPr b="1" i="0" lang="en" sz="1400" u="none" cap="none" strike="noStrike">
                <a:solidFill>
                  <a:schemeClr val="accent3"/>
                </a:solidFill>
                <a:latin typeface="Roboto"/>
                <a:ea typeface="Roboto"/>
                <a:cs typeface="Roboto"/>
                <a:sym typeface="Roboto"/>
              </a:rPr>
              <a:t>Smallholder Training</a:t>
            </a:r>
            <a:endParaRPr b="1" i="0" sz="1400" u="none" cap="none" strike="noStrike">
              <a:solidFill>
                <a:schemeClr val="accent3"/>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 sz="1000" u="none" cap="none" strike="noStrike">
                <a:solidFill>
                  <a:schemeClr val="dk1"/>
                </a:solidFill>
                <a:latin typeface="Roboto"/>
                <a:ea typeface="Roboto"/>
                <a:cs typeface="Roboto"/>
                <a:sym typeface="Roboto"/>
              </a:rPr>
              <a:t>Training farmers on technical and management components related to oil palm cultivation</a:t>
            </a:r>
            <a:endParaRPr b="1" i="0" sz="1500" u="none" cap="none" strike="noStrike">
              <a:solidFill>
                <a:schemeClr val="accent3"/>
              </a:solidFill>
              <a:latin typeface="Roboto"/>
              <a:ea typeface="Roboto"/>
              <a:cs typeface="Roboto"/>
              <a:sym typeface="Roboto"/>
            </a:endParaRPr>
          </a:p>
        </p:txBody>
      </p:sp>
      <p:sp>
        <p:nvSpPr>
          <p:cNvPr id="250" name="Google Shape;250;p4"/>
          <p:cNvSpPr txBox="1"/>
          <p:nvPr/>
        </p:nvSpPr>
        <p:spPr>
          <a:xfrm>
            <a:off x="6731790" y="1702911"/>
            <a:ext cx="2220300" cy="363300"/>
          </a:xfrm>
          <a:prstGeom prst="rect">
            <a:avLst/>
          </a:prstGeom>
          <a:no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rgbClr val="28AC4A"/>
              </a:buClr>
              <a:buSzPts val="1800"/>
              <a:buFont typeface="Arial"/>
              <a:buNone/>
            </a:pPr>
            <a:r>
              <a:rPr b="1" i="0" lang="en" sz="1400" u="none" cap="none" strike="noStrike">
                <a:solidFill>
                  <a:schemeClr val="accent1"/>
                </a:solidFill>
                <a:latin typeface="Roboto"/>
                <a:ea typeface="Roboto"/>
                <a:cs typeface="Roboto"/>
                <a:sym typeface="Roboto"/>
              </a:rPr>
              <a:t>Ecosystem Engagement</a:t>
            </a:r>
            <a:endParaRPr b="1" i="0" sz="1400" u="none" cap="none" strike="noStrike">
              <a:solidFill>
                <a:schemeClr val="accen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 sz="1000" u="none" cap="none" strike="noStrike">
                <a:solidFill>
                  <a:schemeClr val="dk1"/>
                </a:solidFill>
                <a:latin typeface="Roboto"/>
                <a:ea typeface="Roboto"/>
                <a:cs typeface="Roboto"/>
                <a:sym typeface="Roboto"/>
              </a:rPr>
              <a:t>Improve coordination within the ecosystem actors and promote sustainable oil palm</a:t>
            </a:r>
            <a:endParaRPr b="1" i="0" sz="1500" u="none" cap="none" strike="noStrike">
              <a:solidFill>
                <a:schemeClr val="accent1"/>
              </a:solidFill>
              <a:latin typeface="Roboto"/>
              <a:ea typeface="Roboto"/>
              <a:cs typeface="Roboto"/>
              <a:sym typeface="Roboto"/>
            </a:endParaRPr>
          </a:p>
        </p:txBody>
      </p:sp>
      <p:sp>
        <p:nvSpPr>
          <p:cNvPr id="251" name="Google Shape;251;p4"/>
          <p:cNvSpPr txBox="1"/>
          <p:nvPr/>
        </p:nvSpPr>
        <p:spPr>
          <a:xfrm>
            <a:off x="6731800" y="4033325"/>
            <a:ext cx="2220300" cy="767400"/>
          </a:xfrm>
          <a:prstGeom prst="rect">
            <a:avLst/>
          </a:prstGeom>
          <a:no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rgbClr val="FFD41A"/>
              </a:buClr>
              <a:buSzPts val="1800"/>
              <a:buFont typeface="Arial"/>
              <a:buNone/>
            </a:pPr>
            <a:r>
              <a:rPr b="1" i="0" lang="en" sz="1400" u="none" cap="none" strike="noStrike">
                <a:solidFill>
                  <a:srgbClr val="FFD41A"/>
                </a:solidFill>
                <a:latin typeface="Roboto"/>
                <a:ea typeface="Roboto"/>
                <a:cs typeface="Roboto"/>
                <a:sym typeface="Roboto"/>
              </a:rPr>
              <a:t>Certification Process</a:t>
            </a:r>
            <a:endParaRPr b="1" i="0" sz="1400" u="none" cap="none" strike="noStrike">
              <a:solidFill>
                <a:srgbClr val="FFD41A"/>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 sz="1000" u="none" cap="none" strike="noStrike">
                <a:solidFill>
                  <a:schemeClr val="dk1"/>
                </a:solidFill>
                <a:latin typeface="Roboto"/>
                <a:ea typeface="Roboto"/>
                <a:cs typeface="Roboto"/>
                <a:sym typeface="Roboto"/>
              </a:rPr>
              <a:t>Ensuring palm oil cultivation is sustainable, responsible and profitable for all the entities involved</a:t>
            </a:r>
            <a:endParaRPr b="1" i="0" sz="1500" u="none" cap="none" strike="noStrike">
              <a:solidFill>
                <a:srgbClr val="FFD41A"/>
              </a:solidFill>
              <a:latin typeface="Roboto"/>
              <a:ea typeface="Roboto"/>
              <a:cs typeface="Roboto"/>
              <a:sym typeface="Roboto"/>
            </a:endParaRPr>
          </a:p>
        </p:txBody>
      </p:sp>
      <p:sp>
        <p:nvSpPr>
          <p:cNvPr id="252" name="Google Shape;252;p4"/>
          <p:cNvSpPr/>
          <p:nvPr/>
        </p:nvSpPr>
        <p:spPr>
          <a:xfrm>
            <a:off x="5622800" y="1028900"/>
            <a:ext cx="338700" cy="3976500"/>
          </a:xfrm>
          <a:prstGeom prst="rightArrow">
            <a:avLst>
              <a:gd fmla="val 0" name="adj1"/>
              <a:gd fmla="val 100000" name="adj2"/>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40"/>
          <p:cNvSpPr txBox="1"/>
          <p:nvPr>
            <p:ph type="title"/>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800"/>
              <a:buFont typeface="Arial"/>
              <a:buNone/>
            </a:pPr>
            <a:r>
              <a:rPr lang="en" sz="1600">
                <a:solidFill>
                  <a:schemeClr val="dk2"/>
                </a:solidFill>
                <a:latin typeface="Tahoma"/>
                <a:ea typeface="Tahoma"/>
                <a:cs typeface="Tahoma"/>
                <a:sym typeface="Tahoma"/>
              </a:rPr>
              <a:t>Intervention Pathways | </a:t>
            </a:r>
            <a:r>
              <a:rPr b="0" lang="en" sz="1600">
                <a:solidFill>
                  <a:schemeClr val="dk2"/>
                </a:solidFill>
                <a:latin typeface="Tahoma"/>
                <a:ea typeface="Tahoma"/>
                <a:cs typeface="Tahoma"/>
                <a:sym typeface="Tahoma"/>
              </a:rPr>
              <a:t>Based on the impact and ease of implementation of the interventions, RSPO can prioritize Ecosystem Engagement and Smallholder Trainings</a:t>
            </a:r>
            <a:endParaRPr b="0" sz="1600">
              <a:solidFill>
                <a:schemeClr val="dk2"/>
              </a:solidFill>
              <a:latin typeface="Tahoma"/>
              <a:ea typeface="Tahoma"/>
              <a:cs typeface="Tahoma"/>
              <a:sym typeface="Tahoma"/>
            </a:endParaRPr>
          </a:p>
        </p:txBody>
      </p:sp>
      <p:sp>
        <p:nvSpPr>
          <p:cNvPr id="1119" name="Google Shape;1119;p40"/>
          <p:cNvSpPr/>
          <p:nvPr/>
        </p:nvSpPr>
        <p:spPr>
          <a:xfrm>
            <a:off x="6144500" y="702325"/>
            <a:ext cx="2520300" cy="219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Ease of Implementation</a:t>
            </a:r>
            <a:endParaRPr b="1" i="0" sz="1000" u="none" cap="none" strike="noStrike">
              <a:solidFill>
                <a:srgbClr val="000000"/>
              </a:solidFill>
              <a:latin typeface="Roboto"/>
              <a:ea typeface="Roboto"/>
              <a:cs typeface="Roboto"/>
              <a:sym typeface="Roboto"/>
            </a:endParaRPr>
          </a:p>
        </p:txBody>
      </p:sp>
      <p:graphicFrame>
        <p:nvGraphicFramePr>
          <p:cNvPr id="1120" name="Google Shape;1120;p40"/>
          <p:cNvGraphicFramePr/>
          <p:nvPr/>
        </p:nvGraphicFramePr>
        <p:xfrm>
          <a:off x="301450" y="914738"/>
          <a:ext cx="3000000" cy="3000000"/>
        </p:xfrm>
        <a:graphic>
          <a:graphicData uri="http://schemas.openxmlformats.org/drawingml/2006/table">
            <a:tbl>
              <a:tblPr>
                <a:noFill/>
                <a:tableStyleId>{0F42FCC8-6B50-42C1-B359-E455C61714E9}</a:tableStyleId>
              </a:tblPr>
              <a:tblGrid>
                <a:gridCol w="337150"/>
                <a:gridCol w="1081025"/>
                <a:gridCol w="2740625"/>
                <a:gridCol w="835050"/>
                <a:gridCol w="849200"/>
                <a:gridCol w="1260125"/>
                <a:gridCol w="1260125"/>
              </a:tblGrid>
              <a:tr h="122975">
                <a:tc grid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Intervention Pathway</a:t>
                      </a:r>
                      <a:endParaRPr b="1" sz="1000" u="none" cap="none" strike="noStrike">
                        <a:solidFill>
                          <a:schemeClr val="lt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hMerge="1"/>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Details</a:t>
                      </a:r>
                      <a:endParaRPr b="1" sz="1000" u="none" cap="none" strike="noStrike">
                        <a:solidFill>
                          <a:schemeClr val="lt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Impact on Productivity</a:t>
                      </a:r>
                      <a:endParaRPr b="1" sz="1000" u="none" cap="none" strike="noStrike">
                        <a:solidFill>
                          <a:schemeClr val="lt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Impact on Income</a:t>
                      </a:r>
                      <a:endParaRPr b="1" sz="1000" u="none" cap="none" strike="noStrike">
                        <a:solidFill>
                          <a:schemeClr val="lt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Assam</a:t>
                      </a:r>
                      <a:endParaRPr b="1" sz="1000" u="none" cap="none" strike="noStrike">
                        <a:solidFill>
                          <a:schemeClr val="lt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Andhra Pradesh</a:t>
                      </a:r>
                      <a:endParaRPr b="1" sz="1000" u="none" cap="none" strike="noStrike">
                        <a:solidFill>
                          <a:schemeClr val="lt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r>
              <a:tr h="12039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A</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accent4"/>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Ecosystem Engagement</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accent4"/>
                      </a:solidFill>
                      <a:prstDash val="dot"/>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Facilitate workshops and one-on-one engagements for greater alignment between the ecosystem stakeholder and working together </a:t>
                      </a:r>
                      <a:endParaRPr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chemeClr val="accent4"/>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Yes</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5EFE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Yes</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5EFEC"/>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High</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1" lang="en" sz="1000" u="none" cap="none" strike="noStrike">
                          <a:solidFill>
                            <a:schemeClr val="dk1"/>
                          </a:solidFill>
                          <a:latin typeface="Roboto"/>
                          <a:ea typeface="Roboto"/>
                          <a:cs typeface="Roboto"/>
                          <a:sym typeface="Roboto"/>
                        </a:rPr>
                        <a:t>Strong relationship with relevant stakeholders i.e. government, corporates, and farmers</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5EFEC"/>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Medium</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1" lang="en" sz="1000" u="none" cap="none" strike="noStrike">
                          <a:solidFill>
                            <a:schemeClr val="dk1"/>
                          </a:solidFill>
                          <a:latin typeface="Roboto"/>
                          <a:ea typeface="Roboto"/>
                          <a:cs typeface="Roboto"/>
                          <a:sym typeface="Roboto"/>
                        </a:rPr>
                        <a:t>In the process of strengthening their presence and involvement in the ecosystem, especially with the government</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F2CC"/>
                    </a:solidFill>
                  </a:tcPr>
                </a:tc>
              </a:tr>
              <a:tr h="12039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B</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accent4"/>
                      </a:solidFill>
                      <a:prstDash val="dot"/>
                      <a:round/>
                      <a:headEnd len="sm" w="sm" type="none"/>
                      <a:tailEnd len="sm" w="sm" type="none"/>
                    </a:lnT>
                    <a:lnB cap="flat" cmpd="sng" w="9525">
                      <a:solidFill>
                        <a:schemeClr val="accent4"/>
                      </a:solidFill>
                      <a:prstDash val="dot"/>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1" lang="en" sz="1000" u="none" cap="none" strike="noStrike">
                          <a:solidFill>
                            <a:schemeClr val="dk1"/>
                          </a:solidFill>
                          <a:latin typeface="Roboto"/>
                          <a:ea typeface="Roboto"/>
                          <a:cs typeface="Roboto"/>
                          <a:sym typeface="Roboto"/>
                        </a:rPr>
                        <a:t>Smallholder Trainings </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accent4"/>
                      </a:solidFill>
                      <a:prstDash val="dot"/>
                      <a:round/>
                      <a:headEnd len="sm" w="sm" type="none"/>
                      <a:tailEnd len="sm" w="sm" type="none"/>
                    </a:lnT>
                    <a:lnB cap="flat" cmpd="sng" w="9525">
                      <a:solidFill>
                        <a:schemeClr val="accent4"/>
                      </a:solidFill>
                      <a:prstDash val="dot"/>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Ensure training of farmers on technical and management components of oil palm cultivation </a:t>
                      </a:r>
                      <a:endParaRPr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accent4"/>
                      </a:solidFill>
                      <a:prstDash val="dot"/>
                      <a:round/>
                      <a:headEnd len="sm" w="sm" type="none"/>
                      <a:tailEnd len="sm" w="sm" type="none"/>
                    </a:lnT>
                    <a:lnB cap="flat" cmpd="sng" w="9525">
                      <a:solidFill>
                        <a:schemeClr val="accent4"/>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Yes</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5EFE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Yes</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5EFEC"/>
                    </a:solidFill>
                  </a:tcPr>
                </a:tc>
                <a:tc vMerge="1"/>
                <a:tc vMerge="1"/>
              </a:tr>
              <a:tr h="12039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C</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accent4"/>
                      </a:solidFill>
                      <a:prstDash val="dot"/>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a:buNone/>
                      </a:pPr>
                      <a:r>
                        <a:rPr b="1" lang="en" sz="1000" u="none" cap="none" strike="noStrike">
                          <a:solidFill>
                            <a:schemeClr val="dk1"/>
                          </a:solidFill>
                          <a:latin typeface="Roboto"/>
                          <a:ea typeface="Roboto"/>
                          <a:cs typeface="Roboto"/>
                          <a:sym typeface="Roboto"/>
                        </a:rPr>
                        <a:t>Certification</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accent4"/>
                      </a:solidFill>
                      <a:prstDash val="dot"/>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Encourage and facilitate sustainable oil palm production among farmers and other stakeholders</a:t>
                      </a:r>
                      <a:endParaRPr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accent4"/>
                      </a:solidFill>
                      <a:prstDash val="dot"/>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No</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Yes</a:t>
                      </a:r>
                      <a:endParaRPr b="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5EFE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Low</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1" lang="en" sz="1000" u="none" cap="none" strike="noStrike">
                          <a:solidFill>
                            <a:schemeClr val="dk1"/>
                          </a:solidFill>
                          <a:latin typeface="Roboto"/>
                          <a:ea typeface="Roboto"/>
                          <a:cs typeface="Roboto"/>
                          <a:sym typeface="Roboto"/>
                        </a:rPr>
                        <a:t>Majority of the farmers do not have land titles and are not part of existing farmer groups</a:t>
                      </a:r>
                      <a:endParaRPr i="1"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4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Medium</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1" lang="en" sz="1000" u="none" cap="none" strike="noStrike">
                          <a:solidFill>
                            <a:schemeClr val="dk1"/>
                          </a:solidFill>
                          <a:latin typeface="Roboto"/>
                          <a:ea typeface="Roboto"/>
                          <a:cs typeface="Roboto"/>
                          <a:sym typeface="Roboto"/>
                        </a:rPr>
                        <a:t>Farmers are not associated with groups and are currently lack interest in certifications</a:t>
                      </a:r>
                      <a:endParaRPr sz="1000" u="none" cap="none" strike="noStrike">
                        <a:solidFill>
                          <a:schemeClr val="dk1"/>
                        </a:solidFill>
                        <a:latin typeface="Roboto"/>
                        <a:ea typeface="Roboto"/>
                        <a:cs typeface="Roboto"/>
                        <a:sym typeface="Roboto"/>
                      </a:endParaRPr>
                    </a:p>
                  </a:txBody>
                  <a:tcPr marT="68575" marB="68575" marR="68575" marL="6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F2CC"/>
                    </a:solidFill>
                  </a:tcPr>
                </a:tc>
              </a:tr>
            </a:tbl>
          </a:graphicData>
        </a:graphic>
      </p:graphicFrame>
      <p:sp>
        <p:nvSpPr>
          <p:cNvPr id="1121" name="Google Shape;1121;p40"/>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41"/>
          <p:cNvSpPr txBox="1"/>
          <p:nvPr>
            <p:ph type="title"/>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800"/>
              <a:buFont typeface="Arial"/>
              <a:buNone/>
            </a:pPr>
            <a:r>
              <a:rPr lang="en" sz="1600">
                <a:solidFill>
                  <a:schemeClr val="dk2"/>
                </a:solidFill>
                <a:latin typeface="Tahoma"/>
                <a:ea typeface="Tahoma"/>
                <a:cs typeface="Tahoma"/>
                <a:sym typeface="Tahoma"/>
              </a:rPr>
              <a:t>Strategy for RSPO| </a:t>
            </a:r>
            <a:r>
              <a:rPr b="0" lang="en" sz="1600">
                <a:solidFill>
                  <a:schemeClr val="dk2"/>
                </a:solidFill>
                <a:latin typeface="Tahoma"/>
                <a:ea typeface="Tahoma"/>
                <a:cs typeface="Tahoma"/>
                <a:sym typeface="Tahoma"/>
              </a:rPr>
              <a:t>All the interventions are interlinked and have to be implemented together over a period of time for maximum effectiveness</a:t>
            </a:r>
            <a:endParaRPr b="0" sz="1600">
              <a:solidFill>
                <a:schemeClr val="dk2"/>
              </a:solidFill>
              <a:latin typeface="Tahoma"/>
              <a:ea typeface="Tahoma"/>
              <a:cs typeface="Tahoma"/>
              <a:sym typeface="Tahoma"/>
            </a:endParaRPr>
          </a:p>
        </p:txBody>
      </p:sp>
      <p:sp>
        <p:nvSpPr>
          <p:cNvPr id="1127" name="Google Shape;1127;p41"/>
          <p:cNvSpPr/>
          <p:nvPr/>
        </p:nvSpPr>
        <p:spPr>
          <a:xfrm>
            <a:off x="3189300" y="1052425"/>
            <a:ext cx="1696200" cy="482700"/>
          </a:xfrm>
          <a:prstGeom prst="homePlate">
            <a:avLst>
              <a:gd fmla="val 50000" name="adj"/>
            </a:avLst>
          </a:prstGeom>
          <a:solidFill>
            <a:srgbClr val="8BC53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1"/>
          <p:cNvSpPr/>
          <p:nvPr/>
        </p:nvSpPr>
        <p:spPr>
          <a:xfrm>
            <a:off x="5077499" y="1048800"/>
            <a:ext cx="1696200" cy="482700"/>
          </a:xfrm>
          <a:prstGeom prst="homePlate">
            <a:avLst>
              <a:gd fmla="val 50000" name="adj"/>
            </a:avLst>
          </a:prstGeom>
          <a:solidFill>
            <a:schemeClr val="accent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41"/>
          <p:cNvSpPr/>
          <p:nvPr/>
        </p:nvSpPr>
        <p:spPr>
          <a:xfrm>
            <a:off x="6853373" y="1048800"/>
            <a:ext cx="1696200" cy="482700"/>
          </a:xfrm>
          <a:prstGeom prst="homePlate">
            <a:avLst>
              <a:gd fmla="val 50000" name="adj"/>
            </a:avLst>
          </a:prstGeom>
          <a:solidFill>
            <a:srgbClr val="FFD41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41"/>
          <p:cNvSpPr txBox="1"/>
          <p:nvPr/>
        </p:nvSpPr>
        <p:spPr>
          <a:xfrm>
            <a:off x="3269315" y="1101733"/>
            <a:ext cx="1368000" cy="393600"/>
          </a:xfrm>
          <a:prstGeom prst="rect">
            <a:avLst/>
          </a:prstGeom>
          <a:noFill/>
          <a:ln>
            <a:noFill/>
          </a:ln>
        </p:spPr>
        <p:txBody>
          <a:bodyPr anchorCtr="0" anchor="ctr" bIns="34275" lIns="68575" spcFirstLastPara="1" rIns="68575" wrap="square" tIns="34275">
            <a:noAutofit/>
          </a:bodyPr>
          <a:lstStyle/>
          <a:p>
            <a:pPr indent="0" lvl="0" marL="0" marR="0" rtl="0" algn="ctr">
              <a:lnSpc>
                <a:spcPct val="115000"/>
              </a:lnSpc>
              <a:spcBef>
                <a:spcPts val="0"/>
              </a:spcBef>
              <a:spcAft>
                <a:spcPts val="0"/>
              </a:spcAft>
              <a:buClr>
                <a:srgbClr val="000000"/>
              </a:buClr>
              <a:buSzPts val="800"/>
              <a:buFont typeface="Arial"/>
              <a:buNone/>
            </a:pPr>
            <a:r>
              <a:rPr b="1" i="0" lang="en" sz="1100" u="none" cap="none" strike="noStrike">
                <a:solidFill>
                  <a:srgbClr val="000000"/>
                </a:solidFill>
                <a:latin typeface="Roboto"/>
                <a:ea typeface="Roboto"/>
                <a:cs typeface="Roboto"/>
                <a:sym typeface="Roboto"/>
              </a:rPr>
              <a:t>Short (0-6 months)</a:t>
            </a:r>
            <a:endParaRPr b="1" i="0" sz="1100" u="none" cap="none" strike="noStrike">
              <a:solidFill>
                <a:srgbClr val="000000"/>
              </a:solidFill>
              <a:latin typeface="Roboto"/>
              <a:ea typeface="Roboto"/>
              <a:cs typeface="Roboto"/>
              <a:sym typeface="Roboto"/>
            </a:endParaRPr>
          </a:p>
        </p:txBody>
      </p:sp>
      <p:sp>
        <p:nvSpPr>
          <p:cNvPr id="1131" name="Google Shape;1131;p41"/>
          <p:cNvSpPr txBox="1"/>
          <p:nvPr/>
        </p:nvSpPr>
        <p:spPr>
          <a:xfrm>
            <a:off x="5129326" y="1098108"/>
            <a:ext cx="1368000" cy="393600"/>
          </a:xfrm>
          <a:prstGeom prst="rect">
            <a:avLst/>
          </a:prstGeom>
          <a:noFill/>
          <a:ln>
            <a:noFill/>
          </a:ln>
        </p:spPr>
        <p:txBody>
          <a:bodyPr anchorCtr="0" anchor="ctr" bIns="34275" lIns="68575" spcFirstLastPara="1" rIns="68575" wrap="square" tIns="34275">
            <a:noAutofit/>
          </a:bodyPr>
          <a:lstStyle/>
          <a:p>
            <a:pPr indent="0" lvl="0" marL="0" marR="0" rtl="0" algn="ctr">
              <a:lnSpc>
                <a:spcPct val="115000"/>
              </a:lnSpc>
              <a:spcBef>
                <a:spcPts val="0"/>
              </a:spcBef>
              <a:spcAft>
                <a:spcPts val="0"/>
              </a:spcAft>
              <a:buClr>
                <a:srgbClr val="000000"/>
              </a:buClr>
              <a:buSzPts val="800"/>
              <a:buFont typeface="Arial"/>
              <a:buNone/>
            </a:pPr>
            <a:r>
              <a:rPr b="1" i="0" lang="en" sz="1100" u="none" cap="none" strike="noStrike">
                <a:solidFill>
                  <a:srgbClr val="000000"/>
                </a:solidFill>
                <a:latin typeface="Roboto"/>
                <a:ea typeface="Roboto"/>
                <a:cs typeface="Roboto"/>
                <a:sym typeface="Roboto"/>
              </a:rPr>
              <a:t>Medium (6-12 months)</a:t>
            </a:r>
            <a:endParaRPr b="1" i="0" sz="1100" u="none" cap="none" strike="noStrike">
              <a:solidFill>
                <a:srgbClr val="000000"/>
              </a:solidFill>
              <a:latin typeface="Roboto"/>
              <a:ea typeface="Roboto"/>
              <a:cs typeface="Roboto"/>
              <a:sym typeface="Roboto"/>
            </a:endParaRPr>
          </a:p>
        </p:txBody>
      </p:sp>
      <p:sp>
        <p:nvSpPr>
          <p:cNvPr id="1132" name="Google Shape;1132;p41"/>
          <p:cNvSpPr txBox="1"/>
          <p:nvPr/>
        </p:nvSpPr>
        <p:spPr>
          <a:xfrm>
            <a:off x="6933389" y="1098108"/>
            <a:ext cx="1368000" cy="393600"/>
          </a:xfrm>
          <a:prstGeom prst="rect">
            <a:avLst/>
          </a:prstGeom>
          <a:noFill/>
          <a:ln>
            <a:noFill/>
          </a:ln>
        </p:spPr>
        <p:txBody>
          <a:bodyPr anchorCtr="0" anchor="ctr" bIns="34275" lIns="68575" spcFirstLastPara="1" rIns="68575" wrap="square" tIns="34275">
            <a:noAutofit/>
          </a:bodyPr>
          <a:lstStyle/>
          <a:p>
            <a:pPr indent="0" lvl="0" marL="0" marR="0" rtl="0" algn="ctr">
              <a:lnSpc>
                <a:spcPct val="115000"/>
              </a:lnSpc>
              <a:spcBef>
                <a:spcPts val="0"/>
              </a:spcBef>
              <a:spcAft>
                <a:spcPts val="0"/>
              </a:spcAft>
              <a:buClr>
                <a:srgbClr val="000000"/>
              </a:buClr>
              <a:buSzPts val="800"/>
              <a:buFont typeface="Arial"/>
              <a:buNone/>
            </a:pPr>
            <a:r>
              <a:rPr b="1" i="0" lang="en" sz="1100" u="none" cap="none" strike="noStrike">
                <a:solidFill>
                  <a:srgbClr val="000000"/>
                </a:solidFill>
                <a:latin typeface="Roboto"/>
                <a:ea typeface="Roboto"/>
                <a:cs typeface="Roboto"/>
                <a:sym typeface="Roboto"/>
              </a:rPr>
              <a:t>Long-term (1-2 years)</a:t>
            </a:r>
            <a:endParaRPr b="1" i="0" sz="1100" u="none" cap="none" strike="noStrike">
              <a:solidFill>
                <a:srgbClr val="000000"/>
              </a:solidFill>
              <a:latin typeface="Roboto"/>
              <a:ea typeface="Roboto"/>
              <a:cs typeface="Roboto"/>
              <a:sym typeface="Roboto"/>
            </a:endParaRPr>
          </a:p>
        </p:txBody>
      </p:sp>
      <p:sp>
        <p:nvSpPr>
          <p:cNvPr id="1133" name="Google Shape;1133;p41"/>
          <p:cNvSpPr/>
          <p:nvPr/>
        </p:nvSpPr>
        <p:spPr>
          <a:xfrm>
            <a:off x="282700" y="2736821"/>
            <a:ext cx="657900" cy="671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34" name="Google Shape;1134;p41"/>
          <p:cNvSpPr/>
          <p:nvPr/>
        </p:nvSpPr>
        <p:spPr>
          <a:xfrm>
            <a:off x="282700" y="3794455"/>
            <a:ext cx="657900" cy="671700"/>
          </a:xfrm>
          <a:prstGeom prst="ellipse">
            <a:avLst/>
          </a:prstGeom>
          <a:solidFill>
            <a:srgbClr val="FFD4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1135" name="Google Shape;1135;p41"/>
          <p:cNvGrpSpPr/>
          <p:nvPr/>
        </p:nvGrpSpPr>
        <p:grpSpPr>
          <a:xfrm>
            <a:off x="940590" y="1779111"/>
            <a:ext cx="2220300" cy="465977"/>
            <a:chOff x="-822723" y="1362075"/>
            <a:chExt cx="2220300" cy="465977"/>
          </a:xfrm>
        </p:grpSpPr>
        <p:sp>
          <p:nvSpPr>
            <p:cNvPr id="1136" name="Google Shape;1136;p41"/>
            <p:cNvSpPr txBox="1"/>
            <p:nvPr/>
          </p:nvSpPr>
          <p:spPr>
            <a:xfrm>
              <a:off x="-822723" y="1362075"/>
              <a:ext cx="2220300" cy="363300"/>
            </a:xfrm>
            <a:prstGeom prst="rect">
              <a:avLst/>
            </a:prstGeom>
            <a:no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rgbClr val="28AC4A"/>
                </a:buClr>
                <a:buSzPts val="1800"/>
                <a:buFont typeface="Arial"/>
                <a:buNone/>
              </a:pPr>
              <a:r>
                <a:rPr b="1" i="0" lang="en" sz="1400" u="none" cap="none" strike="noStrike">
                  <a:solidFill>
                    <a:schemeClr val="accent1"/>
                  </a:solidFill>
                  <a:latin typeface="Roboto"/>
                  <a:ea typeface="Roboto"/>
                  <a:cs typeface="Roboto"/>
                  <a:sym typeface="Roboto"/>
                </a:rPr>
                <a:t>Ecosystem Engagement</a:t>
              </a:r>
              <a:endParaRPr b="0" i="0" sz="1400" u="none" cap="none" strike="noStrike">
                <a:solidFill>
                  <a:schemeClr val="accent1"/>
                </a:solidFill>
                <a:latin typeface="Roboto"/>
                <a:ea typeface="Roboto"/>
                <a:cs typeface="Roboto"/>
                <a:sym typeface="Roboto"/>
              </a:endParaRPr>
            </a:p>
          </p:txBody>
        </p:sp>
        <p:sp>
          <p:nvSpPr>
            <p:cNvPr id="1137" name="Google Shape;1137;p41"/>
            <p:cNvSpPr/>
            <p:nvPr/>
          </p:nvSpPr>
          <p:spPr>
            <a:xfrm>
              <a:off x="-728383" y="1779752"/>
              <a:ext cx="634154" cy="48300"/>
            </a:xfrm>
            <a:prstGeom prst="rect">
              <a:avLst/>
            </a:prstGeom>
            <a:solidFill>
              <a:srgbClr val="4A59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1138" name="Google Shape;1138;p41"/>
          <p:cNvGrpSpPr/>
          <p:nvPr/>
        </p:nvGrpSpPr>
        <p:grpSpPr>
          <a:xfrm>
            <a:off x="940588" y="2839675"/>
            <a:ext cx="2220300" cy="465976"/>
            <a:chOff x="-822725" y="2555725"/>
            <a:chExt cx="2220300" cy="465976"/>
          </a:xfrm>
        </p:grpSpPr>
        <p:sp>
          <p:nvSpPr>
            <p:cNvPr id="1139" name="Google Shape;1139;p41"/>
            <p:cNvSpPr txBox="1"/>
            <p:nvPr/>
          </p:nvSpPr>
          <p:spPr>
            <a:xfrm>
              <a:off x="-822725" y="2555725"/>
              <a:ext cx="2220300" cy="363300"/>
            </a:xfrm>
            <a:prstGeom prst="rect">
              <a:avLst/>
            </a:prstGeom>
            <a:no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rgbClr val="448050"/>
                </a:buClr>
                <a:buSzPts val="1800"/>
                <a:buFont typeface="Arial"/>
                <a:buNone/>
              </a:pPr>
              <a:r>
                <a:rPr b="1" i="0" lang="en" sz="1400" u="none" cap="none" strike="noStrike">
                  <a:solidFill>
                    <a:schemeClr val="accent3"/>
                  </a:solidFill>
                  <a:latin typeface="Roboto"/>
                  <a:ea typeface="Roboto"/>
                  <a:cs typeface="Roboto"/>
                  <a:sym typeface="Roboto"/>
                </a:rPr>
                <a:t>Smallholder Training</a:t>
              </a:r>
              <a:endParaRPr b="0" i="0" sz="1400" u="none" cap="none" strike="noStrike">
                <a:solidFill>
                  <a:schemeClr val="accent3"/>
                </a:solidFill>
                <a:latin typeface="Roboto"/>
                <a:ea typeface="Roboto"/>
                <a:cs typeface="Roboto"/>
                <a:sym typeface="Roboto"/>
              </a:endParaRPr>
            </a:p>
          </p:txBody>
        </p:sp>
        <p:sp>
          <p:nvSpPr>
            <p:cNvPr id="1140" name="Google Shape;1140;p41"/>
            <p:cNvSpPr/>
            <p:nvPr/>
          </p:nvSpPr>
          <p:spPr>
            <a:xfrm>
              <a:off x="-728385" y="2973401"/>
              <a:ext cx="634154" cy="48300"/>
            </a:xfrm>
            <a:prstGeom prst="rect">
              <a:avLst/>
            </a:prstGeom>
            <a:solidFill>
              <a:srgbClr val="4A59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1141" name="Google Shape;1141;p41"/>
          <p:cNvGrpSpPr/>
          <p:nvPr/>
        </p:nvGrpSpPr>
        <p:grpSpPr>
          <a:xfrm>
            <a:off x="940590" y="4033325"/>
            <a:ext cx="2220300" cy="465975"/>
            <a:chOff x="-822723" y="3749375"/>
            <a:chExt cx="2220300" cy="465975"/>
          </a:xfrm>
        </p:grpSpPr>
        <p:sp>
          <p:nvSpPr>
            <p:cNvPr id="1142" name="Google Shape;1142;p41"/>
            <p:cNvSpPr txBox="1"/>
            <p:nvPr/>
          </p:nvSpPr>
          <p:spPr>
            <a:xfrm>
              <a:off x="-822723" y="3749375"/>
              <a:ext cx="2220300" cy="363300"/>
            </a:xfrm>
            <a:prstGeom prst="rect">
              <a:avLst/>
            </a:prstGeom>
            <a:noFill/>
            <a:ln>
              <a:noFill/>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rgbClr val="FFD41A"/>
                </a:buClr>
                <a:buSzPts val="1800"/>
                <a:buFont typeface="Arial"/>
                <a:buNone/>
              </a:pPr>
              <a:r>
                <a:rPr b="1" i="0" lang="en" sz="1400" u="none" cap="none" strike="noStrike">
                  <a:solidFill>
                    <a:srgbClr val="FFD41A"/>
                  </a:solidFill>
                  <a:latin typeface="Roboto"/>
                  <a:ea typeface="Roboto"/>
                  <a:cs typeface="Roboto"/>
                  <a:sym typeface="Roboto"/>
                </a:rPr>
                <a:t>Certification Process</a:t>
              </a:r>
              <a:endParaRPr b="0" i="0" sz="1400" u="none" cap="none" strike="noStrike">
                <a:solidFill>
                  <a:srgbClr val="000000"/>
                </a:solidFill>
                <a:latin typeface="Roboto"/>
                <a:ea typeface="Roboto"/>
                <a:cs typeface="Roboto"/>
                <a:sym typeface="Roboto"/>
              </a:endParaRPr>
            </a:p>
          </p:txBody>
        </p:sp>
        <p:sp>
          <p:nvSpPr>
            <p:cNvPr id="1143" name="Google Shape;1143;p41"/>
            <p:cNvSpPr/>
            <p:nvPr/>
          </p:nvSpPr>
          <p:spPr>
            <a:xfrm>
              <a:off x="-728383" y="4167050"/>
              <a:ext cx="634154" cy="48300"/>
            </a:xfrm>
            <a:prstGeom prst="rect">
              <a:avLst/>
            </a:prstGeom>
            <a:solidFill>
              <a:srgbClr val="4A59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144" name="Google Shape;1144;p41"/>
          <p:cNvSpPr txBox="1"/>
          <p:nvPr/>
        </p:nvSpPr>
        <p:spPr>
          <a:xfrm>
            <a:off x="282700" y="1035525"/>
            <a:ext cx="2714700" cy="48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Roboto"/>
                <a:ea typeface="Roboto"/>
                <a:cs typeface="Roboto"/>
                <a:sym typeface="Roboto"/>
              </a:rPr>
              <a:t>Interventions</a:t>
            </a:r>
            <a:endParaRPr b="1" i="0" sz="1400" u="none" cap="none" strike="noStrike">
              <a:solidFill>
                <a:schemeClr val="lt1"/>
              </a:solidFill>
              <a:latin typeface="Roboto"/>
              <a:ea typeface="Roboto"/>
              <a:cs typeface="Roboto"/>
              <a:sym typeface="Roboto"/>
            </a:endParaRPr>
          </a:p>
        </p:txBody>
      </p:sp>
      <p:graphicFrame>
        <p:nvGraphicFramePr>
          <p:cNvPr id="1145" name="Google Shape;1145;p41"/>
          <p:cNvGraphicFramePr/>
          <p:nvPr/>
        </p:nvGraphicFramePr>
        <p:xfrm>
          <a:off x="3160900" y="1578625"/>
          <a:ext cx="3000000" cy="3000000"/>
        </p:xfrm>
        <a:graphic>
          <a:graphicData uri="http://schemas.openxmlformats.org/drawingml/2006/table">
            <a:tbl>
              <a:tblPr>
                <a:noFill/>
                <a:tableStyleId>{0F42FCC8-6B50-42C1-B359-E455C61714E9}</a:tableStyleId>
              </a:tblPr>
              <a:tblGrid>
                <a:gridCol w="1796225"/>
                <a:gridCol w="1796225"/>
                <a:gridCol w="1796225"/>
              </a:tblGrid>
              <a:tr h="10476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Conduct multi-stakeholder workshop across the two states to disseminate information gathered from landscape study </a:t>
                      </a:r>
                      <a:endParaRPr sz="1100" u="none" cap="none" strike="noStrike">
                        <a:latin typeface="Roboto"/>
                        <a:ea typeface="Roboto"/>
                        <a:cs typeface="Roboto"/>
                        <a:sym typeface="Roboto"/>
                      </a:endParaRPr>
                    </a:p>
                  </a:txBody>
                  <a:tcPr marT="34300" marB="34300" marR="68600" marL="68600"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1:1 meetings with corporates to and workshops with farmers at a village / district level to collaborate for sustainable oil palm cultivation</a:t>
                      </a:r>
                      <a:endParaRPr sz="1100" u="none" cap="none" strike="noStrike">
                        <a:latin typeface="Roboto"/>
                        <a:ea typeface="Roboto"/>
                        <a:cs typeface="Roboto"/>
                        <a:sym typeface="Roboto"/>
                      </a:endParaRPr>
                    </a:p>
                  </a:txBody>
                  <a:tcPr marT="34300" marB="34300" marR="68600" marL="68600"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Scaling up workshops to promote sustainability in other oil palm growing states</a:t>
                      </a:r>
                      <a:endParaRPr sz="1100" u="none" cap="none" strike="noStrike">
                        <a:latin typeface="Roboto"/>
                        <a:ea typeface="Roboto"/>
                        <a:cs typeface="Roboto"/>
                        <a:sym typeface="Roboto"/>
                      </a:endParaRPr>
                    </a:p>
                  </a:txBody>
                  <a:tcPr marT="34300" marB="34300" marR="68600" marL="68600"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r>
              <a:tr h="9712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Identify archetypes of potential master trainers for each state and company</a:t>
                      </a:r>
                      <a:endParaRPr sz="1100" u="none" cap="none" strike="noStrike">
                        <a:latin typeface="Roboto"/>
                        <a:ea typeface="Roboto"/>
                        <a:cs typeface="Roboto"/>
                        <a:sym typeface="Roboto"/>
                      </a:endParaRPr>
                    </a:p>
                  </a:txBody>
                  <a:tcPr marT="91425" marB="91425" marR="91425" marL="91425"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Identifying and training master trainers to deliver updated / RSPO inclusive modules to farmers</a:t>
                      </a:r>
                      <a:endParaRPr sz="1100" u="none" cap="none" strike="noStrike">
                        <a:latin typeface="Roboto"/>
                        <a:ea typeface="Roboto"/>
                        <a:cs typeface="Roboto"/>
                        <a:sym typeface="Roboto"/>
                      </a:endParaRPr>
                    </a:p>
                  </a:txBody>
                  <a:tcPr marT="91425" marB="91425" marR="91425" marL="91425"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Connect master trainers with farmer groups </a:t>
                      </a:r>
                      <a:endParaRPr sz="1100" u="none" cap="none" strike="noStrike">
                        <a:latin typeface="Roboto"/>
                        <a:ea typeface="Roboto"/>
                        <a:cs typeface="Roboto"/>
                        <a:sym typeface="Roboto"/>
                      </a:endParaRPr>
                    </a:p>
                  </a:txBody>
                  <a:tcPr marT="91425" marB="91425" marR="91425" marL="91425"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r>
              <a:tr h="11590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Communicate about certification and need for sustainable palm oil to build interest across stakeholders (through workshops)</a:t>
                      </a:r>
                      <a:endParaRPr sz="1100" u="none" cap="none" strike="noStrike">
                        <a:latin typeface="Roboto"/>
                        <a:ea typeface="Roboto"/>
                        <a:cs typeface="Roboto"/>
                        <a:sym typeface="Roboto"/>
                      </a:endParaRPr>
                    </a:p>
                  </a:txBody>
                  <a:tcPr marT="91425" marB="91425" marR="91425" marL="91425"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Creating farmer groups, legally registering them, and appointing group managers in preparation for ISH Certification</a:t>
                      </a:r>
                      <a:endParaRPr sz="1100" u="none" cap="none" strike="noStrike">
                        <a:latin typeface="Roboto"/>
                        <a:ea typeface="Roboto"/>
                        <a:cs typeface="Roboto"/>
                        <a:sym typeface="Roboto"/>
                      </a:endParaRPr>
                    </a:p>
                  </a:txBody>
                  <a:tcPr marT="91425" marB="91425" marR="91425" marL="91425"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Roboto"/>
                          <a:ea typeface="Roboto"/>
                          <a:cs typeface="Roboto"/>
                          <a:sym typeface="Roboto"/>
                        </a:rPr>
                        <a:t>Supporting smallholders and processors in getting the certification through RSSF and RSEP </a:t>
                      </a:r>
                      <a:endParaRPr sz="1100" u="none" cap="none" strike="noStrike">
                        <a:latin typeface="Roboto"/>
                        <a:ea typeface="Roboto"/>
                        <a:cs typeface="Roboto"/>
                        <a:sym typeface="Roboto"/>
                      </a:endParaRPr>
                    </a:p>
                  </a:txBody>
                  <a:tcPr marT="91425" marB="91425" marR="91425" marL="91425" anchor="ctr">
                    <a:lnL cap="flat" cmpd="sng" w="9525">
                      <a:solidFill>
                        <a:srgbClr val="CCCCCC"/>
                      </a:solidFill>
                      <a:prstDash val="dot"/>
                      <a:round/>
                      <a:headEnd len="sm" w="sm" type="none"/>
                      <a:tailEnd len="sm" w="sm" type="none"/>
                    </a:lnL>
                    <a:lnR cap="flat" cmpd="sng" w="9525">
                      <a:solidFill>
                        <a:srgbClr val="CCCCCC"/>
                      </a:solidFill>
                      <a:prstDash val="dot"/>
                      <a:round/>
                      <a:headEnd len="sm" w="sm" type="none"/>
                      <a:tailEnd len="sm" w="sm" type="none"/>
                    </a:lnR>
                    <a:lnT cap="flat" cmpd="sng" w="9525">
                      <a:solidFill>
                        <a:srgbClr val="CCCCCC"/>
                      </a:solidFill>
                      <a:prstDash val="dot"/>
                      <a:round/>
                      <a:headEnd len="sm" w="sm" type="none"/>
                      <a:tailEnd len="sm" w="sm" type="none"/>
                    </a:lnT>
                    <a:lnB cap="flat" cmpd="sng" w="9525">
                      <a:solidFill>
                        <a:srgbClr val="CCCCCC"/>
                      </a:solidFill>
                      <a:prstDash val="dot"/>
                      <a:round/>
                      <a:headEnd len="sm" w="sm" type="none"/>
                      <a:tailEnd len="sm" w="sm" type="none"/>
                    </a:lnB>
                  </a:tcPr>
                </a:tc>
              </a:tr>
            </a:tbl>
          </a:graphicData>
        </a:graphic>
      </p:graphicFrame>
      <p:grpSp>
        <p:nvGrpSpPr>
          <p:cNvPr id="1146" name="Google Shape;1146;p41"/>
          <p:cNvGrpSpPr/>
          <p:nvPr/>
        </p:nvGrpSpPr>
        <p:grpSpPr>
          <a:xfrm>
            <a:off x="282700" y="1679175"/>
            <a:ext cx="657900" cy="671700"/>
            <a:chOff x="282700" y="1679175"/>
            <a:chExt cx="657900" cy="671700"/>
          </a:xfrm>
        </p:grpSpPr>
        <p:sp>
          <p:nvSpPr>
            <p:cNvPr id="1147" name="Google Shape;1147;p41"/>
            <p:cNvSpPr/>
            <p:nvPr/>
          </p:nvSpPr>
          <p:spPr>
            <a:xfrm>
              <a:off x="282700" y="1679175"/>
              <a:ext cx="657900" cy="671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148" name="Google Shape;1148;p41"/>
            <p:cNvPicPr preferRelativeResize="0"/>
            <p:nvPr/>
          </p:nvPicPr>
          <p:blipFill rotWithShape="1">
            <a:blip r:embed="rId3">
              <a:alphaModFix/>
            </a:blip>
            <a:srcRect b="0" l="0" r="0" t="0"/>
            <a:stretch/>
          </p:blipFill>
          <p:spPr>
            <a:xfrm>
              <a:off x="370300" y="1773675"/>
              <a:ext cx="482700" cy="482700"/>
            </a:xfrm>
            <a:prstGeom prst="rect">
              <a:avLst/>
            </a:prstGeom>
            <a:noFill/>
            <a:ln>
              <a:noFill/>
            </a:ln>
          </p:spPr>
        </p:pic>
      </p:grpSp>
      <p:pic>
        <p:nvPicPr>
          <p:cNvPr id="1149" name="Google Shape;1149;p41"/>
          <p:cNvPicPr preferRelativeResize="0"/>
          <p:nvPr/>
        </p:nvPicPr>
        <p:blipFill rotWithShape="1">
          <a:blip r:embed="rId4">
            <a:alphaModFix/>
          </a:blip>
          <a:srcRect b="0" l="0" r="0" t="0"/>
          <a:stretch/>
        </p:blipFill>
        <p:spPr>
          <a:xfrm>
            <a:off x="378663" y="2839675"/>
            <a:ext cx="465975" cy="465975"/>
          </a:xfrm>
          <a:prstGeom prst="rect">
            <a:avLst/>
          </a:prstGeom>
          <a:noFill/>
          <a:ln>
            <a:noFill/>
          </a:ln>
        </p:spPr>
      </p:pic>
      <p:pic>
        <p:nvPicPr>
          <p:cNvPr id="1150" name="Google Shape;1150;p41"/>
          <p:cNvPicPr preferRelativeResize="0"/>
          <p:nvPr/>
        </p:nvPicPr>
        <p:blipFill rotWithShape="1">
          <a:blip r:embed="rId5">
            <a:alphaModFix/>
          </a:blip>
          <a:srcRect b="0" l="0" r="0" t="0"/>
          <a:stretch/>
        </p:blipFill>
        <p:spPr>
          <a:xfrm>
            <a:off x="378667" y="3897305"/>
            <a:ext cx="465975" cy="465975"/>
          </a:xfrm>
          <a:prstGeom prst="rect">
            <a:avLst/>
          </a:prstGeom>
          <a:noFill/>
          <a:ln>
            <a:noFill/>
          </a:ln>
        </p:spPr>
      </p:pic>
      <p:sp>
        <p:nvSpPr>
          <p:cNvPr id="1151" name="Google Shape;1151;p41"/>
          <p:cNvSpPr txBox="1"/>
          <p:nvPr>
            <p:ph idx="12" type="sldNum"/>
          </p:nvPr>
        </p:nvSpPr>
        <p:spPr>
          <a:xfrm>
            <a:off x="8462915" y="4921277"/>
            <a:ext cx="408300" cy="171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graphicFrame>
        <p:nvGraphicFramePr>
          <p:cNvPr id="1156" name="Google Shape;1156;p42"/>
          <p:cNvGraphicFramePr/>
          <p:nvPr/>
        </p:nvGraphicFramePr>
        <p:xfrm>
          <a:off x="77982" y="665586"/>
          <a:ext cx="3000000" cy="3000000"/>
        </p:xfrm>
        <a:graphic>
          <a:graphicData uri="http://schemas.openxmlformats.org/drawingml/2006/table">
            <a:tbl>
              <a:tblPr firstRow="1">
                <a:noFill/>
                <a:tableStyleId>{D40E171B-385E-4103-AB80-2FF1FA1C35CB}</a:tableStyleId>
              </a:tblPr>
              <a:tblGrid>
                <a:gridCol w="1408750"/>
                <a:gridCol w="2470300"/>
                <a:gridCol w="2470300"/>
                <a:gridCol w="2470300"/>
              </a:tblGrid>
              <a:tr h="150800">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Timelin</a:t>
                      </a:r>
                      <a:r>
                        <a:rPr lang="en" sz="1100" u="none" cap="none" strike="noStrike">
                          <a:latin typeface="Roboto"/>
                          <a:ea typeface="Roboto"/>
                          <a:cs typeface="Roboto"/>
                          <a:sym typeface="Roboto"/>
                        </a:rPr>
                        <a:t>e</a:t>
                      </a:r>
                      <a:endParaRPr sz="11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Short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Medium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Long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r h="138825">
                <a:tc>
                  <a:txBody>
                    <a:bodyPr/>
                    <a:lstStyle/>
                    <a:p>
                      <a:pPr indent="0" lvl="0" marL="0" marR="0" rtl="0" algn="ctr">
                        <a:lnSpc>
                          <a:spcPct val="100000"/>
                        </a:lnSpc>
                        <a:spcBef>
                          <a:spcPts val="0"/>
                        </a:spcBef>
                        <a:spcAft>
                          <a:spcPts val="0"/>
                        </a:spcAft>
                        <a:buClr>
                          <a:srgbClr val="000000"/>
                        </a:buClr>
                        <a:buSzPts val="1100"/>
                        <a:buFont typeface="Arial"/>
                        <a:buNone/>
                      </a:pPr>
                      <a:r>
                        <a:rPr b="1" lang="en" sz="1000" u="none" cap="none" strike="noStrike">
                          <a:solidFill>
                            <a:schemeClr val="lt1"/>
                          </a:solidFill>
                          <a:latin typeface="Roboto"/>
                          <a:ea typeface="Roboto"/>
                          <a:cs typeface="Roboto"/>
                          <a:sym typeface="Roboto"/>
                        </a:rPr>
                        <a:t>Target Audience</a:t>
                      </a:r>
                      <a:endParaRPr b="1" sz="1000" u="none" cap="none" strike="noStrike">
                        <a:solidFill>
                          <a:schemeClr val="lt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gridSpan="3">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latin typeface="Roboto"/>
                          <a:ea typeface="Roboto"/>
                          <a:cs typeface="Roboto"/>
                          <a:sym typeface="Roboto"/>
                        </a:rPr>
                        <a:t>Processing Industry and Market players, Government stakeholders, Research organizations, NGOs,  Smallholder farmer Representatives</a:t>
                      </a:r>
                      <a:endParaRPr b="1"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c hMerge="1"/>
              </a:tr>
              <a:tr h="2944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Objectives / Goals</a:t>
                      </a:r>
                      <a:endParaRPr b="1" sz="1000" u="none" cap="none" strike="noStrike">
                        <a:solidFill>
                          <a:schemeClr val="lt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conduct workshop with key stakeholders in Assam and Andhra Pradesh</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secure buy in from processing companies to move towards sustainable oil palm cultivation</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scale ecosystem engagement across different oil palm growing states in India</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629475">
                <a:tc rowSpan="2">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RSPO's R&amp;R and Activities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rowSpan="2">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Outreach to participants and buy in</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Design workshop interaction materials</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Alignment on roles and support from workshop stakeholders to boost sustainable production of oil palm</a:t>
                      </a:r>
                      <a:endParaRPr sz="9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Post workshop engagement and monitoring progress with stakeholders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Aligning the companies’ training SOPs with national and environmental guidelines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Enter into an agreements and collaboration for sustainable oil palm cultivation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Identify avenues for engaging in other states where need for sustainability within oil palm emerges strongly. </a:t>
                      </a:r>
                      <a:r>
                        <a:rPr i="1" lang="en" sz="900" u="none" cap="none" strike="noStrike">
                          <a:latin typeface="Roboto"/>
                          <a:ea typeface="Roboto"/>
                          <a:cs typeface="Roboto"/>
                          <a:sym typeface="Roboto"/>
                        </a:rPr>
                        <a:t>Eg. Mizoram, Arunachal Pradesh, A&amp;N Islands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284075">
                <a:tc vMerge="1"/>
                <a:tc vMerge="1"/>
                <a:tc gridSpan="2">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Engage with other players trying to promote and operationalize use of sustainable palm oil in India (e.g. IDH)</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Provide policy recommendations and push for State Level policy regulating Oil Palm production in Assam</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r>
              <a:tr h="378175">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Enablers / Anchors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gridSpan="3">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Govt Stakeholders- Nodal officers (Agri &amp; Horti Dept of States), Central Govt rep </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Processing Companies- Plantation Officers, Agri Departments, Procurement Heads</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Smallholders- Farmer leaders, FPO members/leaders</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Academia- SPoCs from research organizations, NGOs</a:t>
                      </a:r>
                      <a:endParaRPr sz="9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c hMerge="1"/>
              </a:tr>
              <a:tr h="46195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Key Considerations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solidFill>
                            <a:schemeClr val="dk1"/>
                          </a:solidFill>
                          <a:latin typeface="Roboto"/>
                          <a:ea typeface="Roboto"/>
                          <a:cs typeface="Roboto"/>
                          <a:sym typeface="Roboto"/>
                        </a:rPr>
                        <a:t>Participation:</a:t>
                      </a:r>
                      <a:r>
                        <a:rPr lang="en" sz="900" u="none" cap="none" strike="noStrike">
                          <a:solidFill>
                            <a:schemeClr val="dk1"/>
                          </a:solidFill>
                          <a:latin typeface="Roboto"/>
                          <a:ea typeface="Roboto"/>
                          <a:cs typeface="Roboto"/>
                          <a:sym typeface="Roboto"/>
                        </a:rPr>
                        <a:t> Ensuring equal participation of all stakeholder groups</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solidFill>
                            <a:schemeClr val="dk1"/>
                          </a:solidFill>
                          <a:latin typeface="Roboto"/>
                          <a:ea typeface="Roboto"/>
                          <a:cs typeface="Roboto"/>
                          <a:sym typeface="Roboto"/>
                        </a:rPr>
                        <a:t>Reaching consensus</a:t>
                      </a:r>
                      <a:r>
                        <a:rPr lang="en" sz="900" u="none" cap="none" strike="noStrike">
                          <a:solidFill>
                            <a:schemeClr val="dk1"/>
                          </a:solidFill>
                          <a:latin typeface="Roboto"/>
                          <a:ea typeface="Roboto"/>
                          <a:cs typeface="Roboto"/>
                          <a:sym typeface="Roboto"/>
                        </a:rPr>
                        <a:t>: Alignment of stakeholder goals and creation of synergies between varying stakeholder expectations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rgbClr val="000000"/>
                        </a:buClr>
                        <a:buSzPts val="900"/>
                        <a:buFont typeface="Roboto"/>
                        <a:buChar char="●"/>
                      </a:pPr>
                      <a:r>
                        <a:rPr b="1" lang="en" sz="900" u="none" cap="none" strike="noStrike">
                          <a:latin typeface="Roboto"/>
                          <a:ea typeface="Roboto"/>
                          <a:cs typeface="Roboto"/>
                          <a:sym typeface="Roboto"/>
                        </a:rPr>
                        <a:t>Advocacy: </a:t>
                      </a:r>
                      <a:r>
                        <a:rPr lang="en" sz="900" u="none" cap="none" strike="noStrike">
                          <a:latin typeface="Roboto"/>
                          <a:ea typeface="Roboto"/>
                          <a:cs typeface="Roboto"/>
                          <a:sym typeface="Roboto"/>
                        </a:rPr>
                        <a:t>Emphasis on the existing and potential integration of sustainable practices within the regulatory landscape</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Sustainability in India: </a:t>
                      </a:r>
                      <a:r>
                        <a:rPr lang="en" sz="900" u="none" cap="none" strike="noStrike">
                          <a:latin typeface="Roboto"/>
                          <a:ea typeface="Roboto"/>
                          <a:cs typeface="Roboto"/>
                          <a:sym typeface="Roboto"/>
                        </a:rPr>
                        <a:t>Building a common understanding of sustainable practices in the Indian context among government stakeholders, farmers, corporates and academia</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29440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Outcomes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F1F1F"/>
                          </a:solidFill>
                          <a:latin typeface="Roboto"/>
                          <a:ea typeface="Roboto"/>
                          <a:cs typeface="Roboto"/>
                          <a:sym typeface="Roboto"/>
                        </a:rPr>
                        <a:t>Defined pathways for collaboration between stakeholders to solve for farmer constraints and ecosystem challenges</a:t>
                      </a:r>
                      <a:endParaRPr sz="900" u="none" cap="none" strike="noStrike">
                        <a:solidFill>
                          <a:srgbClr val="1F1F1F"/>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rgbClr val="1F1F1F"/>
                          </a:solidFill>
                          <a:latin typeface="Roboto"/>
                          <a:ea typeface="Roboto"/>
                          <a:cs typeface="Roboto"/>
                          <a:sym typeface="Roboto"/>
                        </a:rPr>
                        <a:t>Increased adoption of sustainable cultivation practices among farmers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Increased interest in sustainable palm oil production among the industry and farmers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bl>
          </a:graphicData>
        </a:graphic>
      </p:graphicFrame>
      <p:sp>
        <p:nvSpPr>
          <p:cNvPr id="1157" name="Google Shape;1157;p42"/>
          <p:cNvSpPr txBox="1"/>
          <p:nvPr>
            <p:ph type="title"/>
          </p:nvPr>
        </p:nvSpPr>
        <p:spPr>
          <a:xfrm>
            <a:off x="51650" y="78650"/>
            <a:ext cx="8846100" cy="827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 sz="1600">
                <a:solidFill>
                  <a:schemeClr val="dk2"/>
                </a:solidFill>
                <a:latin typeface="Tahoma"/>
                <a:ea typeface="Tahoma"/>
                <a:cs typeface="Tahoma"/>
                <a:sym typeface="Tahoma"/>
              </a:rPr>
              <a:t>Intervention A: </a:t>
            </a:r>
            <a:r>
              <a:rPr b="0" lang="en" sz="1600">
                <a:solidFill>
                  <a:schemeClr val="dk2"/>
                </a:solidFill>
                <a:latin typeface="Tahoma"/>
                <a:ea typeface="Tahoma"/>
                <a:cs typeface="Tahoma"/>
                <a:sym typeface="Tahoma"/>
              </a:rPr>
              <a:t>Ecosystem Engagement </a:t>
            </a:r>
            <a:endParaRPr sz="1600">
              <a:solidFill>
                <a:schemeClr val="dk2"/>
              </a:solidFill>
              <a:latin typeface="Tahoma"/>
              <a:ea typeface="Tahoma"/>
              <a:cs typeface="Tahoma"/>
              <a:sym typeface="Tahoma"/>
            </a:endParaRPr>
          </a:p>
        </p:txBody>
      </p:sp>
      <p:sp>
        <p:nvSpPr>
          <p:cNvPr id="1158" name="Google Shape;1158;p42"/>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43"/>
          <p:cNvSpPr txBox="1"/>
          <p:nvPr>
            <p:ph type="title"/>
          </p:nvPr>
        </p:nvSpPr>
        <p:spPr>
          <a:xfrm>
            <a:off x="51650" y="78650"/>
            <a:ext cx="8846100" cy="835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 sz="1600">
                <a:solidFill>
                  <a:schemeClr val="dk2"/>
                </a:solidFill>
                <a:latin typeface="Tahoma"/>
                <a:ea typeface="Tahoma"/>
                <a:cs typeface="Tahoma"/>
                <a:sym typeface="Tahoma"/>
              </a:rPr>
              <a:t>Intervention B: </a:t>
            </a:r>
            <a:r>
              <a:rPr b="0" lang="en" sz="1600">
                <a:solidFill>
                  <a:schemeClr val="dk2"/>
                </a:solidFill>
                <a:latin typeface="Tahoma"/>
                <a:ea typeface="Tahoma"/>
                <a:cs typeface="Tahoma"/>
                <a:sym typeface="Tahoma"/>
              </a:rPr>
              <a:t>Smallholder Training</a:t>
            </a:r>
            <a:endParaRPr sz="1600">
              <a:solidFill>
                <a:schemeClr val="dk2"/>
              </a:solidFill>
              <a:latin typeface="Tahoma"/>
              <a:ea typeface="Tahoma"/>
              <a:cs typeface="Tahoma"/>
              <a:sym typeface="Tahoma"/>
            </a:endParaRPr>
          </a:p>
        </p:txBody>
      </p:sp>
      <p:graphicFrame>
        <p:nvGraphicFramePr>
          <p:cNvPr id="1164" name="Google Shape;1164;p43"/>
          <p:cNvGraphicFramePr/>
          <p:nvPr/>
        </p:nvGraphicFramePr>
        <p:xfrm>
          <a:off x="77982" y="665586"/>
          <a:ext cx="3000000" cy="3000000"/>
        </p:xfrm>
        <a:graphic>
          <a:graphicData uri="http://schemas.openxmlformats.org/drawingml/2006/table">
            <a:tbl>
              <a:tblPr firstRow="1">
                <a:noFill/>
                <a:tableStyleId>{D40E171B-385E-4103-AB80-2FF1FA1C35CB}</a:tableStyleId>
              </a:tblPr>
              <a:tblGrid>
                <a:gridCol w="1408750"/>
                <a:gridCol w="2413000"/>
                <a:gridCol w="2568600"/>
                <a:gridCol w="2429350"/>
              </a:tblGrid>
              <a:tr h="19667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Timeline</a:t>
                      </a:r>
                      <a:endParaRPr sz="10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Short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Medium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Long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r h="196675">
                <a:tc>
                  <a:txBody>
                    <a:bodyPr/>
                    <a:lstStyle/>
                    <a:p>
                      <a:pPr indent="0" lvl="0" marL="0" marR="0" rtl="0" algn="ctr">
                        <a:lnSpc>
                          <a:spcPct val="100000"/>
                        </a:lnSpc>
                        <a:spcBef>
                          <a:spcPts val="0"/>
                        </a:spcBef>
                        <a:spcAft>
                          <a:spcPts val="0"/>
                        </a:spcAft>
                        <a:buClr>
                          <a:srgbClr val="000000"/>
                        </a:buClr>
                        <a:buSzPts val="1100"/>
                        <a:buFont typeface="Arial"/>
                        <a:buNone/>
                      </a:pPr>
                      <a:r>
                        <a:rPr b="1" lang="en" sz="1000" u="none" cap="none" strike="noStrike">
                          <a:solidFill>
                            <a:schemeClr val="lt1"/>
                          </a:solidFill>
                          <a:latin typeface="Roboto"/>
                          <a:ea typeface="Roboto"/>
                          <a:cs typeface="Roboto"/>
                          <a:sym typeface="Roboto"/>
                        </a:rPr>
                        <a:t>Target Audience</a:t>
                      </a:r>
                      <a:endParaRPr b="1" sz="1000" u="none" cap="none" strike="noStrike">
                        <a:solidFill>
                          <a:schemeClr val="lt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gridSpan="3">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latin typeface="Roboto"/>
                          <a:ea typeface="Roboto"/>
                          <a:cs typeface="Roboto"/>
                          <a:sym typeface="Roboto"/>
                        </a:rPr>
                        <a:t>Integrated entity-grower and processing units/mills, Plantations, Mills, Organized and Independent Smallholders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c hMerge="1"/>
              </a:tr>
              <a:tr h="6544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Objectives</a:t>
                      </a:r>
                      <a:endParaRPr b="1" sz="1000" u="none" cap="none" strike="noStrike">
                        <a:solidFill>
                          <a:schemeClr val="lt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identify all relevant stakeholders for training purposes, potential master trainers and cover a broad spectrum of individuals involved in the palm oil industry.</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provide training and guidance to master trainers while sensitising them regarding sustainability challenges, socio-economic dynamics of farmer communities.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connect the master trainer and smallholder farmer groups creating a cascading effect where master trainers train others and reach a larger number of smallholder farmers.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101040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RSPO's R&amp;R and Activities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Create a business case for alignment of corporates’ training modules for farmer with government and environmental guidelines.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RSPO to collaborate with corporates, local organizations, such as smallholder cooperatives and community groups, to identify and engage master trainers.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Integrate farm management modules from RSPO SH Training Academy into existing modules of companies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RSPO to organize training programs for master trainers, who then disseminate the knowledge and skills to smallholder farmers.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Through communication and outreach encourage smallholder farmers to participate in training programs and adopt sustainable practices.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RSPO to adopt  'train-the-trainer' approach, where master trainers are trained to convey the training materials to others effectively.</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41705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Enablers / Anchors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gridSpan="2">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Processing Companies- Plantation Officers, Field Staff</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Smallholders- Farmer leaders, FPO members/leaders, Independent Smallholders</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Facilitators and implementing agencies such as NGOs, consortiums etc working with farmers</a:t>
                      </a:r>
                      <a:endParaRPr sz="9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Smallholders- Farmer groups, Independent Smallholders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RSPO master trainers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891725">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Key Considerations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Standardization in practices:</a:t>
                      </a:r>
                      <a:r>
                        <a:rPr lang="en" sz="900" u="none" cap="none" strike="noStrike">
                          <a:latin typeface="Roboto"/>
                          <a:ea typeface="Roboto"/>
                          <a:cs typeface="Roboto"/>
                          <a:sym typeface="Roboto"/>
                        </a:rPr>
                        <a:t> No standard guidelines are followed which may lead to sustainability risks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Leverage the existing technology: </a:t>
                      </a:r>
                      <a:r>
                        <a:rPr lang="en" sz="900" u="none" cap="none" strike="noStrike">
                          <a:latin typeface="Roboto"/>
                          <a:ea typeface="Roboto"/>
                          <a:cs typeface="Roboto"/>
                          <a:sym typeface="Roboto"/>
                        </a:rPr>
                        <a:t>3F app and IIOPR app which provides recommendations on sustainable farm practices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Leverage Existing Infrastructure: </a:t>
                      </a:r>
                      <a:r>
                        <a:rPr lang="en" sz="900" u="none" cap="none" strike="noStrike">
                          <a:latin typeface="Roboto"/>
                          <a:ea typeface="Roboto"/>
                          <a:cs typeface="Roboto"/>
                          <a:sym typeface="Roboto"/>
                        </a:rPr>
                        <a:t>Presence of other training partners in ecosystem (Solidaridad)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91440" lvl="0" marL="91440" marR="0" rtl="0" algn="l">
                        <a:lnSpc>
                          <a:spcPct val="100000"/>
                        </a:lnSpc>
                        <a:spcBef>
                          <a:spcPts val="0"/>
                        </a:spcBef>
                        <a:spcAft>
                          <a:spcPts val="0"/>
                        </a:spcAft>
                        <a:buClr>
                          <a:srgbClr val="000000"/>
                        </a:buClr>
                        <a:buSzPts val="900"/>
                        <a:buFont typeface="Roboto"/>
                        <a:buChar char="●"/>
                      </a:pPr>
                      <a:r>
                        <a:rPr b="1" lang="en" sz="900" u="none" cap="none" strike="noStrike">
                          <a:latin typeface="Roboto"/>
                          <a:ea typeface="Roboto"/>
                          <a:cs typeface="Roboto"/>
                          <a:sym typeface="Roboto"/>
                        </a:rPr>
                        <a:t>Addressing Specific Needs:</a:t>
                      </a:r>
                      <a:r>
                        <a:rPr lang="en" sz="900" u="none" cap="none" strike="noStrike">
                          <a:latin typeface="Roboto"/>
                          <a:ea typeface="Roboto"/>
                          <a:cs typeface="Roboto"/>
                          <a:sym typeface="Roboto"/>
                        </a:rPr>
                        <a:t> Provide tailored training customized to the specific needs and challenges faced by smallholder farmers, taking into account their varying levels of knowledge, resources, and practices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41705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Outcomes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Identification of master trainers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Training of the master trainers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Regular collaboration of the master trainers and the smallholders and wide-scale knowledge and information dissemination</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bl>
          </a:graphicData>
        </a:graphic>
      </p:graphicFrame>
      <p:sp>
        <p:nvSpPr>
          <p:cNvPr id="1165" name="Google Shape;1165;p43"/>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graphicFrame>
        <p:nvGraphicFramePr>
          <p:cNvPr id="1170" name="Google Shape;1170;p44"/>
          <p:cNvGraphicFramePr/>
          <p:nvPr/>
        </p:nvGraphicFramePr>
        <p:xfrm>
          <a:off x="77982" y="665586"/>
          <a:ext cx="3000000" cy="3000000"/>
        </p:xfrm>
        <a:graphic>
          <a:graphicData uri="http://schemas.openxmlformats.org/drawingml/2006/table">
            <a:tbl>
              <a:tblPr firstRow="1">
                <a:noFill/>
                <a:tableStyleId>{D40E171B-385E-4103-AB80-2FF1FA1C35CB}</a:tableStyleId>
              </a:tblPr>
              <a:tblGrid>
                <a:gridCol w="1408750"/>
                <a:gridCol w="2470300"/>
                <a:gridCol w="2470300"/>
                <a:gridCol w="2470300"/>
              </a:tblGrid>
              <a:tr h="167275">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Timeline</a:t>
                      </a:r>
                      <a:endParaRPr sz="10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Short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Medium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Long term</a:t>
                      </a:r>
                      <a:endParaRPr sz="10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r h="167275">
                <a:tc>
                  <a:txBody>
                    <a:bodyPr/>
                    <a:lstStyle/>
                    <a:p>
                      <a:pPr indent="0" lvl="0" marL="0" marR="0" rtl="0" algn="ctr">
                        <a:lnSpc>
                          <a:spcPct val="100000"/>
                        </a:lnSpc>
                        <a:spcBef>
                          <a:spcPts val="0"/>
                        </a:spcBef>
                        <a:spcAft>
                          <a:spcPts val="0"/>
                        </a:spcAft>
                        <a:buClr>
                          <a:srgbClr val="000000"/>
                        </a:buClr>
                        <a:buSzPts val="1100"/>
                        <a:buFont typeface="Arial"/>
                        <a:buNone/>
                      </a:pPr>
                      <a:r>
                        <a:rPr b="1" lang="en" sz="1000" u="none" cap="none" strike="noStrike">
                          <a:solidFill>
                            <a:schemeClr val="lt1"/>
                          </a:solidFill>
                          <a:latin typeface="Roboto"/>
                          <a:ea typeface="Roboto"/>
                          <a:cs typeface="Roboto"/>
                          <a:sym typeface="Roboto"/>
                        </a:rPr>
                        <a:t>Target Audience</a:t>
                      </a:r>
                      <a:endParaRPr b="1" sz="1000" u="none" cap="none" strike="noStrike">
                        <a:solidFill>
                          <a:schemeClr val="lt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gridSpan="3">
                  <a:txBody>
                    <a:bodyPr/>
                    <a:lstStyle/>
                    <a:p>
                      <a:pPr indent="0" lvl="0" marL="0" marR="0" rtl="0" algn="ctr">
                        <a:lnSpc>
                          <a:spcPct val="100000"/>
                        </a:lnSpc>
                        <a:spcBef>
                          <a:spcPts val="0"/>
                        </a:spcBef>
                        <a:spcAft>
                          <a:spcPts val="0"/>
                        </a:spcAft>
                        <a:buClr>
                          <a:schemeClr val="dk1"/>
                        </a:buClr>
                        <a:buSzPts val="1100"/>
                        <a:buFont typeface="Arial"/>
                        <a:buNone/>
                      </a:pPr>
                      <a:r>
                        <a:rPr lang="en" sz="900" u="none" cap="none" strike="noStrike">
                          <a:latin typeface="Roboto"/>
                          <a:ea typeface="Roboto"/>
                          <a:cs typeface="Roboto"/>
                          <a:sym typeface="Roboto"/>
                        </a:rPr>
                        <a:t>Processing Industry and Market players, Smallholder farmer Representatives / groups, Consumer goods manufacturers and retailers</a:t>
                      </a:r>
                      <a:endParaRPr b="1"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c hMerge="1"/>
              </a:tr>
              <a:tr h="3547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Objectives</a:t>
                      </a:r>
                      <a:endParaRPr b="1" sz="1000" u="none" cap="none" strike="noStrike">
                        <a:solidFill>
                          <a:schemeClr val="lt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build interest in RSPO Standards and Certifications among stakeholders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create farmer groups and appoint group managers / FPO leaders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To support smallholder farmers and processors in achieving RSPO standards and certifications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455625">
                <a:tc rowSpan="2">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RSPO's R&amp;R and Activities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rowSpan="2">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Communicate the benefits of the RSPO standards through ecosystem engagement </a:t>
                      </a:r>
                      <a:r>
                        <a:rPr lang="en" sz="900" u="sng" cap="none" strike="noStrike">
                          <a:solidFill>
                            <a:schemeClr val="hlink"/>
                          </a:solidFill>
                          <a:latin typeface="Roboto"/>
                          <a:ea typeface="Roboto"/>
                          <a:cs typeface="Roboto"/>
                          <a:sym typeface="Roboto"/>
                          <a:hlinkClick action="ppaction://hlinksldjump" r:id="rId3"/>
                        </a:rPr>
                        <a:t>(Intervention A)</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Create a business case for making farmer groups under corporates and registering them as FPOs</a:t>
                      </a:r>
                      <a:endParaRPr sz="9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Use tools such as PalmGHG Calculator, New Planting Procedure (NPP), Remediation and Compensation Procedure (RaCP), and Sustainability college</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Financially support farmer groups who are close to certification through the RSEP platform and RSSF grants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354700">
                <a:tc vMerge="1"/>
                <a:tc vMerge="1"/>
                <a:tc gridSpan="2">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Monitor progress on creation of groups via company field staff and plantation officers</a:t>
                      </a:r>
                      <a:endParaRPr sz="900" u="none" cap="none" strike="noStrike">
                        <a:solidFill>
                          <a:schemeClr val="dk1"/>
                        </a:solidFill>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solidFill>
                            <a:schemeClr val="dk1"/>
                          </a:solidFill>
                          <a:latin typeface="Roboto"/>
                          <a:ea typeface="Roboto"/>
                          <a:cs typeface="Roboto"/>
                          <a:sym typeface="Roboto"/>
                        </a:rPr>
                        <a:t>Explore partnerships with IDH, Solidaridad and CSA working on sustainable palm oil in India to promote certifications</a:t>
                      </a:r>
                      <a:endParaRPr sz="900" u="none" cap="none" strike="noStrike">
                        <a:solidFill>
                          <a:schemeClr val="dk1"/>
                        </a:solidFill>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hMerge="1"/>
              </a:tr>
              <a:tr h="55655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Enablers / Anchors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Processing Companies- Plantation Officers, Agri Departments, Procurement Heads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Smallholders- Farmer leaders, FPO members/leaders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Processing Companies- Plantation Officers, Field staff interacting with farmers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Smallholders- Farmer leaders, FPO members/leaders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Facilitators and implementing agencies such as NGOs, consortiums etc working with farmers</a:t>
                      </a:r>
                      <a:endParaRPr sz="900" u="none" cap="none" strike="noStrike">
                        <a:latin typeface="Roboto"/>
                        <a:ea typeface="Roboto"/>
                        <a:cs typeface="Roboto"/>
                        <a:sym typeface="Roboto"/>
                      </a:endParaRPr>
                    </a:p>
                    <a:p>
                      <a:pPr indent="-114300" lvl="0" marL="114300" marR="0" rtl="0" algn="l">
                        <a:lnSpc>
                          <a:spcPct val="100000"/>
                        </a:lnSpc>
                        <a:spcBef>
                          <a:spcPts val="0"/>
                        </a:spcBef>
                        <a:spcAft>
                          <a:spcPts val="0"/>
                        </a:spcAft>
                        <a:buClr>
                          <a:schemeClr val="dk1"/>
                        </a:buClr>
                        <a:buSzPts val="900"/>
                        <a:buFont typeface="Roboto"/>
                        <a:buChar char="●"/>
                      </a:pPr>
                      <a:r>
                        <a:rPr lang="en" sz="900" u="none" cap="none" strike="noStrike">
                          <a:latin typeface="Roboto"/>
                          <a:ea typeface="Roboto"/>
                          <a:cs typeface="Roboto"/>
                          <a:sym typeface="Roboto"/>
                        </a:rPr>
                        <a:t>Downstream players such as Consumer Goods Manufacturers or retailers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99010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Key Considerations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Engagement models: </a:t>
                      </a:r>
                      <a:r>
                        <a:rPr lang="en" sz="900" u="none" cap="none" strike="noStrike">
                          <a:latin typeface="Roboto"/>
                          <a:ea typeface="Roboto"/>
                          <a:cs typeface="Roboto"/>
                          <a:sym typeface="Roboto"/>
                        </a:rPr>
                        <a:t>Businesses should benefit and be able to recover the cost of certification, such as by using it as a market facing label and through guidance on how to market and communicate sustainability to consumers.</a:t>
                      </a:r>
                      <a:r>
                        <a:rPr baseline="30000" lang="en" sz="900" u="none" cap="none" strike="noStrike">
                          <a:latin typeface="Roboto"/>
                          <a:ea typeface="Roboto"/>
                          <a:cs typeface="Roboto"/>
                          <a:sym typeface="Roboto"/>
                        </a:rPr>
                        <a:t>1</a:t>
                      </a:r>
                      <a:endParaRPr baseline="30000"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Farmer Archetypes: </a:t>
                      </a:r>
                      <a:r>
                        <a:rPr lang="en" sz="900" u="none" cap="none" strike="noStrike">
                          <a:latin typeface="Roboto"/>
                          <a:ea typeface="Roboto"/>
                          <a:cs typeface="Roboto"/>
                          <a:sym typeface="Roboto"/>
                        </a:rPr>
                        <a:t>While creating FPOs it is important to keep demographics (e.g. district, age, social category, landholding etc) of farmers in mind so that the farmers within a group are compatible</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114300" lvl="0" marL="114300" marR="0" rtl="0" algn="l">
                        <a:lnSpc>
                          <a:spcPct val="100000"/>
                        </a:lnSpc>
                        <a:spcBef>
                          <a:spcPts val="0"/>
                        </a:spcBef>
                        <a:spcAft>
                          <a:spcPts val="0"/>
                        </a:spcAft>
                        <a:buClr>
                          <a:schemeClr val="dk1"/>
                        </a:buClr>
                        <a:buSzPts val="900"/>
                        <a:buFont typeface="Roboto"/>
                        <a:buChar char="●"/>
                      </a:pPr>
                      <a:r>
                        <a:rPr b="1" lang="en" sz="900" u="none" cap="none" strike="noStrike">
                          <a:latin typeface="Roboto"/>
                          <a:ea typeface="Roboto"/>
                          <a:cs typeface="Roboto"/>
                          <a:sym typeface="Roboto"/>
                        </a:rPr>
                        <a:t>Interest in Ecosystem:</a:t>
                      </a:r>
                      <a:r>
                        <a:rPr lang="en" sz="900" u="none" cap="none" strike="noStrike">
                          <a:latin typeface="Roboto"/>
                          <a:ea typeface="Roboto"/>
                          <a:cs typeface="Roboto"/>
                          <a:sym typeface="Roboto"/>
                        </a:rPr>
                        <a:t> Large players like Nestlé, P&amp;G, Unilever look at certification intensity as one of the parameters while importing palm oil. However, purchasing RSPO credits can become an entry point for smaller, domestic players.</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r h="455625">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Outcomes</a:t>
                      </a:r>
                      <a:endParaRPr b="1" sz="1000" u="none" cap="none" strike="noStrike">
                        <a:solidFill>
                          <a:schemeClr val="lt1"/>
                        </a:solidFill>
                        <a:latin typeface="Roboto"/>
                        <a:ea typeface="Roboto"/>
                        <a:cs typeface="Roboto"/>
                        <a:sym typeface="Roboto"/>
                      </a:endParaRPr>
                    </a:p>
                  </a:txBody>
                  <a:tcPr marT="19050" marB="19050" marR="28575" marL="2857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47A5C"/>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Commitments and action plans for corporates to achieve RSPO standards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Increase in legally registered FPOs with group managers to lead efforts for certification </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latin typeface="Roboto"/>
                          <a:ea typeface="Roboto"/>
                          <a:cs typeface="Roboto"/>
                          <a:sym typeface="Roboto"/>
                        </a:rPr>
                        <a:t>Increased RSPO Certified farmers and companies which discourage indirect and direct land use changes and unsustainable oil palm cultivation &amp; production of oil</a:t>
                      </a:r>
                      <a:endParaRPr sz="900" u="none" cap="none" strike="noStrike">
                        <a:latin typeface="Roboto"/>
                        <a:ea typeface="Roboto"/>
                        <a:cs typeface="Roboto"/>
                        <a:sym typeface="Roboto"/>
                      </a:endParaRPr>
                    </a:p>
                  </a:txBody>
                  <a:tcPr marT="34300" marB="34300" marR="68600" marL="6860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3F3F3"/>
                    </a:solidFill>
                  </a:tcPr>
                </a:tc>
              </a:tr>
            </a:tbl>
          </a:graphicData>
        </a:graphic>
      </p:graphicFrame>
      <p:sp>
        <p:nvSpPr>
          <p:cNvPr id="1171" name="Google Shape;1171;p44"/>
          <p:cNvSpPr txBox="1"/>
          <p:nvPr>
            <p:ph type="title"/>
          </p:nvPr>
        </p:nvSpPr>
        <p:spPr>
          <a:xfrm>
            <a:off x="51650" y="78650"/>
            <a:ext cx="8844900" cy="807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 sz="1600">
                <a:solidFill>
                  <a:schemeClr val="dk2"/>
                </a:solidFill>
                <a:latin typeface="Tahoma"/>
                <a:ea typeface="Tahoma"/>
                <a:cs typeface="Tahoma"/>
                <a:sym typeface="Tahoma"/>
              </a:rPr>
              <a:t>Intervention C: </a:t>
            </a:r>
            <a:r>
              <a:rPr b="0" lang="en" sz="1600">
                <a:solidFill>
                  <a:schemeClr val="dk2"/>
                </a:solidFill>
                <a:latin typeface="Tahoma"/>
                <a:ea typeface="Tahoma"/>
                <a:cs typeface="Tahoma"/>
                <a:sym typeface="Tahoma"/>
              </a:rPr>
              <a:t>Certification Process</a:t>
            </a:r>
            <a:endParaRPr sz="1600">
              <a:solidFill>
                <a:schemeClr val="dk2"/>
              </a:solidFill>
              <a:latin typeface="Tahoma"/>
              <a:ea typeface="Tahoma"/>
              <a:cs typeface="Tahoma"/>
              <a:sym typeface="Tahoma"/>
            </a:endParaRPr>
          </a:p>
        </p:txBody>
      </p:sp>
      <p:sp>
        <p:nvSpPr>
          <p:cNvPr id="1172" name="Google Shape;1172;p44"/>
          <p:cNvSpPr txBox="1"/>
          <p:nvPr/>
        </p:nvSpPr>
        <p:spPr>
          <a:xfrm>
            <a:off x="1175300" y="4880600"/>
            <a:ext cx="71046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Roboto"/>
                <a:ea typeface="Roboto"/>
                <a:cs typeface="Roboto"/>
                <a:sym typeface="Roboto"/>
              </a:rPr>
              <a:t>1. </a:t>
            </a:r>
            <a:r>
              <a:rPr b="0" i="0" lang="en" sz="600" u="sng" cap="none" strike="noStrike">
                <a:solidFill>
                  <a:schemeClr val="hlink"/>
                </a:solidFill>
                <a:latin typeface="Roboto"/>
                <a:ea typeface="Roboto"/>
                <a:cs typeface="Roboto"/>
                <a:sym typeface="Roboto"/>
                <a:hlinkClick r:id="rId4"/>
              </a:rPr>
              <a:t>Responsible Business Practices in the Indian Palm Oil Sector</a:t>
            </a:r>
            <a:r>
              <a:rPr b="0" i="0" lang="en" sz="600" u="none" cap="none" strike="noStrike">
                <a:solidFill>
                  <a:srgbClr val="000000"/>
                </a:solidFill>
                <a:latin typeface="Roboto"/>
                <a:ea typeface="Roboto"/>
                <a:cs typeface="Roboto"/>
                <a:sym typeface="Roboto"/>
              </a:rPr>
              <a:t> (2014) </a:t>
            </a:r>
            <a:endParaRPr b="0" i="0" sz="600" u="none" cap="none" strike="noStrike">
              <a:solidFill>
                <a:srgbClr val="000000"/>
              </a:solidFill>
              <a:latin typeface="Roboto"/>
              <a:ea typeface="Roboto"/>
              <a:cs typeface="Roboto"/>
              <a:sym typeface="Roboto"/>
            </a:endParaRPr>
          </a:p>
        </p:txBody>
      </p:sp>
      <p:sp>
        <p:nvSpPr>
          <p:cNvPr id="1173" name="Google Shape;1173;p4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45"/>
          <p:cNvSpPr txBox="1"/>
          <p:nvPr>
            <p:ph type="title"/>
          </p:nvPr>
        </p:nvSpPr>
        <p:spPr>
          <a:xfrm>
            <a:off x="499725" y="3571200"/>
            <a:ext cx="68085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i="1" lang="en">
                <a:latin typeface="Tahoma"/>
                <a:ea typeface="Tahoma"/>
                <a:cs typeface="Tahoma"/>
                <a:sym typeface="Tahoma"/>
              </a:rPr>
              <a:t>Annexure</a:t>
            </a:r>
            <a:endParaRPr b="1" i="1">
              <a:latin typeface="Tahoma"/>
              <a:ea typeface="Tahoma"/>
              <a:cs typeface="Tahoma"/>
              <a:sym typeface="Tahoma"/>
            </a:endParaRPr>
          </a:p>
        </p:txBody>
      </p:sp>
      <p:sp>
        <p:nvSpPr>
          <p:cNvPr id="1180" name="Google Shape;1180;p4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46"/>
          <p:cNvSpPr txBox="1"/>
          <p:nvPr>
            <p:ph type="title"/>
          </p:nvPr>
        </p:nvSpPr>
        <p:spPr>
          <a:xfrm>
            <a:off x="499725" y="3571200"/>
            <a:ext cx="68085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I. Plantation Characteristics</a:t>
            </a:r>
            <a:endParaRPr b="1">
              <a:latin typeface="Tahoma"/>
              <a:ea typeface="Tahoma"/>
              <a:cs typeface="Tahoma"/>
              <a:sym typeface="Tahoma"/>
            </a:endParaRPr>
          </a:p>
        </p:txBody>
      </p:sp>
      <p:sp>
        <p:nvSpPr>
          <p:cNvPr id="1187" name="Google Shape;1187;p46"/>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id="1193" name="Google Shape;1193;p47" title="Chart"/>
          <p:cNvPicPr preferRelativeResize="0"/>
          <p:nvPr/>
        </p:nvPicPr>
        <p:blipFill rotWithShape="1">
          <a:blip r:embed="rId3">
            <a:alphaModFix/>
          </a:blip>
          <a:srcRect b="77631" l="0" r="62451" t="0"/>
          <a:stretch/>
        </p:blipFill>
        <p:spPr>
          <a:xfrm>
            <a:off x="7403375" y="3758550"/>
            <a:ext cx="1592526" cy="428025"/>
          </a:xfrm>
          <a:prstGeom prst="rect">
            <a:avLst/>
          </a:prstGeom>
          <a:noFill/>
          <a:ln>
            <a:noFill/>
          </a:ln>
        </p:spPr>
      </p:pic>
      <p:sp>
        <p:nvSpPr>
          <p:cNvPr id="1194" name="Google Shape;1194;p4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195" name="Google Shape;1195;p47"/>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Tahoma"/>
                <a:ea typeface="Tahoma"/>
                <a:cs typeface="Tahoma"/>
                <a:sym typeface="Tahoma"/>
              </a:rPr>
              <a:t>Land Profile</a:t>
            </a:r>
            <a:r>
              <a:rPr b="1" i="0" lang="en" sz="1800" u="none" cap="none" strike="noStrike">
                <a:solidFill>
                  <a:schemeClr val="dk2"/>
                </a:solidFill>
                <a:latin typeface="Roboto"/>
                <a:ea typeface="Roboto"/>
                <a:cs typeface="Roboto"/>
                <a:sym typeface="Roboto"/>
              </a:rPr>
              <a:t> I </a:t>
            </a:r>
            <a:r>
              <a:rPr b="0" i="0" lang="en" sz="1800" u="none" cap="none" strike="noStrike">
                <a:solidFill>
                  <a:schemeClr val="dk2"/>
                </a:solidFill>
                <a:latin typeface="Tahoma"/>
                <a:ea typeface="Tahoma"/>
                <a:cs typeface="Tahoma"/>
                <a:sym typeface="Tahoma"/>
              </a:rPr>
              <a:t>Farmers are largely using their own land for oil palm plantations, however across both states there are some who used leased land or common land </a:t>
            </a:r>
            <a:endParaRPr b="0" i="0" sz="1800" u="none" cap="none" strike="noStrike">
              <a:solidFill>
                <a:schemeClr val="dk2"/>
              </a:solidFill>
              <a:latin typeface="Tahoma"/>
              <a:ea typeface="Tahoma"/>
              <a:cs typeface="Tahoma"/>
              <a:sym typeface="Tahoma"/>
            </a:endParaRPr>
          </a:p>
        </p:txBody>
      </p:sp>
      <p:cxnSp>
        <p:nvCxnSpPr>
          <p:cNvPr id="1196" name="Google Shape;1196;p47"/>
          <p:cNvCxnSpPr/>
          <p:nvPr/>
        </p:nvCxnSpPr>
        <p:spPr>
          <a:xfrm>
            <a:off x="2511013" y="1166100"/>
            <a:ext cx="9600" cy="1039800"/>
          </a:xfrm>
          <a:prstGeom prst="straightConnector1">
            <a:avLst/>
          </a:prstGeom>
          <a:noFill/>
          <a:ln cap="flat" cmpd="sng" w="9525">
            <a:solidFill>
              <a:srgbClr val="BF9000"/>
            </a:solidFill>
            <a:prstDash val="dash"/>
            <a:round/>
            <a:headEnd len="sm" w="sm" type="none"/>
            <a:tailEnd len="sm" w="sm" type="none"/>
          </a:ln>
        </p:spPr>
      </p:cxnSp>
      <p:sp>
        <p:nvSpPr>
          <p:cNvPr id="1197" name="Google Shape;1197;p47"/>
          <p:cNvSpPr txBox="1"/>
          <p:nvPr/>
        </p:nvSpPr>
        <p:spPr>
          <a:xfrm>
            <a:off x="789325" y="1127275"/>
            <a:ext cx="1654200" cy="81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347A5C"/>
                </a:solidFill>
                <a:latin typeface="Roboto"/>
                <a:ea typeface="Roboto"/>
                <a:cs typeface="Roboto"/>
                <a:sym typeface="Roboto"/>
              </a:rPr>
              <a:t>86%</a:t>
            </a:r>
            <a:r>
              <a:rPr b="0" i="0" lang="en" sz="1000" u="none" cap="none" strike="noStrike">
                <a:solidFill>
                  <a:srgbClr val="000000"/>
                </a:solidFill>
                <a:latin typeface="Roboto"/>
                <a:ea typeface="Roboto"/>
                <a:cs typeface="Roboto"/>
                <a:sym typeface="Roboto"/>
              </a:rPr>
              <a:t> of farmers are using their own land for growing oil palm while the rest are using leased or common land.</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pic>
        <p:nvPicPr>
          <p:cNvPr id="1198" name="Google Shape;1198;p47"/>
          <p:cNvPicPr preferRelativeResize="0"/>
          <p:nvPr/>
        </p:nvPicPr>
        <p:blipFill rotWithShape="1">
          <a:blip r:embed="rId4">
            <a:alphaModFix/>
          </a:blip>
          <a:srcRect b="0" l="0" r="0" t="0"/>
          <a:stretch/>
        </p:blipFill>
        <p:spPr>
          <a:xfrm>
            <a:off x="240624" y="1429788"/>
            <a:ext cx="548700" cy="548722"/>
          </a:xfrm>
          <a:prstGeom prst="rect">
            <a:avLst/>
          </a:prstGeom>
          <a:noFill/>
          <a:ln>
            <a:noFill/>
          </a:ln>
          <a:effectLst>
            <a:outerShdw blurRad="57150" rotWithShape="0" algn="bl" dir="3540000" dist="19050">
              <a:srgbClr val="000000">
                <a:alpha val="29803"/>
              </a:srgbClr>
            </a:outerShdw>
          </a:effectLst>
        </p:spPr>
      </p:pic>
      <p:sp>
        <p:nvSpPr>
          <p:cNvPr id="1199" name="Google Shape;1199;p47"/>
          <p:cNvSpPr txBox="1"/>
          <p:nvPr/>
        </p:nvSpPr>
        <p:spPr>
          <a:xfrm>
            <a:off x="2364175" y="832300"/>
            <a:ext cx="3786000" cy="2583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Profile of Plantations</a:t>
            </a:r>
            <a:endParaRPr b="1" i="0" sz="1000" u="none" cap="none" strike="noStrike">
              <a:solidFill>
                <a:srgbClr val="000000"/>
              </a:solidFill>
              <a:latin typeface="Roboto"/>
              <a:ea typeface="Roboto"/>
              <a:cs typeface="Roboto"/>
              <a:sym typeface="Roboto"/>
            </a:endParaRPr>
          </a:p>
        </p:txBody>
      </p:sp>
      <p:sp>
        <p:nvSpPr>
          <p:cNvPr id="1200" name="Google Shape;1200;p47"/>
          <p:cNvSpPr txBox="1"/>
          <p:nvPr/>
        </p:nvSpPr>
        <p:spPr>
          <a:xfrm>
            <a:off x="51650" y="4240525"/>
            <a:ext cx="8819700" cy="665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Farmers in AP have larger land parcels and have larger share of their own land allocated to oil palm. On the other hand, farmers in Assam have just started cultivation, and therefore have smaller land parcels allocated to the crop. This reflects higher importance given to the crop in AP, also corresponding to a higher share of household income derived from the crop (see </a:t>
            </a:r>
            <a:r>
              <a:rPr b="0" i="1" lang="en" sz="1100" u="sng" cap="none" strike="noStrike">
                <a:solidFill>
                  <a:schemeClr val="hlink"/>
                </a:solidFill>
                <a:latin typeface="Roboto"/>
                <a:ea typeface="Roboto"/>
                <a:cs typeface="Roboto"/>
                <a:sym typeface="Roboto"/>
                <a:hlinkClick action="ppaction://hlinksldjump" r:id="rId5"/>
              </a:rPr>
              <a:t>slide 22</a:t>
            </a:r>
            <a:r>
              <a:rPr b="0" i="1" lang="en" sz="1100" u="none" cap="none" strike="noStrike">
                <a:solidFill>
                  <a:srgbClr val="000000"/>
                </a:solidFill>
                <a:latin typeface="Roboto"/>
                <a:ea typeface="Roboto"/>
                <a:cs typeface="Roboto"/>
                <a:sym typeface="Roboto"/>
              </a:rPr>
              <a:t>)</a:t>
            </a:r>
            <a:endParaRPr b="0" i="1" sz="1100" u="none" cap="none" strike="noStrike">
              <a:solidFill>
                <a:srgbClr val="000000"/>
              </a:solidFill>
              <a:latin typeface="Roboto"/>
              <a:ea typeface="Roboto"/>
              <a:cs typeface="Roboto"/>
              <a:sym typeface="Roboto"/>
            </a:endParaRPr>
          </a:p>
        </p:txBody>
      </p:sp>
      <p:sp>
        <p:nvSpPr>
          <p:cNvPr id="1201" name="Google Shape;1201;p47"/>
          <p:cNvSpPr txBox="1"/>
          <p:nvPr/>
        </p:nvSpPr>
        <p:spPr>
          <a:xfrm>
            <a:off x="1287775" y="4824775"/>
            <a:ext cx="72453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none" cap="none" strike="noStrike">
                <a:solidFill>
                  <a:schemeClr val="dk1"/>
                </a:solidFill>
                <a:latin typeface="Roboto"/>
                <a:ea typeface="Roboto"/>
                <a:cs typeface="Roboto"/>
                <a:sym typeface="Roboto"/>
              </a:rPr>
              <a:t>Primary Interviews across AP and Assam, Sattva Analysis</a:t>
            </a:r>
            <a:endParaRPr b="0" i="0" sz="700" u="none" cap="none" strike="noStrike">
              <a:solidFill>
                <a:schemeClr val="dk1"/>
              </a:solidFill>
              <a:latin typeface="Roboto"/>
              <a:ea typeface="Roboto"/>
              <a:cs typeface="Roboto"/>
              <a:sym typeface="Roboto"/>
            </a:endParaRPr>
          </a:p>
        </p:txBody>
      </p:sp>
      <p:sp>
        <p:nvSpPr>
          <p:cNvPr id="1202" name="Google Shape;1202;p47"/>
          <p:cNvSpPr txBox="1"/>
          <p:nvPr/>
        </p:nvSpPr>
        <p:spPr>
          <a:xfrm>
            <a:off x="4040700" y="1100000"/>
            <a:ext cx="1654200" cy="81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60%</a:t>
            </a:r>
            <a:r>
              <a:rPr b="0" i="0" lang="en" sz="1000" u="none" cap="none" strike="noStrike">
                <a:solidFill>
                  <a:srgbClr val="000000"/>
                </a:solidFill>
                <a:latin typeface="Roboto"/>
                <a:ea typeface="Roboto"/>
                <a:cs typeface="Roboto"/>
                <a:sym typeface="Roboto"/>
              </a:rPr>
              <a:t> of total farmers in the survey have land titles, however only </a:t>
            </a:r>
            <a:r>
              <a:rPr b="1" i="0" lang="en" sz="1200" u="none" cap="none" strike="noStrike">
                <a:solidFill>
                  <a:srgbClr val="980000"/>
                </a:solidFill>
                <a:latin typeface="Roboto"/>
                <a:ea typeface="Roboto"/>
                <a:cs typeface="Roboto"/>
                <a:sym typeface="Roboto"/>
              </a:rPr>
              <a:t>31%</a:t>
            </a:r>
            <a:r>
              <a:rPr b="0" i="0" lang="en" sz="1000" u="none" cap="none" strike="noStrike">
                <a:solidFill>
                  <a:srgbClr val="000000"/>
                </a:solidFill>
                <a:latin typeface="Roboto"/>
                <a:ea typeface="Roboto"/>
                <a:cs typeface="Roboto"/>
                <a:sym typeface="Roboto"/>
              </a:rPr>
              <a:t> of farmers in Assam have land titles or documents signifying ownership</a:t>
            </a:r>
            <a:endParaRPr b="0" i="0" sz="1000" u="none" cap="none" strike="noStrike">
              <a:solidFill>
                <a:srgbClr val="000000"/>
              </a:solidFill>
              <a:latin typeface="Roboto"/>
              <a:ea typeface="Roboto"/>
              <a:cs typeface="Roboto"/>
              <a:sym typeface="Roboto"/>
            </a:endParaRPr>
          </a:p>
        </p:txBody>
      </p:sp>
      <p:pic>
        <p:nvPicPr>
          <p:cNvPr id="1203" name="Google Shape;1203;p47"/>
          <p:cNvPicPr preferRelativeResize="0"/>
          <p:nvPr/>
        </p:nvPicPr>
        <p:blipFill rotWithShape="1">
          <a:blip r:embed="rId4">
            <a:alphaModFix/>
          </a:blip>
          <a:srcRect b="0" l="0" r="0" t="0"/>
          <a:stretch/>
        </p:blipFill>
        <p:spPr>
          <a:xfrm>
            <a:off x="3491999" y="1503763"/>
            <a:ext cx="548700" cy="548722"/>
          </a:xfrm>
          <a:prstGeom prst="rect">
            <a:avLst/>
          </a:prstGeom>
          <a:noFill/>
          <a:ln>
            <a:noFill/>
          </a:ln>
          <a:effectLst>
            <a:outerShdw blurRad="57150" rotWithShape="0" algn="bl" dir="3540000" dist="19050">
              <a:srgbClr val="000000">
                <a:alpha val="29803"/>
              </a:srgbClr>
            </a:outerShdw>
          </a:effectLst>
        </p:spPr>
      </p:pic>
      <p:sp>
        <p:nvSpPr>
          <p:cNvPr id="1204" name="Google Shape;1204;p47"/>
          <p:cNvSpPr txBox="1"/>
          <p:nvPr/>
        </p:nvSpPr>
        <p:spPr>
          <a:xfrm>
            <a:off x="2588113" y="1204363"/>
            <a:ext cx="912300" cy="10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However, availability of legal records, land titles is low in Assam</a:t>
            </a:r>
            <a:endParaRPr b="0" i="0" sz="1000" u="none" cap="none" strike="noStrike">
              <a:solidFill>
                <a:srgbClr val="000000"/>
              </a:solidFill>
              <a:latin typeface="Roboto"/>
              <a:ea typeface="Roboto"/>
              <a:cs typeface="Roboto"/>
              <a:sym typeface="Roboto"/>
            </a:endParaRPr>
          </a:p>
        </p:txBody>
      </p:sp>
      <p:cxnSp>
        <p:nvCxnSpPr>
          <p:cNvPr id="1205" name="Google Shape;1205;p47"/>
          <p:cNvCxnSpPr/>
          <p:nvPr/>
        </p:nvCxnSpPr>
        <p:spPr>
          <a:xfrm>
            <a:off x="5844338" y="1164700"/>
            <a:ext cx="12600" cy="1031400"/>
          </a:xfrm>
          <a:prstGeom prst="straightConnector1">
            <a:avLst/>
          </a:prstGeom>
          <a:noFill/>
          <a:ln cap="flat" cmpd="sng" w="9525">
            <a:solidFill>
              <a:srgbClr val="BF9000"/>
            </a:solidFill>
            <a:prstDash val="dash"/>
            <a:round/>
            <a:headEnd len="sm" w="sm" type="none"/>
            <a:tailEnd len="sm" w="sm" type="none"/>
          </a:ln>
        </p:spPr>
      </p:cxnSp>
      <p:sp>
        <p:nvSpPr>
          <p:cNvPr id="1206" name="Google Shape;1206;p47"/>
          <p:cNvSpPr txBox="1"/>
          <p:nvPr/>
        </p:nvSpPr>
        <p:spPr>
          <a:xfrm>
            <a:off x="6996341" y="2669515"/>
            <a:ext cx="379800" cy="17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Roboto"/>
                <a:ea typeface="Roboto"/>
                <a:cs typeface="Roboto"/>
                <a:sym typeface="Roboto"/>
              </a:rPr>
              <a:t>10%</a:t>
            </a:r>
            <a:endParaRPr b="1" i="0" sz="800" u="none" cap="none" strike="noStrike">
              <a:solidFill>
                <a:schemeClr val="lt1"/>
              </a:solidFill>
              <a:latin typeface="Roboto"/>
              <a:ea typeface="Roboto"/>
              <a:cs typeface="Roboto"/>
              <a:sym typeface="Roboto"/>
            </a:endParaRPr>
          </a:p>
        </p:txBody>
      </p:sp>
      <p:pic>
        <p:nvPicPr>
          <p:cNvPr id="1207" name="Google Shape;1207;p47" title="Chart"/>
          <p:cNvPicPr preferRelativeResize="0"/>
          <p:nvPr/>
        </p:nvPicPr>
        <p:blipFill rotWithShape="1">
          <a:blip r:embed="rId6">
            <a:alphaModFix/>
          </a:blip>
          <a:srcRect b="0" l="31429" r="7801" t="0"/>
          <a:stretch/>
        </p:blipFill>
        <p:spPr>
          <a:xfrm>
            <a:off x="6750615" y="2205195"/>
            <a:ext cx="1767177" cy="1617745"/>
          </a:xfrm>
          <a:prstGeom prst="rect">
            <a:avLst/>
          </a:prstGeom>
          <a:noFill/>
          <a:ln>
            <a:noFill/>
          </a:ln>
        </p:spPr>
      </p:pic>
      <p:sp>
        <p:nvSpPr>
          <p:cNvPr id="1208" name="Google Shape;1208;p47"/>
          <p:cNvSpPr txBox="1"/>
          <p:nvPr/>
        </p:nvSpPr>
        <p:spPr>
          <a:xfrm>
            <a:off x="8138002" y="3222866"/>
            <a:ext cx="379800" cy="17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81%</a:t>
            </a:r>
            <a:endParaRPr b="1" i="0" sz="800" u="none" cap="none" strike="noStrike">
              <a:solidFill>
                <a:srgbClr val="000000"/>
              </a:solidFill>
              <a:latin typeface="Roboto"/>
              <a:ea typeface="Roboto"/>
              <a:cs typeface="Roboto"/>
              <a:sym typeface="Roboto"/>
            </a:endParaRPr>
          </a:p>
        </p:txBody>
      </p:sp>
      <p:sp>
        <p:nvSpPr>
          <p:cNvPr id="1209" name="Google Shape;1209;p47"/>
          <p:cNvSpPr txBox="1"/>
          <p:nvPr/>
        </p:nvSpPr>
        <p:spPr>
          <a:xfrm>
            <a:off x="7262156" y="2325522"/>
            <a:ext cx="379800" cy="17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9%</a:t>
            </a:r>
            <a:endParaRPr b="1" i="0" sz="800" u="none" cap="none" strike="noStrike">
              <a:solidFill>
                <a:srgbClr val="000000"/>
              </a:solidFill>
              <a:latin typeface="Roboto"/>
              <a:ea typeface="Roboto"/>
              <a:cs typeface="Roboto"/>
              <a:sym typeface="Roboto"/>
            </a:endParaRPr>
          </a:p>
        </p:txBody>
      </p:sp>
      <p:sp>
        <p:nvSpPr>
          <p:cNvPr id="1210" name="Google Shape;1210;p47"/>
          <p:cNvSpPr txBox="1"/>
          <p:nvPr/>
        </p:nvSpPr>
        <p:spPr>
          <a:xfrm>
            <a:off x="6929140" y="2501215"/>
            <a:ext cx="379800" cy="17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Roboto"/>
                <a:ea typeface="Roboto"/>
                <a:cs typeface="Roboto"/>
                <a:sym typeface="Roboto"/>
              </a:rPr>
              <a:t>10%</a:t>
            </a:r>
            <a:endParaRPr b="1" i="0" sz="800" u="none" cap="none" strike="noStrike">
              <a:solidFill>
                <a:schemeClr val="lt1"/>
              </a:solidFill>
              <a:latin typeface="Roboto"/>
              <a:ea typeface="Roboto"/>
              <a:cs typeface="Roboto"/>
              <a:sym typeface="Roboto"/>
            </a:endParaRPr>
          </a:p>
        </p:txBody>
      </p:sp>
      <p:sp>
        <p:nvSpPr>
          <p:cNvPr id="1211" name="Google Shape;1211;p47"/>
          <p:cNvSpPr txBox="1"/>
          <p:nvPr/>
        </p:nvSpPr>
        <p:spPr>
          <a:xfrm>
            <a:off x="5951000" y="2068050"/>
            <a:ext cx="3058200" cy="17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Distribution of nature of land conversion in Assam</a:t>
            </a:r>
            <a:endParaRPr b="1" i="1" sz="1000" u="none" cap="none" strike="noStrike">
              <a:solidFill>
                <a:srgbClr val="000000"/>
              </a:solidFill>
              <a:latin typeface="Roboto"/>
              <a:ea typeface="Roboto"/>
              <a:cs typeface="Roboto"/>
              <a:sym typeface="Roboto"/>
            </a:endParaRPr>
          </a:p>
        </p:txBody>
      </p:sp>
      <p:sp>
        <p:nvSpPr>
          <p:cNvPr id="1212" name="Google Shape;1212;p47"/>
          <p:cNvSpPr txBox="1"/>
          <p:nvPr/>
        </p:nvSpPr>
        <p:spPr>
          <a:xfrm>
            <a:off x="5903450" y="1155900"/>
            <a:ext cx="3124800" cy="100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While all land conversions occurring in AP are from  agricultural land, in </a:t>
            </a:r>
            <a:r>
              <a:rPr b="1" i="0" lang="en" sz="1000" u="none" cap="none" strike="noStrike">
                <a:solidFill>
                  <a:srgbClr val="000000"/>
                </a:solidFill>
                <a:latin typeface="Roboto"/>
                <a:ea typeface="Roboto"/>
                <a:cs typeface="Roboto"/>
                <a:sym typeface="Roboto"/>
              </a:rPr>
              <a:t>Assam </a:t>
            </a:r>
            <a:r>
              <a:rPr b="0" i="0" lang="en" sz="1000" u="none" cap="none" strike="noStrike">
                <a:solidFill>
                  <a:srgbClr val="000000"/>
                </a:solidFill>
                <a:latin typeface="Roboto"/>
                <a:ea typeface="Roboto"/>
                <a:cs typeface="Roboto"/>
                <a:sym typeface="Roboto"/>
              </a:rPr>
              <a:t>some </a:t>
            </a:r>
            <a:r>
              <a:rPr b="1" i="0" lang="en" sz="1000" u="none" cap="none" strike="noStrike">
                <a:solidFill>
                  <a:srgbClr val="000000"/>
                </a:solidFill>
                <a:latin typeface="Roboto"/>
                <a:ea typeface="Roboto"/>
                <a:cs typeface="Roboto"/>
                <a:sym typeface="Roboto"/>
              </a:rPr>
              <a:t>deemed forest lands, densely vegetated </a:t>
            </a:r>
            <a:r>
              <a:rPr b="0" i="0" lang="en" sz="1000" u="none" cap="none" strike="noStrike">
                <a:solidFill>
                  <a:srgbClr val="000000"/>
                </a:solidFill>
                <a:latin typeface="Roboto"/>
                <a:ea typeface="Roboto"/>
                <a:cs typeface="Roboto"/>
                <a:sym typeface="Roboto"/>
              </a:rPr>
              <a:t>and </a:t>
            </a:r>
            <a:r>
              <a:rPr b="1" i="0" lang="en" sz="1000" u="none" cap="none" strike="noStrike">
                <a:solidFill>
                  <a:srgbClr val="000000"/>
                </a:solidFill>
                <a:latin typeface="Roboto"/>
                <a:ea typeface="Roboto"/>
                <a:cs typeface="Roboto"/>
                <a:sym typeface="Roboto"/>
              </a:rPr>
              <a:t>common lands</a:t>
            </a:r>
            <a:r>
              <a:rPr b="0" i="0" lang="en" sz="1000" u="none" cap="none" strike="noStrike">
                <a:solidFill>
                  <a:srgbClr val="000000"/>
                </a:solidFill>
                <a:latin typeface="Roboto"/>
                <a:ea typeface="Roboto"/>
                <a:cs typeface="Roboto"/>
                <a:sym typeface="Roboto"/>
              </a:rPr>
              <a:t> are also undergoing </a:t>
            </a:r>
            <a:r>
              <a:rPr b="1" i="0" lang="en" sz="1000" u="none" cap="none" strike="noStrike">
                <a:solidFill>
                  <a:srgbClr val="000000"/>
                </a:solidFill>
                <a:latin typeface="Roboto"/>
                <a:ea typeface="Roboto"/>
                <a:cs typeface="Roboto"/>
                <a:sym typeface="Roboto"/>
              </a:rPr>
              <a:t>conversion to plantations</a:t>
            </a:r>
            <a:r>
              <a:rPr b="0" i="0" lang="en" sz="1000" u="none" cap="none" strike="noStrike">
                <a:solidFill>
                  <a:srgbClr val="000000"/>
                </a:solidFill>
                <a:latin typeface="Roboto"/>
                <a:ea typeface="Roboto"/>
                <a:cs typeface="Roboto"/>
                <a:sym typeface="Roboto"/>
              </a:rPr>
              <a:t>.</a:t>
            </a:r>
            <a:endParaRPr b="0" i="0" sz="1000" u="none" cap="none" strike="noStrike">
              <a:solidFill>
                <a:srgbClr val="000000"/>
              </a:solidFill>
              <a:latin typeface="Roboto"/>
              <a:ea typeface="Roboto"/>
              <a:cs typeface="Roboto"/>
              <a:sym typeface="Roboto"/>
            </a:endParaRPr>
          </a:p>
        </p:txBody>
      </p:sp>
      <p:sp>
        <p:nvSpPr>
          <p:cNvPr id="1213" name="Google Shape;1213;p47"/>
          <p:cNvSpPr txBox="1"/>
          <p:nvPr/>
        </p:nvSpPr>
        <p:spPr>
          <a:xfrm>
            <a:off x="8517800" y="2325525"/>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214" name="Google Shape;1214;p47"/>
          <p:cNvSpPr txBox="1"/>
          <p:nvPr/>
        </p:nvSpPr>
        <p:spPr>
          <a:xfrm>
            <a:off x="163825" y="2281400"/>
            <a:ext cx="2279700" cy="1889100"/>
          </a:xfrm>
          <a:prstGeom prst="rect">
            <a:avLst/>
          </a:prstGeom>
          <a:solidFill>
            <a:srgbClr val="F3F3F3"/>
          </a:solidFill>
          <a:ln cap="flat" cmpd="sng" w="9525">
            <a:solidFill>
              <a:srgbClr val="BF9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In AP, oil palm plantation expansion follows recommendation of</a:t>
            </a:r>
            <a:r>
              <a:rPr b="1" i="0" lang="en" sz="900" u="none" cap="none" strike="noStrike">
                <a:solidFill>
                  <a:schemeClr val="dk1"/>
                </a:solidFill>
                <a:latin typeface="Roboto"/>
                <a:ea typeface="Roboto"/>
                <a:cs typeface="Roboto"/>
                <a:sym typeface="Roboto"/>
              </a:rPr>
              <a:t> Dr Chadha &amp; Dr Reithnam committees</a:t>
            </a:r>
            <a:r>
              <a:rPr b="0" i="0" lang="en" sz="900" u="none" cap="none" strike="noStrike">
                <a:solidFill>
                  <a:schemeClr val="dk1"/>
                </a:solidFill>
                <a:latin typeface="Roboto"/>
                <a:ea typeface="Roboto"/>
                <a:cs typeface="Roboto"/>
                <a:sym typeface="Roboto"/>
              </a:rPr>
              <a:t> (2006 and 2012) which furnished the feasible areas for cultivation in the state.</a:t>
            </a:r>
            <a:endParaRPr b="0" i="0" sz="9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Mandals are allotted to different companies and </a:t>
            </a:r>
            <a:r>
              <a:rPr b="1" i="0" lang="en" sz="900" u="none" cap="none" strike="noStrike">
                <a:solidFill>
                  <a:schemeClr val="dk1"/>
                </a:solidFill>
                <a:latin typeface="Roboto"/>
                <a:ea typeface="Roboto"/>
                <a:cs typeface="Roboto"/>
                <a:sym typeface="Roboto"/>
              </a:rPr>
              <a:t>evaluations are conducted by IIOPR</a:t>
            </a:r>
            <a:r>
              <a:rPr b="0" i="0" lang="en" sz="900" u="none" cap="none" strike="noStrike">
                <a:solidFill>
                  <a:schemeClr val="dk1"/>
                </a:solidFill>
                <a:latin typeface="Roboto"/>
                <a:ea typeface="Roboto"/>
                <a:cs typeface="Roboto"/>
                <a:sym typeface="Roboto"/>
              </a:rPr>
              <a:t> along with state department representatives based on field visits and inspections to select feasible areas.</a:t>
            </a:r>
            <a:endParaRPr b="0" i="0" sz="900" u="none" cap="none" strike="noStrike">
              <a:solidFill>
                <a:srgbClr val="000000"/>
              </a:solidFill>
              <a:latin typeface="Roboto"/>
              <a:ea typeface="Roboto"/>
              <a:cs typeface="Roboto"/>
              <a:sym typeface="Roboto"/>
            </a:endParaRPr>
          </a:p>
        </p:txBody>
      </p:sp>
      <p:pic>
        <p:nvPicPr>
          <p:cNvPr id="1215" name="Google Shape;1215;p47"/>
          <p:cNvPicPr preferRelativeResize="0"/>
          <p:nvPr/>
        </p:nvPicPr>
        <p:blipFill rotWithShape="1">
          <a:blip r:embed="rId7">
            <a:alphaModFix/>
          </a:blip>
          <a:srcRect b="0" l="0" r="0" t="0"/>
          <a:stretch/>
        </p:blipFill>
        <p:spPr>
          <a:xfrm>
            <a:off x="3013699" y="2951225"/>
            <a:ext cx="3021952" cy="354000"/>
          </a:xfrm>
          <a:prstGeom prst="rect">
            <a:avLst/>
          </a:prstGeom>
          <a:noFill/>
          <a:ln>
            <a:noFill/>
          </a:ln>
        </p:spPr>
      </p:pic>
      <p:sp>
        <p:nvSpPr>
          <p:cNvPr id="1216" name="Google Shape;1216;p47"/>
          <p:cNvSpPr txBox="1"/>
          <p:nvPr/>
        </p:nvSpPr>
        <p:spPr>
          <a:xfrm>
            <a:off x="2443525" y="3046925"/>
            <a:ext cx="548700" cy="258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Assam</a:t>
            </a:r>
            <a:endParaRPr b="0" i="0" sz="800" u="none" cap="none" strike="noStrike">
              <a:solidFill>
                <a:srgbClr val="000000"/>
              </a:solidFill>
              <a:latin typeface="Roboto"/>
              <a:ea typeface="Roboto"/>
              <a:cs typeface="Roboto"/>
              <a:sym typeface="Roboto"/>
            </a:endParaRPr>
          </a:p>
        </p:txBody>
      </p:sp>
      <p:sp>
        <p:nvSpPr>
          <p:cNvPr id="1217" name="Google Shape;1217;p47"/>
          <p:cNvSpPr txBox="1"/>
          <p:nvPr/>
        </p:nvSpPr>
        <p:spPr>
          <a:xfrm>
            <a:off x="2622300" y="2917925"/>
            <a:ext cx="319500" cy="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AP</a:t>
            </a:r>
            <a:endParaRPr b="0" i="0" sz="800" u="none" cap="none" strike="noStrike">
              <a:solidFill>
                <a:srgbClr val="000000"/>
              </a:solidFill>
              <a:latin typeface="Roboto"/>
              <a:ea typeface="Roboto"/>
              <a:cs typeface="Roboto"/>
              <a:sym typeface="Roboto"/>
            </a:endParaRPr>
          </a:p>
        </p:txBody>
      </p:sp>
      <p:sp>
        <p:nvSpPr>
          <p:cNvPr id="1218" name="Google Shape;1218;p47"/>
          <p:cNvSpPr txBox="1"/>
          <p:nvPr/>
        </p:nvSpPr>
        <p:spPr>
          <a:xfrm>
            <a:off x="3652500" y="3392425"/>
            <a:ext cx="2042400" cy="9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Percentage of farmers</a:t>
            </a:r>
            <a:endParaRPr b="0" i="0" sz="800" u="none" cap="none" strike="noStrike">
              <a:solidFill>
                <a:srgbClr val="000000"/>
              </a:solidFill>
              <a:latin typeface="Roboto"/>
              <a:ea typeface="Roboto"/>
              <a:cs typeface="Roboto"/>
              <a:sym typeface="Roboto"/>
            </a:endParaRPr>
          </a:p>
        </p:txBody>
      </p:sp>
      <p:sp>
        <p:nvSpPr>
          <p:cNvPr id="1219" name="Google Shape;1219;p47"/>
          <p:cNvSpPr txBox="1"/>
          <p:nvPr/>
        </p:nvSpPr>
        <p:spPr>
          <a:xfrm>
            <a:off x="2654325" y="3708825"/>
            <a:ext cx="9123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(Assam: n=78)</a:t>
            </a:r>
            <a:endParaRPr b="0" i="1" sz="800" u="none" cap="none" strike="noStrike">
              <a:solidFill>
                <a:srgbClr val="000000"/>
              </a:solidFill>
              <a:latin typeface="Roboto"/>
              <a:ea typeface="Roboto"/>
              <a:cs typeface="Roboto"/>
              <a:sym typeface="Roboto"/>
            </a:endParaRPr>
          </a:p>
        </p:txBody>
      </p:sp>
      <p:sp>
        <p:nvSpPr>
          <p:cNvPr id="1220" name="Google Shape;1220;p47"/>
          <p:cNvSpPr txBox="1"/>
          <p:nvPr/>
        </p:nvSpPr>
        <p:spPr>
          <a:xfrm>
            <a:off x="2730525" y="3836925"/>
            <a:ext cx="7599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(AP: n=111)</a:t>
            </a:r>
            <a:endParaRPr b="0" i="1" sz="800" u="none" cap="none" strike="noStrike">
              <a:solidFill>
                <a:srgbClr val="000000"/>
              </a:solidFill>
              <a:latin typeface="Roboto"/>
              <a:ea typeface="Roboto"/>
              <a:cs typeface="Roboto"/>
              <a:sym typeface="Roboto"/>
            </a:endParaRPr>
          </a:p>
        </p:txBody>
      </p:sp>
      <p:sp>
        <p:nvSpPr>
          <p:cNvPr id="1221" name="Google Shape;1221;p47"/>
          <p:cNvSpPr txBox="1"/>
          <p:nvPr/>
        </p:nvSpPr>
        <p:spPr>
          <a:xfrm>
            <a:off x="2494825" y="2496275"/>
            <a:ext cx="3655200" cy="31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Distribution of percentage of farmers with land titles/ pattas</a:t>
            </a:r>
            <a:endParaRPr b="1" i="1" sz="1000" u="none" cap="none" strike="noStrike">
              <a:solidFill>
                <a:srgbClr val="000000"/>
              </a:solidFill>
              <a:latin typeface="Roboto"/>
              <a:ea typeface="Roboto"/>
              <a:cs typeface="Roboto"/>
              <a:sym typeface="Roboto"/>
            </a:endParaRPr>
          </a:p>
        </p:txBody>
      </p:sp>
      <p:pic>
        <p:nvPicPr>
          <p:cNvPr id="1222" name="Google Shape;1222;p47"/>
          <p:cNvPicPr preferRelativeResize="0"/>
          <p:nvPr/>
        </p:nvPicPr>
        <p:blipFill rotWithShape="1">
          <a:blip r:embed="rId8">
            <a:alphaModFix/>
          </a:blip>
          <a:srcRect b="0" l="0" r="0" t="0"/>
          <a:stretch/>
        </p:blipFill>
        <p:spPr>
          <a:xfrm>
            <a:off x="4685525" y="3626325"/>
            <a:ext cx="209550" cy="381000"/>
          </a:xfrm>
          <a:prstGeom prst="rect">
            <a:avLst/>
          </a:prstGeom>
          <a:noFill/>
          <a:ln>
            <a:noFill/>
          </a:ln>
        </p:spPr>
      </p:pic>
      <p:sp>
        <p:nvSpPr>
          <p:cNvPr id="1223" name="Google Shape;1223;p47"/>
          <p:cNvSpPr txBox="1"/>
          <p:nvPr/>
        </p:nvSpPr>
        <p:spPr>
          <a:xfrm>
            <a:off x="4966100" y="3651725"/>
            <a:ext cx="1496700" cy="9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highlight>
                  <a:srgbClr val="FFFFFF"/>
                </a:highlight>
                <a:latin typeface="Roboto"/>
                <a:ea typeface="Roboto"/>
                <a:cs typeface="Roboto"/>
                <a:sym typeface="Roboto"/>
              </a:rPr>
              <a:t>Presence of pattas/titles/</a:t>
            </a:r>
            <a:endParaRPr b="0" i="0" sz="700" u="none" cap="none" strike="noStrike">
              <a:solidFill>
                <a:schemeClr val="dk1"/>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highlight>
                  <a:srgbClr val="FFFFFF"/>
                </a:highlight>
                <a:latin typeface="Roboto"/>
                <a:ea typeface="Roboto"/>
                <a:cs typeface="Roboto"/>
                <a:sym typeface="Roboto"/>
              </a:rPr>
              <a:t>documents signifying ownership</a:t>
            </a:r>
            <a:endParaRPr b="0" i="0" sz="700" u="none" cap="none" strike="noStrike">
              <a:solidFill>
                <a:srgbClr val="000000"/>
              </a:solidFill>
              <a:latin typeface="Roboto"/>
              <a:ea typeface="Roboto"/>
              <a:cs typeface="Roboto"/>
              <a:sym typeface="Roboto"/>
            </a:endParaRPr>
          </a:p>
        </p:txBody>
      </p:sp>
      <p:sp>
        <p:nvSpPr>
          <p:cNvPr id="1224" name="Google Shape;1224;p47"/>
          <p:cNvSpPr txBox="1"/>
          <p:nvPr/>
        </p:nvSpPr>
        <p:spPr>
          <a:xfrm>
            <a:off x="4966100" y="3911025"/>
            <a:ext cx="1496700" cy="9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highlight>
                  <a:srgbClr val="FFFFFF"/>
                </a:highlight>
                <a:latin typeface="Roboto"/>
                <a:ea typeface="Roboto"/>
                <a:cs typeface="Roboto"/>
                <a:sym typeface="Roboto"/>
              </a:rPr>
              <a:t>No documentation</a:t>
            </a:r>
            <a:endParaRPr b="0" i="0" sz="700" u="none" cap="none" strike="noStrike">
              <a:solidFill>
                <a:srgbClr val="000000"/>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48"/>
          <p:cNvSpPr/>
          <p:nvPr/>
        </p:nvSpPr>
        <p:spPr>
          <a:xfrm>
            <a:off x="5718100" y="1922496"/>
            <a:ext cx="3102000" cy="1713600"/>
          </a:xfrm>
          <a:prstGeom prst="wedgeRectCallout">
            <a:avLst>
              <a:gd fmla="val -78772" name="adj1"/>
              <a:gd fmla="val 377" name="adj2"/>
            </a:avLst>
          </a:prstGeom>
          <a:solidFill>
            <a:schemeClr val="lt2"/>
          </a:solidFill>
          <a:ln>
            <a:noFill/>
          </a:ln>
          <a:effectLst>
            <a:outerShdw blurRad="57150" rotWithShape="0" algn="bl" dir="5400000" dist="3810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48"/>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232" name="Google Shape;1232;p48"/>
          <p:cNvSpPr txBox="1"/>
          <p:nvPr/>
        </p:nvSpPr>
        <p:spPr>
          <a:xfrm>
            <a:off x="108850" y="141075"/>
            <a:ext cx="88869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Tahoma"/>
                <a:ea typeface="Tahoma"/>
                <a:cs typeface="Tahoma"/>
                <a:sym typeface="Tahoma"/>
              </a:rPr>
              <a:t>Focus on Land Conversions in Assam</a:t>
            </a:r>
            <a:r>
              <a:rPr b="0" i="0" lang="en" sz="1800" u="none" cap="none" strike="noStrike">
                <a:solidFill>
                  <a:schemeClr val="dk2"/>
                </a:solidFill>
                <a:latin typeface="Tahoma"/>
                <a:ea typeface="Tahoma"/>
                <a:cs typeface="Tahoma"/>
                <a:sym typeface="Tahoma"/>
              </a:rPr>
              <a:t> </a:t>
            </a:r>
            <a:r>
              <a:rPr b="0" i="0" lang="en" sz="1800" u="none" cap="none" strike="noStrike">
                <a:solidFill>
                  <a:schemeClr val="dk2"/>
                </a:solidFill>
                <a:latin typeface="Roboto"/>
                <a:ea typeface="Roboto"/>
                <a:cs typeface="Roboto"/>
                <a:sym typeface="Roboto"/>
              </a:rPr>
              <a:t>I </a:t>
            </a:r>
            <a:r>
              <a:rPr b="0" i="0" lang="en" sz="1800" u="none" cap="none" strike="noStrike">
                <a:solidFill>
                  <a:schemeClr val="dk2"/>
                </a:solidFill>
                <a:latin typeface="Tahoma"/>
                <a:ea typeface="Tahoma"/>
                <a:cs typeface="Tahoma"/>
                <a:sym typeface="Tahoma"/>
              </a:rPr>
              <a:t>Assam is undergoing land conversions for palm plantations as the area under palm is rapidly expanding</a:t>
            </a:r>
            <a:endParaRPr b="0" i="0" sz="1800" u="none" cap="none" strike="noStrike">
              <a:solidFill>
                <a:schemeClr val="dk2"/>
              </a:solidFill>
              <a:latin typeface="Tahoma"/>
              <a:ea typeface="Tahoma"/>
              <a:cs typeface="Tahoma"/>
              <a:sym typeface="Tahoma"/>
            </a:endParaRPr>
          </a:p>
        </p:txBody>
      </p:sp>
      <p:sp>
        <p:nvSpPr>
          <p:cNvPr id="1233" name="Google Shape;1233;p48"/>
          <p:cNvSpPr txBox="1"/>
          <p:nvPr/>
        </p:nvSpPr>
        <p:spPr>
          <a:xfrm>
            <a:off x="159200" y="1044575"/>
            <a:ext cx="8661000" cy="564300"/>
          </a:xfrm>
          <a:prstGeom prst="rect">
            <a:avLst/>
          </a:prstGeom>
          <a:solidFill>
            <a:srgbClr val="FEEFC3"/>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Andhra Pradesh (AP) has mature plantations, and the growth rate of palm plantations is lower in the state, as compared to Assam where the growth rate is higher. In AP, all of the land being converted into palm plantations are agriculture land- arable or land under permanent crops, Assam also has land with vegetation (forest lands), along with Commons such as pastures undergoing conversion into plantations. </a:t>
            </a:r>
            <a:endParaRPr b="0" i="0" sz="1000" u="none" cap="none" strike="noStrike">
              <a:solidFill>
                <a:srgbClr val="000000"/>
              </a:solidFill>
              <a:latin typeface="Roboto"/>
              <a:ea typeface="Roboto"/>
              <a:cs typeface="Roboto"/>
              <a:sym typeface="Roboto"/>
            </a:endParaRPr>
          </a:p>
        </p:txBody>
      </p:sp>
      <p:sp>
        <p:nvSpPr>
          <p:cNvPr id="1234" name="Google Shape;1234;p48"/>
          <p:cNvSpPr txBox="1"/>
          <p:nvPr/>
        </p:nvSpPr>
        <p:spPr>
          <a:xfrm>
            <a:off x="989775" y="1804700"/>
            <a:ext cx="3885300" cy="2877300"/>
          </a:xfrm>
          <a:prstGeom prst="rect">
            <a:avLst/>
          </a:prstGeom>
          <a:solidFill>
            <a:srgbClr val="EFEFEF"/>
          </a:solid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Unpacking Land types in Assam</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228600" lvl="0" marL="22860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Land with dense vegetation</a:t>
            </a:r>
            <a:r>
              <a:rPr b="0" i="0" lang="en" sz="900" u="none" cap="none" strike="noStrike">
                <a:solidFill>
                  <a:srgbClr val="000000"/>
                </a:solidFill>
                <a:latin typeface="Roboto"/>
                <a:ea typeface="Roboto"/>
                <a:cs typeface="Roboto"/>
                <a:sym typeface="Roboto"/>
              </a:rPr>
              <a:t>- These lands are forest land or land with dense vegetation, in terms of ownership they are owned by the State Revenue dept or by Forest dept in some instances, however they do not form part of ‘protected areas’. In terms of use, these parcels have been used by tribal communities since decades, and although they do not have land titles, they have been controlling and managing the land since long.</a:t>
            </a:r>
            <a:endParaRPr b="0" i="0" sz="9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Roboto"/>
              <a:ea typeface="Roboto"/>
              <a:cs typeface="Roboto"/>
              <a:sym typeface="Roboto"/>
            </a:endParaRPr>
          </a:p>
          <a:p>
            <a:pPr indent="-228600" lvl="0" marL="228600" marR="0" rtl="0" algn="just">
              <a:lnSpc>
                <a:spcPct val="100000"/>
              </a:lnSpc>
              <a:spcBef>
                <a:spcPts val="0"/>
              </a:spcBef>
              <a:spcAft>
                <a:spcPts val="0"/>
              </a:spcAft>
              <a:buClr>
                <a:srgbClr val="000000"/>
              </a:buClr>
              <a:buSzPts val="900"/>
              <a:buFont typeface="Roboto"/>
              <a:buChar char="●"/>
            </a:pPr>
            <a:r>
              <a:rPr b="1" i="0" lang="en" sz="900" u="none" cap="none" strike="noStrike">
                <a:solidFill>
                  <a:srgbClr val="000000"/>
                </a:solidFill>
                <a:latin typeface="Roboto"/>
                <a:ea typeface="Roboto"/>
                <a:cs typeface="Roboto"/>
                <a:sym typeface="Roboto"/>
              </a:rPr>
              <a:t>Wastelands</a:t>
            </a:r>
            <a:r>
              <a:rPr b="0" i="0" lang="en" sz="900" u="none" cap="none" strike="noStrike">
                <a:solidFill>
                  <a:srgbClr val="000000"/>
                </a:solidFill>
                <a:latin typeface="Roboto"/>
                <a:ea typeface="Roboto"/>
                <a:cs typeface="Roboto"/>
                <a:sym typeface="Roboto"/>
              </a:rPr>
              <a:t>- India still follows the colonial terminology of classifying non-forested and non-agricultural lands as ‘wastelands’. Quite contrary to the term, these lands have been used since decades by communities as common property resources and serve important ecological, environmental and economic functions for communities.</a:t>
            </a:r>
            <a:endParaRPr b="0" i="0" sz="9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Roboto"/>
              <a:ea typeface="Roboto"/>
              <a:cs typeface="Roboto"/>
              <a:sym typeface="Roboto"/>
            </a:endParaRPr>
          </a:p>
          <a:p>
            <a:pPr indent="0" lvl="0" marL="57150" marR="0" rtl="0" algn="just">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In Assam, both of these land types have also been used for practicing shifting cultivation or ‘jhum’ by local communities.</a:t>
            </a:r>
            <a:r>
              <a:rPr b="0" i="0" lang="en" sz="800" u="none" cap="none" strike="noStrike">
                <a:solidFill>
                  <a:srgbClr val="000000"/>
                </a:solidFill>
                <a:latin typeface="Roboto"/>
                <a:ea typeface="Roboto"/>
                <a:cs typeface="Roboto"/>
                <a:sym typeface="Roboto"/>
              </a:rPr>
              <a:t> </a:t>
            </a:r>
            <a:endParaRPr b="0" i="0" sz="800" u="none" cap="none" strike="noStrike">
              <a:solidFill>
                <a:srgbClr val="000000"/>
              </a:solidFill>
              <a:latin typeface="Roboto"/>
              <a:ea typeface="Roboto"/>
              <a:cs typeface="Roboto"/>
              <a:sym typeface="Roboto"/>
            </a:endParaRPr>
          </a:p>
        </p:txBody>
      </p:sp>
      <p:pic>
        <p:nvPicPr>
          <p:cNvPr id="1235" name="Google Shape;1235;p48"/>
          <p:cNvPicPr preferRelativeResize="0"/>
          <p:nvPr/>
        </p:nvPicPr>
        <p:blipFill rotWithShape="1">
          <a:blip r:embed="rId3">
            <a:alphaModFix/>
          </a:blip>
          <a:srcRect b="0" l="0" r="0" t="0"/>
          <a:stretch/>
        </p:blipFill>
        <p:spPr>
          <a:xfrm>
            <a:off x="5356600" y="1757151"/>
            <a:ext cx="3463598" cy="2548950"/>
          </a:xfrm>
          <a:prstGeom prst="rect">
            <a:avLst/>
          </a:prstGeom>
          <a:noFill/>
          <a:ln>
            <a:noFill/>
          </a:ln>
          <a:effectLst>
            <a:outerShdw blurRad="57150" rotWithShape="0" algn="bl" dir="5400000" dist="19050">
              <a:srgbClr val="000000">
                <a:alpha val="49803"/>
              </a:srgbClr>
            </a:outerShdw>
          </a:effectLst>
        </p:spPr>
      </p:pic>
      <p:sp>
        <p:nvSpPr>
          <p:cNvPr id="1236" name="Google Shape;1236;p48"/>
          <p:cNvSpPr txBox="1"/>
          <p:nvPr/>
        </p:nvSpPr>
        <p:spPr>
          <a:xfrm>
            <a:off x="5324600" y="4306100"/>
            <a:ext cx="3546600" cy="46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Oil Palm plantation in a densely vegetated area in Dhemaji, Assam</a:t>
            </a:r>
            <a:endParaRPr b="0" i="0" sz="1000" u="none" cap="none" strike="noStrike">
              <a:solidFill>
                <a:srgbClr val="000000"/>
              </a:solidFill>
              <a:latin typeface="Roboto"/>
              <a:ea typeface="Roboto"/>
              <a:cs typeface="Roboto"/>
              <a:sym typeface="Roboto"/>
            </a:endParaRPr>
          </a:p>
        </p:txBody>
      </p:sp>
      <p:sp>
        <p:nvSpPr>
          <p:cNvPr id="1237" name="Google Shape;1237;p48"/>
          <p:cNvSpPr txBox="1"/>
          <p:nvPr/>
        </p:nvSpPr>
        <p:spPr>
          <a:xfrm>
            <a:off x="12877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pic>
        <p:nvPicPr>
          <p:cNvPr id="1243" name="Google Shape;1243;p49" title="Chart"/>
          <p:cNvPicPr preferRelativeResize="0"/>
          <p:nvPr/>
        </p:nvPicPr>
        <p:blipFill rotWithShape="1">
          <a:blip r:embed="rId3">
            <a:alphaModFix/>
          </a:blip>
          <a:srcRect b="52735" l="3119" r="0" t="11761"/>
          <a:stretch/>
        </p:blipFill>
        <p:spPr>
          <a:xfrm>
            <a:off x="124225" y="2733700"/>
            <a:ext cx="5677650" cy="1150501"/>
          </a:xfrm>
          <a:prstGeom prst="rect">
            <a:avLst/>
          </a:prstGeom>
          <a:noFill/>
          <a:ln>
            <a:noFill/>
          </a:ln>
        </p:spPr>
      </p:pic>
      <p:sp>
        <p:nvSpPr>
          <p:cNvPr id="1244" name="Google Shape;1244;p49"/>
          <p:cNvSpPr txBox="1"/>
          <p:nvPr/>
        </p:nvSpPr>
        <p:spPr>
          <a:xfrm>
            <a:off x="124300" y="2411625"/>
            <a:ext cx="5677500" cy="16143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9"/>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246" name="Google Shape;1246;p49"/>
          <p:cNvSpPr txBox="1"/>
          <p:nvPr/>
        </p:nvSpPr>
        <p:spPr>
          <a:xfrm>
            <a:off x="108850" y="141075"/>
            <a:ext cx="88869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Tahoma"/>
                <a:ea typeface="Tahoma"/>
                <a:cs typeface="Tahoma"/>
                <a:sym typeface="Tahoma"/>
              </a:rPr>
              <a:t>Land Use</a:t>
            </a:r>
            <a:r>
              <a:rPr b="1" i="0" lang="en" sz="1800" u="none" cap="none" strike="noStrike">
                <a:solidFill>
                  <a:schemeClr val="dk2"/>
                </a:solidFill>
                <a:latin typeface="Roboto"/>
                <a:ea typeface="Roboto"/>
                <a:cs typeface="Roboto"/>
                <a:sym typeface="Roboto"/>
              </a:rPr>
              <a:t> I </a:t>
            </a:r>
            <a:r>
              <a:rPr b="0" i="0" lang="en" sz="1800" u="none" cap="none" strike="noStrike">
                <a:solidFill>
                  <a:schemeClr val="dk2"/>
                </a:solidFill>
                <a:latin typeface="Tahoma"/>
                <a:ea typeface="Tahoma"/>
                <a:cs typeface="Tahoma"/>
                <a:sym typeface="Tahoma"/>
              </a:rPr>
              <a:t>Size of plantations vary inter- and intra-state, Andhra Pradesh has larger average land parcels used for plantations as compared to Assam</a:t>
            </a:r>
            <a:endParaRPr b="0" i="0" sz="1800" u="none" cap="none" strike="noStrike">
              <a:solidFill>
                <a:schemeClr val="dk2"/>
              </a:solidFill>
              <a:latin typeface="Tahoma"/>
              <a:ea typeface="Tahoma"/>
              <a:cs typeface="Tahoma"/>
              <a:sym typeface="Tahoma"/>
            </a:endParaRPr>
          </a:p>
        </p:txBody>
      </p:sp>
      <p:cxnSp>
        <p:nvCxnSpPr>
          <p:cNvPr id="1247" name="Google Shape;1247;p49"/>
          <p:cNvCxnSpPr/>
          <p:nvPr/>
        </p:nvCxnSpPr>
        <p:spPr>
          <a:xfrm>
            <a:off x="2519613" y="1165200"/>
            <a:ext cx="5700" cy="1159200"/>
          </a:xfrm>
          <a:prstGeom prst="straightConnector1">
            <a:avLst/>
          </a:prstGeom>
          <a:noFill/>
          <a:ln cap="flat" cmpd="sng" w="9525">
            <a:solidFill>
              <a:srgbClr val="BF9000"/>
            </a:solidFill>
            <a:prstDash val="dash"/>
            <a:round/>
            <a:headEnd len="sm" w="sm" type="none"/>
            <a:tailEnd len="sm" w="sm" type="none"/>
          </a:ln>
        </p:spPr>
      </p:cxnSp>
      <p:sp>
        <p:nvSpPr>
          <p:cNvPr id="1248" name="Google Shape;1248;p49"/>
          <p:cNvSpPr txBox="1"/>
          <p:nvPr/>
        </p:nvSpPr>
        <p:spPr>
          <a:xfrm>
            <a:off x="2519625" y="819675"/>
            <a:ext cx="3786000" cy="2583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Profile of Plantations</a:t>
            </a:r>
            <a:endParaRPr b="1" i="0" sz="1000" u="none" cap="none" strike="noStrike">
              <a:solidFill>
                <a:srgbClr val="000000"/>
              </a:solidFill>
              <a:latin typeface="Roboto"/>
              <a:ea typeface="Roboto"/>
              <a:cs typeface="Roboto"/>
              <a:sym typeface="Roboto"/>
            </a:endParaRPr>
          </a:p>
        </p:txBody>
      </p:sp>
      <p:pic>
        <p:nvPicPr>
          <p:cNvPr id="1249" name="Google Shape;1249;p49"/>
          <p:cNvPicPr preferRelativeResize="0"/>
          <p:nvPr/>
        </p:nvPicPr>
        <p:blipFill rotWithShape="1">
          <a:blip r:embed="rId4">
            <a:alphaModFix/>
          </a:blip>
          <a:srcRect b="0" l="0" r="0" t="0"/>
          <a:stretch/>
        </p:blipFill>
        <p:spPr>
          <a:xfrm>
            <a:off x="194450" y="1378850"/>
            <a:ext cx="624950" cy="624950"/>
          </a:xfrm>
          <a:prstGeom prst="rect">
            <a:avLst/>
          </a:prstGeom>
          <a:noFill/>
          <a:ln>
            <a:noFill/>
          </a:ln>
          <a:effectLst>
            <a:outerShdw blurRad="57150" rotWithShape="0" algn="bl" dir="3480000" dist="19050">
              <a:srgbClr val="000000">
                <a:alpha val="29803"/>
              </a:srgbClr>
            </a:outerShdw>
          </a:effectLst>
        </p:spPr>
      </p:pic>
      <p:sp>
        <p:nvSpPr>
          <p:cNvPr id="1250" name="Google Shape;1250;p49"/>
          <p:cNvSpPr txBox="1"/>
          <p:nvPr/>
        </p:nvSpPr>
        <p:spPr>
          <a:xfrm>
            <a:off x="837200" y="2995725"/>
            <a:ext cx="458100" cy="1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3.7%</a:t>
            </a:r>
            <a:endParaRPr b="0" i="0" sz="800" u="none" cap="none" strike="noStrike">
              <a:solidFill>
                <a:srgbClr val="000000"/>
              </a:solidFill>
              <a:latin typeface="Arial"/>
              <a:ea typeface="Arial"/>
              <a:cs typeface="Arial"/>
              <a:sym typeface="Arial"/>
            </a:endParaRPr>
          </a:p>
        </p:txBody>
      </p:sp>
      <p:sp>
        <p:nvSpPr>
          <p:cNvPr id="1251" name="Google Shape;1251;p49"/>
          <p:cNvSpPr txBox="1"/>
          <p:nvPr/>
        </p:nvSpPr>
        <p:spPr>
          <a:xfrm>
            <a:off x="5526525" y="3618800"/>
            <a:ext cx="398100" cy="1296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2.6%</a:t>
            </a:r>
            <a:endParaRPr b="0" i="0" sz="800" u="none" cap="none" strike="noStrike">
              <a:solidFill>
                <a:srgbClr val="000000"/>
              </a:solidFill>
              <a:latin typeface="Arial"/>
              <a:ea typeface="Arial"/>
              <a:cs typeface="Arial"/>
              <a:sym typeface="Arial"/>
            </a:endParaRPr>
          </a:p>
        </p:txBody>
      </p:sp>
      <p:cxnSp>
        <p:nvCxnSpPr>
          <p:cNvPr id="1252" name="Google Shape;1252;p49"/>
          <p:cNvCxnSpPr/>
          <p:nvPr/>
        </p:nvCxnSpPr>
        <p:spPr>
          <a:xfrm>
            <a:off x="1072700" y="3124738"/>
            <a:ext cx="103800" cy="147600"/>
          </a:xfrm>
          <a:prstGeom prst="straightConnector1">
            <a:avLst/>
          </a:prstGeom>
          <a:noFill/>
          <a:ln cap="flat" cmpd="sng" w="9525">
            <a:solidFill>
              <a:schemeClr val="dk2"/>
            </a:solidFill>
            <a:prstDash val="solid"/>
            <a:round/>
            <a:headEnd len="sm" w="sm" type="none"/>
            <a:tailEnd len="sm" w="sm" type="none"/>
          </a:ln>
        </p:spPr>
      </p:cxnSp>
      <p:sp>
        <p:nvSpPr>
          <p:cNvPr id="1253" name="Google Shape;1253;p49"/>
          <p:cNvSpPr txBox="1"/>
          <p:nvPr/>
        </p:nvSpPr>
        <p:spPr>
          <a:xfrm>
            <a:off x="1721675" y="3859725"/>
            <a:ext cx="3048000" cy="1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Percentage of oil palm farmers</a:t>
            </a:r>
            <a:endParaRPr b="0" i="0" sz="800" u="none" cap="none" strike="noStrike">
              <a:solidFill>
                <a:srgbClr val="000000"/>
              </a:solidFill>
              <a:latin typeface="Arial"/>
              <a:ea typeface="Arial"/>
              <a:cs typeface="Arial"/>
              <a:sym typeface="Arial"/>
            </a:endParaRPr>
          </a:p>
        </p:txBody>
      </p:sp>
      <p:sp>
        <p:nvSpPr>
          <p:cNvPr id="1254" name="Google Shape;1254;p49"/>
          <p:cNvSpPr txBox="1"/>
          <p:nvPr/>
        </p:nvSpPr>
        <p:spPr>
          <a:xfrm>
            <a:off x="1037125" y="2492675"/>
            <a:ext cx="4213500" cy="189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1" lang="en" sz="800" u="none" cap="none" strike="noStrike">
                <a:solidFill>
                  <a:srgbClr val="000000"/>
                </a:solidFill>
                <a:latin typeface="Roboto"/>
                <a:ea typeface="Roboto"/>
                <a:cs typeface="Roboto"/>
                <a:sym typeface="Roboto"/>
              </a:rPr>
              <a:t>Distribution of landholding used for oil palm cultivation across Assam and AP</a:t>
            </a:r>
            <a:endParaRPr b="1" i="1" sz="800" u="none" cap="none" strike="noStrike">
              <a:solidFill>
                <a:srgbClr val="000000"/>
              </a:solidFill>
              <a:latin typeface="Roboto"/>
              <a:ea typeface="Roboto"/>
              <a:cs typeface="Roboto"/>
              <a:sym typeface="Roboto"/>
            </a:endParaRPr>
          </a:p>
        </p:txBody>
      </p:sp>
      <p:sp>
        <p:nvSpPr>
          <p:cNvPr id="1255" name="Google Shape;1255;p49"/>
          <p:cNvSpPr txBox="1"/>
          <p:nvPr/>
        </p:nvSpPr>
        <p:spPr>
          <a:xfrm>
            <a:off x="124300" y="4059075"/>
            <a:ext cx="8660700" cy="6651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Farmers in AP have larger land parcels and have larger share of their own land allocated to oil palm, farmers in Assam have just started cultivation, and therefore have smaller land parcels allocated to the crop. This reflects higher importance given to the crop in AP, also corresponding to a higher share of household income derived from the crop (see </a:t>
            </a:r>
            <a:r>
              <a:rPr b="0" i="1" lang="en" sz="1100" u="sng" cap="none" strike="noStrike">
                <a:solidFill>
                  <a:schemeClr val="hlink"/>
                </a:solidFill>
                <a:latin typeface="Roboto"/>
                <a:ea typeface="Roboto"/>
                <a:cs typeface="Roboto"/>
                <a:sym typeface="Roboto"/>
                <a:hlinkClick action="ppaction://hlinksldjump" r:id="rId5"/>
              </a:rPr>
              <a:t>slide 22</a:t>
            </a:r>
            <a:r>
              <a:rPr b="0" i="1" lang="en" sz="1100" u="none" cap="none" strike="noStrike">
                <a:solidFill>
                  <a:srgbClr val="000000"/>
                </a:solidFill>
                <a:latin typeface="Roboto"/>
                <a:ea typeface="Roboto"/>
                <a:cs typeface="Roboto"/>
                <a:sym typeface="Roboto"/>
              </a:rPr>
              <a:t>)</a:t>
            </a:r>
            <a:endParaRPr b="0" i="1" sz="1100" u="none" cap="none" strike="noStrike">
              <a:solidFill>
                <a:srgbClr val="000000"/>
              </a:solidFill>
              <a:latin typeface="Roboto"/>
              <a:ea typeface="Roboto"/>
              <a:cs typeface="Roboto"/>
              <a:sym typeface="Roboto"/>
            </a:endParaRPr>
          </a:p>
        </p:txBody>
      </p:sp>
      <p:sp>
        <p:nvSpPr>
          <p:cNvPr id="1256" name="Google Shape;1256;p49"/>
          <p:cNvSpPr txBox="1"/>
          <p:nvPr/>
        </p:nvSpPr>
        <p:spPr>
          <a:xfrm>
            <a:off x="12877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
        <p:nvSpPr>
          <p:cNvPr id="1257" name="Google Shape;1257;p49"/>
          <p:cNvSpPr txBox="1"/>
          <p:nvPr/>
        </p:nvSpPr>
        <p:spPr>
          <a:xfrm>
            <a:off x="1142000" y="2995725"/>
            <a:ext cx="458100" cy="1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1.8%</a:t>
            </a:r>
            <a:endParaRPr b="0" i="0" sz="800" u="none" cap="none" strike="noStrike">
              <a:solidFill>
                <a:srgbClr val="000000"/>
              </a:solidFill>
              <a:latin typeface="Arial"/>
              <a:ea typeface="Arial"/>
              <a:cs typeface="Arial"/>
              <a:sym typeface="Arial"/>
            </a:endParaRPr>
          </a:p>
        </p:txBody>
      </p:sp>
      <p:cxnSp>
        <p:nvCxnSpPr>
          <p:cNvPr id="1258" name="Google Shape;1258;p49"/>
          <p:cNvCxnSpPr>
            <a:stCxn id="1257" idx="2"/>
          </p:cNvCxnSpPr>
          <p:nvPr/>
        </p:nvCxnSpPr>
        <p:spPr>
          <a:xfrm flipH="1">
            <a:off x="1269650" y="3125325"/>
            <a:ext cx="101400" cy="186900"/>
          </a:xfrm>
          <a:prstGeom prst="straightConnector1">
            <a:avLst/>
          </a:prstGeom>
          <a:noFill/>
          <a:ln cap="flat" cmpd="sng" w="9525">
            <a:solidFill>
              <a:schemeClr val="dk2"/>
            </a:solidFill>
            <a:prstDash val="solid"/>
            <a:round/>
            <a:headEnd len="sm" w="sm" type="none"/>
            <a:tailEnd len="sm" w="sm" type="none"/>
          </a:ln>
        </p:spPr>
      </p:cxnSp>
      <p:cxnSp>
        <p:nvCxnSpPr>
          <p:cNvPr id="1259" name="Google Shape;1259;p49"/>
          <p:cNvCxnSpPr>
            <a:stCxn id="1251" idx="1"/>
          </p:cNvCxnSpPr>
          <p:nvPr/>
        </p:nvCxnSpPr>
        <p:spPr>
          <a:xfrm rot="10800000">
            <a:off x="5386425" y="3618800"/>
            <a:ext cx="140100" cy="64800"/>
          </a:xfrm>
          <a:prstGeom prst="straightConnector1">
            <a:avLst/>
          </a:prstGeom>
          <a:noFill/>
          <a:ln cap="flat" cmpd="sng" w="9525">
            <a:solidFill>
              <a:schemeClr val="dk2"/>
            </a:solidFill>
            <a:prstDash val="solid"/>
            <a:round/>
            <a:headEnd len="sm" w="sm" type="none"/>
            <a:tailEnd len="sm" w="sm" type="none"/>
          </a:ln>
        </p:spPr>
      </p:cxnSp>
      <p:sp>
        <p:nvSpPr>
          <p:cNvPr id="1260" name="Google Shape;1260;p49"/>
          <p:cNvSpPr txBox="1"/>
          <p:nvPr/>
        </p:nvSpPr>
        <p:spPr>
          <a:xfrm>
            <a:off x="819400" y="1159950"/>
            <a:ext cx="1700100" cy="1169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Roboto"/>
                <a:ea typeface="Roboto"/>
                <a:cs typeface="Roboto"/>
                <a:sym typeface="Roboto"/>
              </a:rPr>
              <a:t>88%</a:t>
            </a:r>
            <a:r>
              <a:rPr b="0" i="0" lang="en" sz="1000" u="none" cap="none" strike="noStrike">
                <a:solidFill>
                  <a:schemeClr val="dk1"/>
                </a:solidFill>
                <a:latin typeface="Roboto"/>
                <a:ea typeface="Roboto"/>
                <a:cs typeface="Roboto"/>
                <a:sym typeface="Roboto"/>
              </a:rPr>
              <a:t> of landowning farmers in </a:t>
            </a:r>
            <a:r>
              <a:rPr b="1" i="0" lang="en" sz="1000" u="none" cap="none" strike="noStrike">
                <a:solidFill>
                  <a:schemeClr val="dk1"/>
                </a:solidFill>
                <a:latin typeface="Roboto"/>
                <a:ea typeface="Roboto"/>
                <a:cs typeface="Roboto"/>
                <a:sym typeface="Roboto"/>
              </a:rPr>
              <a:t>AP</a:t>
            </a:r>
            <a:r>
              <a:rPr b="0" i="0" lang="en" sz="1000" u="none" cap="none" strike="noStrike">
                <a:solidFill>
                  <a:schemeClr val="dk1"/>
                </a:solidFill>
                <a:latin typeface="Roboto"/>
                <a:ea typeface="Roboto"/>
                <a:cs typeface="Roboto"/>
                <a:sym typeface="Roboto"/>
              </a:rPr>
              <a:t> and only </a:t>
            </a:r>
            <a:r>
              <a:rPr b="1" i="0" lang="en" sz="1000" u="none" cap="none" strike="noStrike">
                <a:solidFill>
                  <a:schemeClr val="dk1"/>
                </a:solidFill>
                <a:latin typeface="Roboto"/>
                <a:ea typeface="Roboto"/>
                <a:cs typeface="Roboto"/>
                <a:sym typeface="Roboto"/>
              </a:rPr>
              <a:t>32%</a:t>
            </a:r>
            <a:r>
              <a:rPr b="0" i="0" lang="en" sz="1000" u="none" cap="none" strike="noStrike">
                <a:solidFill>
                  <a:schemeClr val="dk1"/>
                </a:solidFill>
                <a:latin typeface="Roboto"/>
                <a:ea typeface="Roboto"/>
                <a:cs typeface="Roboto"/>
                <a:sym typeface="Roboto"/>
              </a:rPr>
              <a:t> of landowning farmers in </a:t>
            </a:r>
            <a:r>
              <a:rPr b="1" i="0" lang="en" sz="1000" u="none" cap="none" strike="noStrike">
                <a:solidFill>
                  <a:schemeClr val="dk1"/>
                </a:solidFill>
                <a:latin typeface="Roboto"/>
                <a:ea typeface="Roboto"/>
                <a:cs typeface="Roboto"/>
                <a:sym typeface="Roboto"/>
              </a:rPr>
              <a:t>Assam </a:t>
            </a:r>
            <a:r>
              <a:rPr b="0" i="0" lang="en" sz="1000" u="none" cap="none" strike="noStrike">
                <a:solidFill>
                  <a:schemeClr val="dk1"/>
                </a:solidFill>
                <a:latin typeface="Roboto"/>
                <a:ea typeface="Roboto"/>
                <a:cs typeface="Roboto"/>
                <a:sym typeface="Roboto"/>
              </a:rPr>
              <a:t>are are using </a:t>
            </a:r>
            <a:r>
              <a:rPr b="1" i="0" lang="en" sz="1000" u="none" cap="none" strike="noStrike">
                <a:solidFill>
                  <a:schemeClr val="dk1"/>
                </a:solidFill>
                <a:latin typeface="Roboto"/>
                <a:ea typeface="Roboto"/>
                <a:cs typeface="Roboto"/>
                <a:sym typeface="Roboto"/>
              </a:rPr>
              <a:t>more than 80% of their land</a:t>
            </a:r>
            <a:r>
              <a:rPr b="0" i="0" lang="en" sz="1000" u="none" cap="none" strike="noStrike">
                <a:solidFill>
                  <a:schemeClr val="dk1"/>
                </a:solidFill>
                <a:latin typeface="Roboto"/>
                <a:ea typeface="Roboto"/>
                <a:cs typeface="Roboto"/>
                <a:sym typeface="Roboto"/>
              </a:rPr>
              <a:t> to grow oil palm.</a:t>
            </a:r>
            <a:endParaRPr b="0" i="0" sz="1400" u="none" cap="none" strike="noStrike">
              <a:solidFill>
                <a:srgbClr val="000000"/>
              </a:solidFill>
              <a:latin typeface="Arial"/>
              <a:ea typeface="Arial"/>
              <a:cs typeface="Arial"/>
              <a:sym typeface="Arial"/>
            </a:endParaRPr>
          </a:p>
        </p:txBody>
      </p:sp>
      <p:sp>
        <p:nvSpPr>
          <p:cNvPr id="1261" name="Google Shape;1261;p49"/>
          <p:cNvSpPr txBox="1"/>
          <p:nvPr/>
        </p:nvSpPr>
        <p:spPr>
          <a:xfrm>
            <a:off x="627800" y="3748388"/>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262" name="Google Shape;1262;p49"/>
          <p:cNvSpPr txBox="1"/>
          <p:nvPr/>
        </p:nvSpPr>
        <p:spPr>
          <a:xfrm>
            <a:off x="627800" y="3348888"/>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graphicFrame>
        <p:nvGraphicFramePr>
          <p:cNvPr id="1263" name="Google Shape;1263;p49"/>
          <p:cNvGraphicFramePr/>
          <p:nvPr/>
        </p:nvGraphicFramePr>
        <p:xfrm>
          <a:off x="4849625" y="1069125"/>
          <a:ext cx="3000000" cy="3000000"/>
        </p:xfrm>
        <a:graphic>
          <a:graphicData uri="http://schemas.openxmlformats.org/drawingml/2006/table">
            <a:tbl>
              <a:tblPr>
                <a:noFill/>
                <a:tableStyleId>{0F42FCC8-6B50-42C1-B359-E455C61714E9}</a:tableStyleId>
              </a:tblPr>
              <a:tblGrid>
                <a:gridCol w="989125"/>
                <a:gridCol w="1047775"/>
                <a:gridCol w="1018450"/>
                <a:gridCol w="1018450"/>
              </a:tblGrid>
              <a:tr h="309725">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800"/>
                        <a:buFont typeface="Arial"/>
                        <a:buNone/>
                      </a:pPr>
                      <a:r>
                        <a:rPr b="1" i="1" lang="en" sz="800" u="none" cap="none" strike="noStrike">
                          <a:solidFill>
                            <a:schemeClr val="dk1"/>
                          </a:solidFill>
                          <a:latin typeface="Roboto"/>
                          <a:ea typeface="Roboto"/>
                          <a:cs typeface="Roboto"/>
                          <a:sym typeface="Roboto"/>
                        </a:rPr>
                        <a:t>% of total land ownership owned being used for palm plantations</a:t>
                      </a:r>
                      <a:endParaRPr b="1" i="1" sz="800" u="none" cap="none" strike="noStrike">
                        <a:solidFill>
                          <a:schemeClr val="dk1"/>
                        </a:solidFill>
                        <a:latin typeface="Roboto"/>
                        <a:ea typeface="Roboto"/>
                        <a:cs typeface="Roboto"/>
                        <a:sym typeface="Roboto"/>
                      </a:endParaRPr>
                    </a:p>
                  </a:txBody>
                  <a:tcPr marT="45700" marB="45700" marR="45700" marL="457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FEFEF"/>
                    </a:solidFill>
                  </a:tcPr>
                </a:tc>
                <a:tc hMerge="1"/>
                <a:tc hMerge="1"/>
              </a:tr>
              <a:tr h="327950">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lt1"/>
                          </a:solidFill>
                          <a:latin typeface="Roboto"/>
                          <a:ea typeface="Roboto"/>
                          <a:cs typeface="Roboto"/>
                          <a:sym typeface="Roboto"/>
                        </a:rPr>
                        <a:t>Gestation Phase</a:t>
                      </a:r>
                      <a:endParaRPr b="1" sz="800" u="none" cap="none" strike="noStrike">
                        <a:solidFill>
                          <a:schemeClr val="lt1"/>
                        </a:solidFill>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lt1"/>
                          </a:solidFill>
                          <a:latin typeface="Roboto"/>
                          <a:ea typeface="Roboto"/>
                          <a:cs typeface="Roboto"/>
                          <a:sym typeface="Roboto"/>
                        </a:rPr>
                        <a:t>Harvesting &lt;5 yrs</a:t>
                      </a:r>
                      <a:endParaRPr b="1" sz="800" u="none" cap="none" strike="noStrike">
                        <a:solidFill>
                          <a:schemeClr val="lt1"/>
                        </a:solidFill>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47A5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solidFill>
                            <a:schemeClr val="lt1"/>
                          </a:solidFill>
                          <a:latin typeface="Roboto"/>
                          <a:ea typeface="Roboto"/>
                          <a:cs typeface="Roboto"/>
                          <a:sym typeface="Roboto"/>
                        </a:rPr>
                        <a:t>Harvesting &gt;5 yrs</a:t>
                      </a:r>
                      <a:endParaRPr b="1" sz="800" u="none" cap="none" strike="noStrike">
                        <a:solidFill>
                          <a:schemeClr val="lt1"/>
                        </a:solidFill>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347A5C"/>
                    </a:solidFill>
                  </a:tcPr>
                </a:tc>
              </a:tr>
              <a:tr h="298100">
                <a:tc>
                  <a:txBody>
                    <a:bodyPr/>
                    <a:lstStyle/>
                    <a:p>
                      <a:pPr indent="0" lvl="0" marL="0" marR="0" rtl="0" algn="r">
                        <a:lnSpc>
                          <a:spcPct val="100000"/>
                        </a:lnSpc>
                        <a:spcBef>
                          <a:spcPts val="0"/>
                        </a:spcBef>
                        <a:spcAft>
                          <a:spcPts val="0"/>
                        </a:spcAft>
                        <a:buClr>
                          <a:srgbClr val="000000"/>
                        </a:buClr>
                        <a:buSzPts val="800"/>
                        <a:buFont typeface="Arial"/>
                        <a:buNone/>
                      </a:pPr>
                      <a:r>
                        <a:rPr b="1" lang="en" sz="800" u="none" cap="none" strike="noStrike">
                          <a:solidFill>
                            <a:srgbClr val="347A5C"/>
                          </a:solidFill>
                          <a:latin typeface="Roboto"/>
                          <a:ea typeface="Roboto"/>
                          <a:cs typeface="Roboto"/>
                          <a:sym typeface="Roboto"/>
                        </a:rPr>
                        <a:t>Assam</a:t>
                      </a:r>
                      <a:endParaRPr b="1" sz="800" u="none" cap="none" strike="noStrike">
                        <a:solidFill>
                          <a:srgbClr val="347A5C"/>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48%</a:t>
                      </a:r>
                      <a:endParaRPr sz="800" u="none" cap="none" strike="noStrike">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68%</a:t>
                      </a:r>
                      <a:endParaRPr sz="800" u="none" cap="none" strike="noStrike">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96%</a:t>
                      </a:r>
                      <a:endParaRPr sz="800" u="none" cap="none" strike="noStrike">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r h="298100">
                <a:tc>
                  <a:txBody>
                    <a:bodyPr/>
                    <a:lstStyle/>
                    <a:p>
                      <a:pPr indent="0" lvl="0" marL="0" marR="0" rtl="0" algn="r">
                        <a:lnSpc>
                          <a:spcPct val="100000"/>
                        </a:lnSpc>
                        <a:spcBef>
                          <a:spcPts val="0"/>
                        </a:spcBef>
                        <a:spcAft>
                          <a:spcPts val="0"/>
                        </a:spcAft>
                        <a:buClr>
                          <a:srgbClr val="000000"/>
                        </a:buClr>
                        <a:buSzPts val="800"/>
                        <a:buFont typeface="Arial"/>
                        <a:buNone/>
                      </a:pPr>
                      <a:r>
                        <a:rPr b="1" lang="en" sz="800" u="none" cap="none" strike="noStrike">
                          <a:solidFill>
                            <a:srgbClr val="347A5C"/>
                          </a:solidFill>
                          <a:latin typeface="Roboto"/>
                          <a:ea typeface="Roboto"/>
                          <a:cs typeface="Roboto"/>
                          <a:sym typeface="Roboto"/>
                        </a:rPr>
                        <a:t>AP</a:t>
                      </a:r>
                      <a:endParaRPr b="1" sz="800" u="none" cap="none" strike="noStrike">
                        <a:solidFill>
                          <a:srgbClr val="347A5C"/>
                        </a:solidFill>
                        <a:latin typeface="Roboto"/>
                        <a:ea typeface="Roboto"/>
                        <a:cs typeface="Roboto"/>
                        <a:sym typeface="Robo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96%</a:t>
                      </a:r>
                      <a:endParaRPr sz="800" u="none" cap="none" strike="noStrike">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100%</a:t>
                      </a:r>
                      <a:endParaRPr sz="800" u="none" cap="none" strike="noStrike">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91%</a:t>
                      </a:r>
                      <a:endParaRPr sz="800" u="none" cap="none" strike="noStrike">
                        <a:latin typeface="Roboto"/>
                        <a:ea typeface="Roboto"/>
                        <a:cs typeface="Roboto"/>
                        <a:sym typeface="Roboto"/>
                      </a:endParaRPr>
                    </a:p>
                  </a:txBody>
                  <a:tcPr marT="45700" marB="45700" marR="45700" marL="457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3F3F3"/>
                    </a:solidFill>
                  </a:tcPr>
                </a:tc>
              </a:tr>
            </a:tbl>
          </a:graphicData>
        </a:graphic>
      </p:graphicFrame>
      <p:sp>
        <p:nvSpPr>
          <p:cNvPr id="1264" name="Google Shape;1264;p49"/>
          <p:cNvSpPr txBox="1"/>
          <p:nvPr/>
        </p:nvSpPr>
        <p:spPr>
          <a:xfrm>
            <a:off x="5838750" y="2397425"/>
            <a:ext cx="2946000" cy="1569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Plantation landholdings are larger in AP compared to Assam, with a significant number of farmers (~33%) using land more than 1 Ha for the plantations in AP. Compared to this, majority of plantations in Assam (~75%) are less than 1 Ha in size.</a:t>
            </a:r>
            <a:endParaRPr b="0" i="0" sz="1000" u="none" cap="none" strike="noStrike">
              <a:solidFill>
                <a:srgbClr val="000000"/>
              </a:solidFill>
              <a:latin typeface="Roboto"/>
              <a:ea typeface="Roboto"/>
              <a:cs typeface="Roboto"/>
              <a:sym typeface="Roboto"/>
            </a:endParaRPr>
          </a:p>
        </p:txBody>
      </p:sp>
      <p:sp>
        <p:nvSpPr>
          <p:cNvPr id="1265" name="Google Shape;1265;p49"/>
          <p:cNvSpPr txBox="1"/>
          <p:nvPr/>
        </p:nvSpPr>
        <p:spPr>
          <a:xfrm>
            <a:off x="2530325" y="1113750"/>
            <a:ext cx="2856000" cy="1262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Most farmers across AP have allocated almost all of their landholding to oil palm, however across Assam, mature farmers have more share of land allocated to palm compared to those in gestation period, indicating lower maturity of the crop within the state, and lower importance given by new farmers</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
          <p:cNvSpPr txBox="1"/>
          <p:nvPr>
            <p:ph type="title"/>
          </p:nvPr>
        </p:nvSpPr>
        <p:spPr>
          <a:xfrm>
            <a:off x="499725" y="3571200"/>
            <a:ext cx="61794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Oil Palm Landscape in India</a:t>
            </a:r>
            <a:endParaRPr b="1">
              <a:latin typeface="Tahoma"/>
              <a:ea typeface="Tahoma"/>
              <a:cs typeface="Tahoma"/>
              <a:sym typeface="Tahoma"/>
            </a:endParaRPr>
          </a:p>
          <a:p>
            <a:pPr indent="0" lvl="0" marL="0" rtl="0" algn="l">
              <a:lnSpc>
                <a:spcPct val="90000"/>
              </a:lnSpc>
              <a:spcBef>
                <a:spcPts val="0"/>
              </a:spcBef>
              <a:spcAft>
                <a:spcPts val="0"/>
              </a:spcAft>
              <a:buSzPts val="3000"/>
              <a:buNone/>
            </a:pPr>
            <a:r>
              <a:rPr b="1" lang="en">
                <a:latin typeface="Tahoma"/>
                <a:ea typeface="Tahoma"/>
                <a:cs typeface="Tahoma"/>
                <a:sym typeface="Tahoma"/>
              </a:rPr>
              <a:t>and Introduction to the Study</a:t>
            </a:r>
            <a:endParaRPr b="1">
              <a:latin typeface="Tahoma"/>
              <a:ea typeface="Tahoma"/>
              <a:cs typeface="Tahoma"/>
              <a:sym typeface="Tahoma"/>
            </a:endParaRPr>
          </a:p>
        </p:txBody>
      </p:sp>
      <p:sp>
        <p:nvSpPr>
          <p:cNvPr id="260" name="Google Shape;260;p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50"/>
          <p:cNvSpPr txBox="1"/>
          <p:nvPr/>
        </p:nvSpPr>
        <p:spPr>
          <a:xfrm>
            <a:off x="7220450" y="1161050"/>
            <a:ext cx="1627800" cy="2462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000" u="none" cap="none" strike="noStrike">
                <a:solidFill>
                  <a:srgbClr val="000000"/>
                </a:solidFill>
                <a:latin typeface="Roboto"/>
                <a:ea typeface="Roboto"/>
                <a:cs typeface="Roboto"/>
                <a:sym typeface="Roboto"/>
              </a:rPr>
              <a:t>I was not using this patch of land earlier, and growing rubber and areca nut in  other patches of land I own.. Also I grow rice in a small patch for household consumption. </a:t>
            </a:r>
            <a:endParaRPr b="0" i="1" sz="1000" u="none" cap="none" strike="noStrike">
              <a:solidFill>
                <a:srgbClr val="000000"/>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200"/>
              <a:buFont typeface="Arial"/>
              <a:buNone/>
            </a:pPr>
            <a:r>
              <a:rPr b="0" i="1" lang="en" sz="1000" u="none" cap="none" strike="noStrike">
                <a:solidFill>
                  <a:srgbClr val="000000"/>
                </a:solidFill>
                <a:latin typeface="Roboto"/>
                <a:ea typeface="Roboto"/>
                <a:cs typeface="Roboto"/>
                <a:sym typeface="Roboto"/>
              </a:rPr>
              <a:t>I started growing oil palm around 5-6 years ago, when other farmers in Goalpara started…</a:t>
            </a:r>
            <a:endParaRPr b="0" i="1" sz="1000" u="none" cap="none" strike="noStrike">
              <a:solidFill>
                <a:srgbClr val="000000"/>
              </a:solidFill>
              <a:latin typeface="Roboto"/>
              <a:ea typeface="Roboto"/>
              <a:cs typeface="Roboto"/>
              <a:sym typeface="Roboto"/>
            </a:endParaRPr>
          </a:p>
          <a:p>
            <a:pPr indent="-285750" lvl="0" marL="285750" marR="0" rtl="0" algn="r">
              <a:lnSpc>
                <a:spcPct val="115000"/>
              </a:lnSpc>
              <a:spcBef>
                <a:spcPts val="0"/>
              </a:spcBef>
              <a:spcAft>
                <a:spcPts val="0"/>
              </a:spcAft>
              <a:buClr>
                <a:srgbClr val="000000"/>
              </a:buClr>
              <a:buSzPts val="1000"/>
              <a:buFont typeface="Roboto"/>
              <a:buChar char="-"/>
            </a:pPr>
            <a:r>
              <a:rPr b="0" i="1" lang="en" sz="1000" u="none" cap="none" strike="noStrike">
                <a:solidFill>
                  <a:srgbClr val="000000"/>
                </a:solidFill>
                <a:latin typeface="Roboto"/>
                <a:ea typeface="Roboto"/>
                <a:cs typeface="Roboto"/>
                <a:sym typeface="Roboto"/>
              </a:rPr>
              <a:t>Farmer (M, 45) </a:t>
            </a:r>
            <a:endParaRPr b="0" i="1" sz="1000" u="none" cap="none" strike="noStrike">
              <a:solidFill>
                <a:srgbClr val="000000"/>
              </a:solidFill>
              <a:latin typeface="Roboto"/>
              <a:ea typeface="Roboto"/>
              <a:cs typeface="Roboto"/>
              <a:sym typeface="Roboto"/>
            </a:endParaRPr>
          </a:p>
          <a:p>
            <a:pPr indent="0" lvl="0" marL="457200" marR="0" rtl="0" algn="r">
              <a:lnSpc>
                <a:spcPct val="115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Goalpara, Assam</a:t>
            </a:r>
            <a:endParaRPr b="0" i="1" sz="1000" u="none" cap="none" strike="noStrike">
              <a:solidFill>
                <a:srgbClr val="000000"/>
              </a:solidFill>
              <a:latin typeface="Roboto"/>
              <a:ea typeface="Roboto"/>
              <a:cs typeface="Roboto"/>
              <a:sym typeface="Roboto"/>
            </a:endParaRPr>
          </a:p>
        </p:txBody>
      </p:sp>
      <p:sp>
        <p:nvSpPr>
          <p:cNvPr id="1272" name="Google Shape;1272;p50"/>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273" name="Google Shape;1273;p50"/>
          <p:cNvSpPr txBox="1"/>
          <p:nvPr/>
        </p:nvSpPr>
        <p:spPr>
          <a:xfrm>
            <a:off x="1148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Crop Profile</a:t>
            </a:r>
            <a:r>
              <a:rPr b="1" i="0" lang="en" sz="1600" u="none" cap="none" strike="noStrike">
                <a:solidFill>
                  <a:schemeClr val="dk2"/>
                </a:solidFill>
                <a:latin typeface="Roboto"/>
                <a:ea typeface="Roboto"/>
                <a:cs typeface="Roboto"/>
                <a:sym typeface="Roboto"/>
              </a:rPr>
              <a:t> I </a:t>
            </a:r>
            <a:r>
              <a:rPr b="0" i="0" lang="en" sz="1600" u="none" cap="none" strike="noStrike">
                <a:solidFill>
                  <a:schemeClr val="dk2"/>
                </a:solidFill>
                <a:latin typeface="Tahoma"/>
                <a:ea typeface="Tahoma"/>
                <a:cs typeface="Tahoma"/>
                <a:sym typeface="Tahoma"/>
              </a:rPr>
              <a:t>54% of the farmers planted other crops prior to growing oil palm, majority of these farmers are from Assam and the notable cash crops are Areca Nut, Rubber, and Tea</a:t>
            </a:r>
            <a:endParaRPr b="0" i="0" sz="1600" u="none" cap="none" strike="noStrike">
              <a:solidFill>
                <a:schemeClr val="dk2"/>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Tahoma"/>
              <a:ea typeface="Tahoma"/>
              <a:cs typeface="Tahoma"/>
              <a:sym typeface="Tahoma"/>
            </a:endParaRPr>
          </a:p>
        </p:txBody>
      </p:sp>
      <p:sp>
        <p:nvSpPr>
          <p:cNvPr id="1274" name="Google Shape;1274;p50"/>
          <p:cNvSpPr txBox="1"/>
          <p:nvPr/>
        </p:nvSpPr>
        <p:spPr>
          <a:xfrm>
            <a:off x="3116725" y="1234575"/>
            <a:ext cx="3465300" cy="812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were </a:t>
            </a:r>
            <a:r>
              <a:rPr b="1" i="0" lang="en" sz="1000" u="none" cap="none" strike="noStrike">
                <a:solidFill>
                  <a:schemeClr val="dk1"/>
                </a:solidFill>
                <a:latin typeface="Roboto"/>
                <a:ea typeface="Roboto"/>
                <a:cs typeface="Roboto"/>
                <a:sym typeface="Roboto"/>
              </a:rPr>
              <a:t>growing other crops before taking up oil palm. </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p:txBody>
      </p:sp>
      <p:pic>
        <p:nvPicPr>
          <p:cNvPr id="1275" name="Google Shape;1275;p50"/>
          <p:cNvPicPr preferRelativeResize="0"/>
          <p:nvPr/>
        </p:nvPicPr>
        <p:blipFill rotWithShape="1">
          <a:blip r:embed="rId3">
            <a:alphaModFix/>
          </a:blip>
          <a:srcRect b="0" l="0" r="0" t="0"/>
          <a:stretch/>
        </p:blipFill>
        <p:spPr>
          <a:xfrm>
            <a:off x="2284375" y="888925"/>
            <a:ext cx="624950" cy="624950"/>
          </a:xfrm>
          <a:prstGeom prst="rect">
            <a:avLst/>
          </a:prstGeom>
          <a:noFill/>
          <a:ln>
            <a:noFill/>
          </a:ln>
          <a:effectLst>
            <a:outerShdw blurRad="57150" rotWithShape="0" algn="bl" dir="3300000" dist="19050">
              <a:srgbClr val="000000">
                <a:alpha val="29803"/>
              </a:srgbClr>
            </a:outerShdw>
          </a:effectLst>
        </p:spPr>
      </p:pic>
      <p:pic>
        <p:nvPicPr>
          <p:cNvPr id="1276" name="Google Shape;1276;p50" title="Chart"/>
          <p:cNvPicPr preferRelativeResize="0"/>
          <p:nvPr/>
        </p:nvPicPr>
        <p:blipFill rotWithShape="1">
          <a:blip r:embed="rId4">
            <a:alphaModFix/>
          </a:blip>
          <a:srcRect b="11582" l="0" r="0" t="0"/>
          <a:stretch/>
        </p:blipFill>
        <p:spPr>
          <a:xfrm>
            <a:off x="258975" y="1644800"/>
            <a:ext cx="4324350" cy="2364262"/>
          </a:xfrm>
          <a:prstGeom prst="rect">
            <a:avLst/>
          </a:prstGeom>
          <a:noFill/>
          <a:ln>
            <a:noFill/>
          </a:ln>
        </p:spPr>
      </p:pic>
      <p:sp>
        <p:nvSpPr>
          <p:cNvPr id="1277" name="Google Shape;1277;p50"/>
          <p:cNvSpPr txBox="1"/>
          <p:nvPr/>
        </p:nvSpPr>
        <p:spPr>
          <a:xfrm>
            <a:off x="4638025" y="808000"/>
            <a:ext cx="13344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96%</a:t>
            </a:r>
            <a:r>
              <a:rPr b="0" i="0" lang="en" sz="1000" u="none" cap="none" strike="noStrike">
                <a:solidFill>
                  <a:schemeClr val="dk1"/>
                </a:solidFill>
                <a:latin typeface="Roboto"/>
                <a:ea typeface="Roboto"/>
                <a:cs typeface="Roboto"/>
                <a:sym typeface="Roboto"/>
              </a:rPr>
              <a:t> </a:t>
            </a:r>
            <a:endParaRPr b="0"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farmers in Assam</a:t>
            </a:r>
            <a:endParaRPr b="0" i="0" sz="1400" u="none" cap="none" strike="noStrike">
              <a:solidFill>
                <a:srgbClr val="000000"/>
              </a:solidFill>
              <a:latin typeface="Arial"/>
              <a:ea typeface="Arial"/>
              <a:cs typeface="Arial"/>
              <a:sym typeface="Arial"/>
            </a:endParaRPr>
          </a:p>
        </p:txBody>
      </p:sp>
      <p:sp>
        <p:nvSpPr>
          <p:cNvPr id="1278" name="Google Shape;1278;p50"/>
          <p:cNvSpPr txBox="1"/>
          <p:nvPr/>
        </p:nvSpPr>
        <p:spPr>
          <a:xfrm>
            <a:off x="3265350" y="808000"/>
            <a:ext cx="1479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Roboto"/>
                <a:ea typeface="Roboto"/>
                <a:cs typeface="Roboto"/>
                <a:sym typeface="Roboto"/>
              </a:rPr>
              <a:t>25%</a:t>
            </a:r>
            <a:r>
              <a:rPr b="0" i="0" lang="en" sz="1000" u="none" cap="none" strike="noStrike">
                <a:solidFill>
                  <a:schemeClr val="dk1"/>
                </a:solidFill>
                <a:latin typeface="Roboto"/>
                <a:ea typeface="Roboto"/>
                <a:cs typeface="Roboto"/>
                <a:sym typeface="Roboto"/>
              </a:rPr>
              <a:t> </a:t>
            </a:r>
            <a:endParaRPr b="0"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farmers in AP</a:t>
            </a:r>
            <a:endParaRPr b="0" i="0" sz="1400" u="none" cap="none" strike="noStrike">
              <a:solidFill>
                <a:srgbClr val="000000"/>
              </a:solidFill>
              <a:latin typeface="Arial"/>
              <a:ea typeface="Arial"/>
              <a:cs typeface="Arial"/>
              <a:sym typeface="Arial"/>
            </a:endParaRPr>
          </a:p>
        </p:txBody>
      </p:sp>
      <p:pic>
        <p:nvPicPr>
          <p:cNvPr id="1279" name="Google Shape;1279;p50" title="Chart"/>
          <p:cNvPicPr preferRelativeResize="0"/>
          <p:nvPr/>
        </p:nvPicPr>
        <p:blipFill rotWithShape="1">
          <a:blip r:embed="rId5">
            <a:alphaModFix/>
          </a:blip>
          <a:srcRect b="11925" l="0" r="23803" t="0"/>
          <a:stretch/>
        </p:blipFill>
        <p:spPr>
          <a:xfrm>
            <a:off x="4137225" y="1754250"/>
            <a:ext cx="3154701" cy="2254801"/>
          </a:xfrm>
          <a:prstGeom prst="rect">
            <a:avLst/>
          </a:prstGeom>
          <a:noFill/>
          <a:ln>
            <a:noFill/>
          </a:ln>
        </p:spPr>
      </p:pic>
      <p:sp>
        <p:nvSpPr>
          <p:cNvPr id="1280" name="Google Shape;1280;p50"/>
          <p:cNvSpPr txBox="1"/>
          <p:nvPr/>
        </p:nvSpPr>
        <p:spPr>
          <a:xfrm rot="-5400000">
            <a:off x="-311525" y="2826234"/>
            <a:ext cx="11127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Assam</a:t>
            </a:r>
            <a:endParaRPr b="1" i="0" sz="800" u="none" cap="none" strike="noStrike">
              <a:solidFill>
                <a:srgbClr val="000000"/>
              </a:solidFill>
              <a:latin typeface="Roboto"/>
              <a:ea typeface="Roboto"/>
              <a:cs typeface="Roboto"/>
              <a:sym typeface="Roboto"/>
            </a:endParaRPr>
          </a:p>
        </p:txBody>
      </p:sp>
      <p:sp>
        <p:nvSpPr>
          <p:cNvPr id="1281" name="Google Shape;1281;p50"/>
          <p:cNvSpPr txBox="1"/>
          <p:nvPr/>
        </p:nvSpPr>
        <p:spPr>
          <a:xfrm rot="-5400000">
            <a:off x="3650875" y="2826234"/>
            <a:ext cx="11127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AP</a:t>
            </a:r>
            <a:endParaRPr b="1" i="0" sz="800" u="none" cap="none" strike="noStrike">
              <a:solidFill>
                <a:srgbClr val="000000"/>
              </a:solidFill>
              <a:latin typeface="Roboto"/>
              <a:ea typeface="Roboto"/>
              <a:cs typeface="Roboto"/>
              <a:sym typeface="Roboto"/>
            </a:endParaRPr>
          </a:p>
        </p:txBody>
      </p:sp>
      <p:grpSp>
        <p:nvGrpSpPr>
          <p:cNvPr id="1282" name="Google Shape;1282;p50"/>
          <p:cNvGrpSpPr/>
          <p:nvPr/>
        </p:nvGrpSpPr>
        <p:grpSpPr>
          <a:xfrm>
            <a:off x="7046555" y="670279"/>
            <a:ext cx="1871923" cy="3345689"/>
            <a:chOff x="5506190" y="3222048"/>
            <a:chExt cx="4807199" cy="1673598"/>
          </a:xfrm>
        </p:grpSpPr>
        <p:sp>
          <p:nvSpPr>
            <p:cNvPr id="1283" name="Google Shape;1283;p50"/>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1284" name="Google Shape;1284;p50"/>
            <p:cNvGrpSpPr/>
            <p:nvPr/>
          </p:nvGrpSpPr>
          <p:grpSpPr>
            <a:xfrm>
              <a:off x="5506190" y="3222048"/>
              <a:ext cx="4807199" cy="1673598"/>
              <a:chOff x="5506190" y="3222048"/>
              <a:chExt cx="4807199" cy="1673598"/>
            </a:xfrm>
          </p:grpSpPr>
          <p:sp>
            <p:nvSpPr>
              <p:cNvPr id="1285" name="Google Shape;1285;p50"/>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1286" name="Google Shape;1286;p50"/>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1287" name="Google Shape;1287;p50"/>
              <p:cNvSpPr/>
              <p:nvPr/>
            </p:nvSpPr>
            <p:spPr>
              <a:xfrm>
                <a:off x="5506190" y="3222048"/>
                <a:ext cx="1221600" cy="286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1288" name="Google Shape;1288;p50"/>
          <p:cNvSpPr/>
          <p:nvPr/>
        </p:nvSpPr>
        <p:spPr>
          <a:xfrm rot="10800000">
            <a:off x="8418100" y="3602751"/>
            <a:ext cx="457800" cy="526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sp>
        <p:nvSpPr>
          <p:cNvPr id="1289" name="Google Shape;1289;p50"/>
          <p:cNvSpPr txBox="1"/>
          <p:nvPr/>
        </p:nvSpPr>
        <p:spPr>
          <a:xfrm>
            <a:off x="253625" y="4153475"/>
            <a:ext cx="8526000" cy="624900"/>
          </a:xfrm>
          <a:prstGeom prst="rect">
            <a:avLst/>
          </a:prstGeom>
          <a:solidFill>
            <a:srgbClr val="FFF2CC"/>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 Oil palm is lucrative for farmers, as with increase in the number of years of growing the crop, farmers allocate more land to palm plantations and reduce cultivation of other crops to shift entirely to oil palm plantations</a:t>
            </a:r>
            <a:endParaRPr b="0" i="1" sz="1100" u="none" cap="none" strike="noStrike">
              <a:solidFill>
                <a:srgbClr val="000000"/>
              </a:solidFill>
              <a:latin typeface="Roboto"/>
              <a:ea typeface="Roboto"/>
              <a:cs typeface="Roboto"/>
              <a:sym typeface="Roboto"/>
            </a:endParaRPr>
          </a:p>
        </p:txBody>
      </p:sp>
      <p:sp>
        <p:nvSpPr>
          <p:cNvPr id="1290" name="Google Shape;1290;p50"/>
          <p:cNvSpPr txBox="1"/>
          <p:nvPr/>
        </p:nvSpPr>
        <p:spPr>
          <a:xfrm>
            <a:off x="12877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
        <p:nvSpPr>
          <p:cNvPr id="1291" name="Google Shape;1291;p50"/>
          <p:cNvSpPr txBox="1"/>
          <p:nvPr/>
        </p:nvSpPr>
        <p:spPr>
          <a:xfrm>
            <a:off x="-29525" y="3441050"/>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292" name="Google Shape;1292;p50"/>
          <p:cNvSpPr txBox="1"/>
          <p:nvPr/>
        </p:nvSpPr>
        <p:spPr>
          <a:xfrm>
            <a:off x="3893250" y="3389025"/>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pic>
        <p:nvPicPr>
          <p:cNvPr id="1298" name="Google Shape;1298;p51" title="Chart"/>
          <p:cNvPicPr preferRelativeResize="0"/>
          <p:nvPr/>
        </p:nvPicPr>
        <p:blipFill rotWithShape="1">
          <a:blip r:embed="rId3">
            <a:alphaModFix/>
          </a:blip>
          <a:srcRect b="78859" l="1806" r="72784" t="0"/>
          <a:stretch/>
        </p:blipFill>
        <p:spPr>
          <a:xfrm>
            <a:off x="165455" y="3702225"/>
            <a:ext cx="1066020" cy="690901"/>
          </a:xfrm>
          <a:prstGeom prst="rect">
            <a:avLst/>
          </a:prstGeom>
          <a:noFill/>
          <a:ln>
            <a:noFill/>
          </a:ln>
        </p:spPr>
      </p:pic>
      <p:sp>
        <p:nvSpPr>
          <p:cNvPr id="1299" name="Google Shape;1299;p51"/>
          <p:cNvSpPr txBox="1"/>
          <p:nvPr/>
        </p:nvSpPr>
        <p:spPr>
          <a:xfrm>
            <a:off x="7144175" y="2315798"/>
            <a:ext cx="1627800" cy="1898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000" u="none" cap="none" strike="noStrike">
                <a:solidFill>
                  <a:srgbClr val="000000"/>
                </a:solidFill>
                <a:latin typeface="Roboto"/>
                <a:ea typeface="Roboto"/>
                <a:cs typeface="Roboto"/>
                <a:sym typeface="Roboto"/>
              </a:rPr>
              <a:t>Intercropping can be practiced until the 2 years of planting the seed. Once the tree starts growing, we remove the crops grown around it to ensure the oil palms gets the necessary nutrients.</a:t>
            </a:r>
            <a:endParaRPr b="0" i="1" sz="1000" u="none" cap="none" strike="noStrike">
              <a:solidFill>
                <a:srgbClr val="000000"/>
              </a:solidFill>
              <a:latin typeface="Roboto"/>
              <a:ea typeface="Roboto"/>
              <a:cs typeface="Roboto"/>
              <a:sym typeface="Roboto"/>
            </a:endParaRPr>
          </a:p>
          <a:p>
            <a:pPr indent="-285750" lvl="0" marL="457200" marR="69794" rtl="0" algn="r">
              <a:lnSpc>
                <a:spcPct val="115000"/>
              </a:lnSpc>
              <a:spcBef>
                <a:spcPts val="0"/>
              </a:spcBef>
              <a:spcAft>
                <a:spcPts val="0"/>
              </a:spcAft>
              <a:buClr>
                <a:srgbClr val="000000"/>
              </a:buClr>
              <a:buSzPts val="900"/>
              <a:buFont typeface="Roboto"/>
              <a:buChar char="-"/>
            </a:pPr>
            <a:r>
              <a:rPr b="0" i="1" lang="en" sz="900" u="none" cap="none" strike="noStrike">
                <a:solidFill>
                  <a:srgbClr val="000000"/>
                </a:solidFill>
                <a:latin typeface="Roboto"/>
                <a:ea typeface="Roboto"/>
                <a:cs typeface="Roboto"/>
                <a:sym typeface="Roboto"/>
              </a:rPr>
              <a:t>Farmer (M, 58)</a:t>
            </a:r>
            <a:endParaRPr b="0" i="1" sz="900" u="none" cap="none" strike="noStrike">
              <a:solidFill>
                <a:srgbClr val="000000"/>
              </a:solidFill>
              <a:latin typeface="Roboto"/>
              <a:ea typeface="Roboto"/>
              <a:cs typeface="Roboto"/>
              <a:sym typeface="Roboto"/>
            </a:endParaRPr>
          </a:p>
          <a:p>
            <a:pPr indent="0" lvl="0" marL="457200" marR="69794" rtl="0" algn="r">
              <a:lnSpc>
                <a:spcPct val="115000"/>
              </a:lnSpc>
              <a:spcBef>
                <a:spcPts val="0"/>
              </a:spcBef>
              <a:spcAft>
                <a:spcPts val="0"/>
              </a:spcAft>
              <a:buClr>
                <a:srgbClr val="000000"/>
              </a:buClr>
              <a:buSzPts val="900"/>
              <a:buFont typeface="Arial"/>
              <a:buNone/>
            </a:pPr>
            <a:r>
              <a:rPr b="0" i="1" lang="en" sz="900" u="none" cap="none" strike="noStrike">
                <a:solidFill>
                  <a:srgbClr val="000000"/>
                </a:solidFill>
                <a:latin typeface="Roboto"/>
                <a:ea typeface="Roboto"/>
                <a:cs typeface="Roboto"/>
                <a:sym typeface="Roboto"/>
              </a:rPr>
              <a:t>Krishna, AP</a:t>
            </a:r>
            <a:endParaRPr b="0" i="1" sz="900" u="none" cap="none" strike="noStrike">
              <a:solidFill>
                <a:srgbClr val="000000"/>
              </a:solidFill>
              <a:latin typeface="Roboto"/>
              <a:ea typeface="Roboto"/>
              <a:cs typeface="Roboto"/>
              <a:sym typeface="Roboto"/>
            </a:endParaRPr>
          </a:p>
        </p:txBody>
      </p:sp>
      <p:sp>
        <p:nvSpPr>
          <p:cNvPr id="1300" name="Google Shape;1300;p51"/>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301" name="Google Shape;1301;p51"/>
          <p:cNvSpPr txBox="1"/>
          <p:nvPr/>
        </p:nvSpPr>
        <p:spPr>
          <a:xfrm>
            <a:off x="1148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Crop Profile</a:t>
            </a:r>
            <a:r>
              <a:rPr b="1" i="0" lang="en" sz="1600" u="none" cap="none" strike="noStrike">
                <a:solidFill>
                  <a:schemeClr val="dk2"/>
                </a:solidFill>
                <a:latin typeface="Roboto"/>
                <a:ea typeface="Roboto"/>
                <a:cs typeface="Roboto"/>
                <a:sym typeface="Roboto"/>
              </a:rPr>
              <a:t> I </a:t>
            </a:r>
            <a:r>
              <a:rPr b="0" i="0" lang="en" sz="1600" u="none" cap="none" strike="noStrike">
                <a:solidFill>
                  <a:schemeClr val="dk2"/>
                </a:solidFill>
                <a:latin typeface="Tahoma"/>
                <a:ea typeface="Tahoma"/>
                <a:cs typeface="Tahoma"/>
                <a:sym typeface="Tahoma"/>
              </a:rPr>
              <a:t>Farmers in Assam are intercropping palm with other crops, and also availing Govt subsidies for the same, while farmers in AP find the plantations unsuitable for the growth of any other crops</a:t>
            </a:r>
            <a:endParaRPr b="0" i="0" sz="1600" u="none" cap="none" strike="noStrike">
              <a:solidFill>
                <a:schemeClr val="dk2"/>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Tahoma"/>
              <a:ea typeface="Tahoma"/>
              <a:cs typeface="Tahoma"/>
              <a:sym typeface="Tahoma"/>
            </a:endParaRPr>
          </a:p>
        </p:txBody>
      </p:sp>
      <p:grpSp>
        <p:nvGrpSpPr>
          <p:cNvPr id="1302" name="Google Shape;1302;p51"/>
          <p:cNvGrpSpPr/>
          <p:nvPr/>
        </p:nvGrpSpPr>
        <p:grpSpPr>
          <a:xfrm>
            <a:off x="6970219" y="1930368"/>
            <a:ext cx="1801744" cy="2547459"/>
            <a:chOff x="5506173" y="3256144"/>
            <a:chExt cx="4807216" cy="1639502"/>
          </a:xfrm>
        </p:grpSpPr>
        <p:sp>
          <p:nvSpPr>
            <p:cNvPr id="1303" name="Google Shape;1303;p51"/>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1304" name="Google Shape;1304;p51"/>
            <p:cNvGrpSpPr/>
            <p:nvPr/>
          </p:nvGrpSpPr>
          <p:grpSpPr>
            <a:xfrm>
              <a:off x="5506173" y="3256144"/>
              <a:ext cx="4807216" cy="1639502"/>
              <a:chOff x="5506173" y="3256144"/>
              <a:chExt cx="4807216" cy="1639502"/>
            </a:xfrm>
          </p:grpSpPr>
          <p:sp>
            <p:nvSpPr>
              <p:cNvPr id="1305" name="Google Shape;1305;p51"/>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1306" name="Google Shape;1306;p51"/>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1307" name="Google Shape;1307;p51"/>
              <p:cNvSpPr/>
              <p:nvPr/>
            </p:nvSpPr>
            <p:spPr>
              <a:xfrm>
                <a:off x="5506173" y="3256144"/>
                <a:ext cx="1221600" cy="324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1308" name="Google Shape;1308;p51"/>
          <p:cNvSpPr/>
          <p:nvPr/>
        </p:nvSpPr>
        <p:spPr>
          <a:xfrm rot="10800000">
            <a:off x="8440375" y="4118350"/>
            <a:ext cx="418200" cy="526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 </a:t>
            </a:r>
            <a:endParaRPr b="0" i="0" sz="7200" u="none" cap="none" strike="noStrike">
              <a:solidFill>
                <a:srgbClr val="7F7F7F"/>
              </a:solidFill>
              <a:latin typeface="Roboto"/>
              <a:ea typeface="Roboto"/>
              <a:cs typeface="Roboto"/>
              <a:sym typeface="Roboto"/>
            </a:endParaRPr>
          </a:p>
        </p:txBody>
      </p:sp>
      <p:sp>
        <p:nvSpPr>
          <p:cNvPr id="1309" name="Google Shape;1309;p51"/>
          <p:cNvSpPr txBox="1"/>
          <p:nvPr/>
        </p:nvSpPr>
        <p:spPr>
          <a:xfrm rot="-5400000">
            <a:off x="370575" y="3099822"/>
            <a:ext cx="11127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Assam</a:t>
            </a:r>
            <a:endParaRPr b="1" i="0" sz="800" u="none" cap="none" strike="noStrike">
              <a:solidFill>
                <a:srgbClr val="000000"/>
              </a:solidFill>
              <a:latin typeface="Roboto"/>
              <a:ea typeface="Roboto"/>
              <a:cs typeface="Roboto"/>
              <a:sym typeface="Roboto"/>
            </a:endParaRPr>
          </a:p>
        </p:txBody>
      </p:sp>
      <p:sp>
        <p:nvSpPr>
          <p:cNvPr id="1310" name="Google Shape;1310;p51"/>
          <p:cNvSpPr txBox="1"/>
          <p:nvPr/>
        </p:nvSpPr>
        <p:spPr>
          <a:xfrm>
            <a:off x="3365700" y="891225"/>
            <a:ext cx="2412600" cy="216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Intercropping Practices</a:t>
            </a:r>
            <a:endParaRPr b="1" i="0" sz="1000" u="none" cap="none" strike="noStrike">
              <a:solidFill>
                <a:srgbClr val="000000"/>
              </a:solidFill>
              <a:latin typeface="Roboto"/>
              <a:ea typeface="Roboto"/>
              <a:cs typeface="Roboto"/>
              <a:sym typeface="Roboto"/>
            </a:endParaRPr>
          </a:p>
        </p:txBody>
      </p:sp>
      <p:sp>
        <p:nvSpPr>
          <p:cNvPr id="1311" name="Google Shape;1311;p51"/>
          <p:cNvSpPr txBox="1"/>
          <p:nvPr/>
        </p:nvSpPr>
        <p:spPr>
          <a:xfrm>
            <a:off x="4870825" y="2101725"/>
            <a:ext cx="2099400" cy="2191500"/>
          </a:xfrm>
          <a:prstGeom prst="rect">
            <a:avLst/>
          </a:prstGeom>
          <a:solidFill>
            <a:srgbClr val="F3F3F3"/>
          </a:solidFill>
          <a:ln>
            <a:noFill/>
          </a:ln>
        </p:spPr>
        <p:txBody>
          <a:bodyPr anchorCtr="0" anchor="t" bIns="91425" lIns="91425" spcFirstLastPara="1" rIns="91425" wrap="square" tIns="91425">
            <a:noAutofit/>
          </a:bodyPr>
          <a:lstStyle/>
          <a:p>
            <a:pPr indent="-171450" lvl="0" marL="171450" marR="0" rtl="0" algn="just">
              <a:lnSpc>
                <a:spcPct val="100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In AP, farmers growing oil palm for more than 7 years rarely do intercropping, however </a:t>
            </a:r>
            <a:r>
              <a:rPr b="1" i="0" lang="en" sz="1000" u="none" cap="none" strike="noStrike">
                <a:solidFill>
                  <a:srgbClr val="000000"/>
                </a:solidFill>
                <a:latin typeface="Roboto"/>
                <a:ea typeface="Roboto"/>
                <a:cs typeface="Roboto"/>
                <a:sym typeface="Roboto"/>
              </a:rPr>
              <a:t>in Assam plantations &gt;7 years old also have intercropping</a:t>
            </a:r>
            <a:endParaRPr b="1" i="0" sz="10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171450" lvl="0" marL="171450" marR="0" rtl="0" algn="just">
              <a:lnSpc>
                <a:spcPct val="100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Farmers in Assam have cited a challenge of the </a:t>
            </a:r>
            <a:r>
              <a:rPr b="1" i="0" lang="en" sz="1000" u="none" cap="none" strike="noStrike">
                <a:solidFill>
                  <a:srgbClr val="000000"/>
                </a:solidFill>
                <a:latin typeface="Roboto"/>
                <a:ea typeface="Roboto"/>
                <a:cs typeface="Roboto"/>
                <a:sym typeface="Roboto"/>
              </a:rPr>
              <a:t>oil palm trees taking up more resources</a:t>
            </a:r>
            <a:r>
              <a:rPr b="0" i="0" lang="en" sz="1000" u="none" cap="none" strike="noStrike">
                <a:solidFill>
                  <a:srgbClr val="000000"/>
                </a:solidFill>
                <a:latin typeface="Roboto"/>
                <a:ea typeface="Roboto"/>
                <a:cs typeface="Roboto"/>
                <a:sym typeface="Roboto"/>
              </a:rPr>
              <a:t>, however specific crops like </a:t>
            </a:r>
            <a:r>
              <a:rPr b="0" i="1" lang="en" sz="1000" u="none" cap="none" strike="noStrike">
                <a:solidFill>
                  <a:srgbClr val="000000"/>
                </a:solidFill>
                <a:latin typeface="Roboto"/>
                <a:ea typeface="Roboto"/>
                <a:cs typeface="Roboto"/>
                <a:sym typeface="Roboto"/>
              </a:rPr>
              <a:t>pineapple, mustard, sesame </a:t>
            </a:r>
            <a:r>
              <a:rPr b="0" i="0" lang="en" sz="1000" u="none" cap="none" strike="noStrike">
                <a:solidFill>
                  <a:srgbClr val="000000"/>
                </a:solidFill>
                <a:latin typeface="Roboto"/>
                <a:ea typeface="Roboto"/>
                <a:cs typeface="Roboto"/>
                <a:sym typeface="Roboto"/>
              </a:rPr>
              <a:t>that are drought resistant thrive well</a:t>
            </a:r>
            <a:endParaRPr b="0" i="0" sz="1000" u="none" cap="none" strike="noStrike">
              <a:solidFill>
                <a:srgbClr val="000000"/>
              </a:solidFill>
              <a:latin typeface="Roboto"/>
              <a:ea typeface="Roboto"/>
              <a:cs typeface="Roboto"/>
              <a:sym typeface="Roboto"/>
            </a:endParaRPr>
          </a:p>
        </p:txBody>
      </p:sp>
      <p:sp>
        <p:nvSpPr>
          <p:cNvPr id="1312" name="Google Shape;1312;p51"/>
          <p:cNvSpPr txBox="1"/>
          <p:nvPr/>
        </p:nvSpPr>
        <p:spPr>
          <a:xfrm>
            <a:off x="8487550" y="1732275"/>
            <a:ext cx="548700" cy="14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sng" cap="none" strike="noStrike">
                <a:solidFill>
                  <a:schemeClr val="hlink"/>
                </a:solidFill>
                <a:latin typeface="Roboto"/>
                <a:ea typeface="Roboto"/>
                <a:cs typeface="Roboto"/>
                <a:sym typeface="Roboto"/>
              </a:rPr>
              <a:t>Back</a:t>
            </a:r>
            <a:endParaRPr b="0" i="0" sz="800" u="none" cap="none" strike="noStrike">
              <a:solidFill>
                <a:srgbClr val="000000"/>
              </a:solidFill>
              <a:latin typeface="Roboto"/>
              <a:ea typeface="Roboto"/>
              <a:cs typeface="Roboto"/>
              <a:sym typeface="Roboto"/>
            </a:endParaRPr>
          </a:p>
        </p:txBody>
      </p:sp>
      <p:sp>
        <p:nvSpPr>
          <p:cNvPr id="1313" name="Google Shape;1313;p51"/>
          <p:cNvSpPr txBox="1"/>
          <p:nvPr/>
        </p:nvSpPr>
        <p:spPr>
          <a:xfrm>
            <a:off x="585050" y="3727775"/>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pic>
        <p:nvPicPr>
          <p:cNvPr id="1314" name="Google Shape;1314;p51" title="Chart"/>
          <p:cNvPicPr preferRelativeResize="0"/>
          <p:nvPr/>
        </p:nvPicPr>
        <p:blipFill rotWithShape="1">
          <a:blip r:embed="rId3">
            <a:alphaModFix/>
          </a:blip>
          <a:srcRect b="0" l="40791" r="10473" t="0"/>
          <a:stretch/>
        </p:blipFill>
        <p:spPr>
          <a:xfrm>
            <a:off x="1061475" y="1891322"/>
            <a:ext cx="1514925" cy="2673153"/>
          </a:xfrm>
          <a:prstGeom prst="rect">
            <a:avLst/>
          </a:prstGeom>
          <a:noFill/>
          <a:ln>
            <a:noFill/>
          </a:ln>
        </p:spPr>
      </p:pic>
      <p:pic>
        <p:nvPicPr>
          <p:cNvPr id="1315" name="Google Shape;1315;p51" title="Chart"/>
          <p:cNvPicPr preferRelativeResize="0"/>
          <p:nvPr/>
        </p:nvPicPr>
        <p:blipFill rotWithShape="1">
          <a:blip r:embed="rId4">
            <a:alphaModFix/>
          </a:blip>
          <a:srcRect b="49437" l="12335" r="10037" t="15549"/>
          <a:stretch/>
        </p:blipFill>
        <p:spPr>
          <a:xfrm>
            <a:off x="1716075" y="3859325"/>
            <a:ext cx="2412600" cy="581012"/>
          </a:xfrm>
          <a:prstGeom prst="rect">
            <a:avLst/>
          </a:prstGeom>
          <a:noFill/>
          <a:ln>
            <a:noFill/>
          </a:ln>
        </p:spPr>
      </p:pic>
      <p:pic>
        <p:nvPicPr>
          <p:cNvPr id="1316" name="Google Shape;1316;p51"/>
          <p:cNvPicPr preferRelativeResize="0"/>
          <p:nvPr/>
        </p:nvPicPr>
        <p:blipFill rotWithShape="1">
          <a:blip r:embed="rId5">
            <a:alphaModFix/>
          </a:blip>
          <a:srcRect b="0" l="0" r="0" t="0"/>
          <a:stretch/>
        </p:blipFill>
        <p:spPr>
          <a:xfrm>
            <a:off x="1418050" y="1073513"/>
            <a:ext cx="624950" cy="624950"/>
          </a:xfrm>
          <a:prstGeom prst="rect">
            <a:avLst/>
          </a:prstGeom>
          <a:noFill/>
          <a:ln>
            <a:noFill/>
          </a:ln>
          <a:effectLst>
            <a:outerShdw blurRad="57150" rotWithShape="0" algn="bl" dir="4380000" dist="19050">
              <a:srgbClr val="000000">
                <a:alpha val="29803"/>
              </a:srgbClr>
            </a:outerShdw>
          </a:effectLst>
        </p:spPr>
      </p:pic>
      <p:sp>
        <p:nvSpPr>
          <p:cNvPr id="1317" name="Google Shape;1317;p51"/>
          <p:cNvSpPr txBox="1"/>
          <p:nvPr/>
        </p:nvSpPr>
        <p:spPr>
          <a:xfrm>
            <a:off x="1829875" y="3934200"/>
            <a:ext cx="1100100" cy="6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Lemon</a:t>
            </a:r>
            <a:endParaRPr b="0" i="0" sz="700" u="none" cap="none" strike="noStrike">
              <a:solidFill>
                <a:schemeClr val="lt1"/>
              </a:solidFill>
              <a:latin typeface="Roboto"/>
              <a:ea typeface="Roboto"/>
              <a:cs typeface="Roboto"/>
              <a:sym typeface="Roboto"/>
            </a:endParaRPr>
          </a:p>
        </p:txBody>
      </p:sp>
      <p:sp>
        <p:nvSpPr>
          <p:cNvPr id="1318" name="Google Shape;1318;p51"/>
          <p:cNvSpPr txBox="1"/>
          <p:nvPr/>
        </p:nvSpPr>
        <p:spPr>
          <a:xfrm>
            <a:off x="1829875" y="4120250"/>
            <a:ext cx="1100100" cy="6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Pineapple</a:t>
            </a:r>
            <a:endParaRPr b="0" i="0" sz="700" u="none" cap="none" strike="noStrike">
              <a:solidFill>
                <a:schemeClr val="lt1"/>
              </a:solidFill>
              <a:latin typeface="Roboto"/>
              <a:ea typeface="Roboto"/>
              <a:cs typeface="Roboto"/>
              <a:sym typeface="Roboto"/>
            </a:endParaRPr>
          </a:p>
        </p:txBody>
      </p:sp>
      <p:sp>
        <p:nvSpPr>
          <p:cNvPr id="1319" name="Google Shape;1319;p51"/>
          <p:cNvSpPr txBox="1"/>
          <p:nvPr/>
        </p:nvSpPr>
        <p:spPr>
          <a:xfrm>
            <a:off x="1829875" y="4270750"/>
            <a:ext cx="1100100" cy="16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Vegetables</a:t>
            </a:r>
            <a:endParaRPr b="0" i="0" sz="700" u="none" cap="none" strike="noStrike">
              <a:solidFill>
                <a:schemeClr val="lt1"/>
              </a:solidFill>
              <a:latin typeface="Roboto"/>
              <a:ea typeface="Roboto"/>
              <a:cs typeface="Roboto"/>
              <a:sym typeface="Roboto"/>
            </a:endParaRPr>
          </a:p>
        </p:txBody>
      </p:sp>
      <p:pic>
        <p:nvPicPr>
          <p:cNvPr id="1320" name="Google Shape;1320;p51" title="Chart"/>
          <p:cNvPicPr preferRelativeResize="0"/>
          <p:nvPr/>
        </p:nvPicPr>
        <p:blipFill rotWithShape="1">
          <a:blip r:embed="rId6">
            <a:alphaModFix/>
          </a:blip>
          <a:srcRect b="46827" l="10628" r="10574" t="14970"/>
          <a:stretch/>
        </p:blipFill>
        <p:spPr>
          <a:xfrm>
            <a:off x="1716075" y="2912188"/>
            <a:ext cx="2711091" cy="812700"/>
          </a:xfrm>
          <a:prstGeom prst="rect">
            <a:avLst/>
          </a:prstGeom>
          <a:noFill/>
          <a:ln>
            <a:noFill/>
          </a:ln>
        </p:spPr>
      </p:pic>
      <p:sp>
        <p:nvSpPr>
          <p:cNvPr id="1321" name="Google Shape;1321;p51"/>
          <p:cNvSpPr txBox="1"/>
          <p:nvPr/>
        </p:nvSpPr>
        <p:spPr>
          <a:xfrm>
            <a:off x="1777425" y="3288225"/>
            <a:ext cx="1100100" cy="6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Areca Nut</a:t>
            </a:r>
            <a:endParaRPr b="0" i="0" sz="700" u="none" cap="none" strike="noStrike">
              <a:solidFill>
                <a:schemeClr val="lt1"/>
              </a:solidFill>
              <a:latin typeface="Roboto"/>
              <a:ea typeface="Roboto"/>
              <a:cs typeface="Roboto"/>
              <a:sym typeface="Roboto"/>
            </a:endParaRPr>
          </a:p>
        </p:txBody>
      </p:sp>
      <p:sp>
        <p:nvSpPr>
          <p:cNvPr id="1322" name="Google Shape;1322;p51"/>
          <p:cNvSpPr txBox="1"/>
          <p:nvPr/>
        </p:nvSpPr>
        <p:spPr>
          <a:xfrm>
            <a:off x="1777425" y="3528275"/>
            <a:ext cx="1100100" cy="12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Sesame</a:t>
            </a:r>
            <a:endParaRPr b="0" i="0" sz="700" u="none" cap="none" strike="noStrike">
              <a:solidFill>
                <a:schemeClr val="lt1"/>
              </a:solidFill>
              <a:latin typeface="Roboto"/>
              <a:ea typeface="Roboto"/>
              <a:cs typeface="Roboto"/>
              <a:sym typeface="Roboto"/>
            </a:endParaRPr>
          </a:p>
        </p:txBody>
      </p:sp>
      <p:sp>
        <p:nvSpPr>
          <p:cNvPr id="1323" name="Google Shape;1323;p51"/>
          <p:cNvSpPr txBox="1"/>
          <p:nvPr/>
        </p:nvSpPr>
        <p:spPr>
          <a:xfrm>
            <a:off x="1777425" y="2817738"/>
            <a:ext cx="1100100" cy="6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Roboto"/>
                <a:ea typeface="Roboto"/>
                <a:cs typeface="Roboto"/>
                <a:sym typeface="Roboto"/>
              </a:rPr>
              <a:t>Mustard</a:t>
            </a:r>
            <a:endParaRPr b="0" i="0" sz="700" u="none" cap="none" strike="noStrike">
              <a:solidFill>
                <a:schemeClr val="dk1"/>
              </a:solidFill>
              <a:latin typeface="Roboto"/>
              <a:ea typeface="Roboto"/>
              <a:cs typeface="Roboto"/>
              <a:sym typeface="Roboto"/>
            </a:endParaRPr>
          </a:p>
        </p:txBody>
      </p:sp>
      <p:cxnSp>
        <p:nvCxnSpPr>
          <p:cNvPr id="1324" name="Google Shape;1324;p51"/>
          <p:cNvCxnSpPr/>
          <p:nvPr/>
        </p:nvCxnSpPr>
        <p:spPr>
          <a:xfrm flipH="1">
            <a:off x="1973875" y="2910050"/>
            <a:ext cx="15300" cy="136500"/>
          </a:xfrm>
          <a:prstGeom prst="straightConnector1">
            <a:avLst/>
          </a:prstGeom>
          <a:noFill/>
          <a:ln cap="flat" cmpd="sng" w="9525">
            <a:solidFill>
              <a:schemeClr val="dk2"/>
            </a:solidFill>
            <a:prstDash val="solid"/>
            <a:round/>
            <a:headEnd len="sm" w="sm" type="none"/>
            <a:tailEnd len="sm" w="sm" type="none"/>
          </a:ln>
        </p:spPr>
      </p:cxnSp>
      <p:pic>
        <p:nvPicPr>
          <p:cNvPr id="1325" name="Google Shape;1325;p51" title="Chart"/>
          <p:cNvPicPr preferRelativeResize="0"/>
          <p:nvPr/>
        </p:nvPicPr>
        <p:blipFill rotWithShape="1">
          <a:blip r:embed="rId7">
            <a:alphaModFix/>
          </a:blip>
          <a:srcRect b="59139" l="9616" r="21889" t="15852"/>
          <a:stretch/>
        </p:blipFill>
        <p:spPr>
          <a:xfrm>
            <a:off x="1739650" y="2077250"/>
            <a:ext cx="2412600" cy="544684"/>
          </a:xfrm>
          <a:prstGeom prst="rect">
            <a:avLst/>
          </a:prstGeom>
          <a:noFill/>
          <a:ln>
            <a:noFill/>
          </a:ln>
        </p:spPr>
      </p:pic>
      <p:sp>
        <p:nvSpPr>
          <p:cNvPr id="1326" name="Google Shape;1326;p51"/>
          <p:cNvSpPr txBox="1"/>
          <p:nvPr/>
        </p:nvSpPr>
        <p:spPr>
          <a:xfrm>
            <a:off x="1829875" y="2193525"/>
            <a:ext cx="1100100" cy="6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Rubber</a:t>
            </a:r>
            <a:endParaRPr b="0" i="0" sz="700" u="none" cap="none" strike="noStrike">
              <a:solidFill>
                <a:schemeClr val="lt1"/>
              </a:solidFill>
              <a:latin typeface="Roboto"/>
              <a:ea typeface="Roboto"/>
              <a:cs typeface="Roboto"/>
              <a:sym typeface="Roboto"/>
            </a:endParaRPr>
          </a:p>
        </p:txBody>
      </p:sp>
      <p:sp>
        <p:nvSpPr>
          <p:cNvPr id="1327" name="Google Shape;1327;p51"/>
          <p:cNvSpPr txBox="1"/>
          <p:nvPr/>
        </p:nvSpPr>
        <p:spPr>
          <a:xfrm>
            <a:off x="1829875" y="2439631"/>
            <a:ext cx="1100100" cy="7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Roboto"/>
                <a:ea typeface="Roboto"/>
                <a:cs typeface="Roboto"/>
                <a:sym typeface="Roboto"/>
              </a:rPr>
              <a:t>Banana</a:t>
            </a:r>
            <a:endParaRPr b="0" i="0" sz="700" u="none" cap="none" strike="noStrike">
              <a:solidFill>
                <a:schemeClr val="lt1"/>
              </a:solidFill>
              <a:latin typeface="Roboto"/>
              <a:ea typeface="Roboto"/>
              <a:cs typeface="Roboto"/>
              <a:sym typeface="Roboto"/>
            </a:endParaRPr>
          </a:p>
        </p:txBody>
      </p:sp>
      <p:sp>
        <p:nvSpPr>
          <p:cNvPr id="1328" name="Google Shape;1328;p51"/>
          <p:cNvSpPr txBox="1"/>
          <p:nvPr/>
        </p:nvSpPr>
        <p:spPr>
          <a:xfrm>
            <a:off x="2043000" y="1031925"/>
            <a:ext cx="6397200" cy="690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1" i="0" lang="en" sz="1600" u="none" cap="none" strike="noStrike">
                <a:solidFill>
                  <a:srgbClr val="347A5C"/>
                </a:solidFill>
                <a:latin typeface="Roboto"/>
                <a:ea typeface="Roboto"/>
                <a:cs typeface="Roboto"/>
                <a:sym typeface="Roboto"/>
              </a:rPr>
              <a:t>~70%</a:t>
            </a:r>
            <a:r>
              <a:rPr b="1" i="0" lang="en" sz="1600" u="none" cap="none" strike="noStrike">
                <a:solidFill>
                  <a:schemeClr val="dk1"/>
                </a:solidFill>
                <a:latin typeface="Roboto"/>
                <a:ea typeface="Roboto"/>
                <a:cs typeface="Roboto"/>
                <a:sym typeface="Roboto"/>
              </a:rPr>
              <a:t> </a:t>
            </a:r>
            <a:r>
              <a:rPr b="0" i="0" lang="en" sz="1000" u="none" cap="none" strike="noStrike">
                <a:solidFill>
                  <a:schemeClr val="dk1"/>
                </a:solidFill>
                <a:latin typeface="Roboto"/>
                <a:ea typeface="Roboto"/>
                <a:cs typeface="Roboto"/>
                <a:sym typeface="Roboto"/>
              </a:rPr>
              <a:t>of farmers in </a:t>
            </a:r>
            <a:r>
              <a:rPr b="1" i="0" lang="en" sz="1000" u="none" cap="none" strike="noStrike">
                <a:solidFill>
                  <a:schemeClr val="dk1"/>
                </a:solidFill>
                <a:latin typeface="Roboto"/>
                <a:ea typeface="Roboto"/>
                <a:cs typeface="Roboto"/>
                <a:sym typeface="Roboto"/>
              </a:rPr>
              <a:t>Assam</a:t>
            </a:r>
            <a:r>
              <a:rPr b="0" i="0" lang="en" sz="1000" u="none" cap="none" strike="noStrike">
                <a:solidFill>
                  <a:schemeClr val="dk1"/>
                </a:solidFill>
                <a:latin typeface="Roboto"/>
                <a:ea typeface="Roboto"/>
                <a:cs typeface="Roboto"/>
                <a:sym typeface="Roboto"/>
              </a:rPr>
              <a:t> are practicing intercropping within oil palm plantations. Farmers are most commonly taking up growing </a:t>
            </a:r>
            <a:r>
              <a:rPr b="1" i="0" lang="en" sz="1000" u="none" cap="none" strike="noStrike">
                <a:solidFill>
                  <a:schemeClr val="dk1"/>
                </a:solidFill>
                <a:latin typeface="Roboto"/>
                <a:ea typeface="Roboto"/>
                <a:cs typeface="Roboto"/>
                <a:sym typeface="Roboto"/>
              </a:rPr>
              <a:t>fruits &amp; vegetables</a:t>
            </a:r>
            <a:r>
              <a:rPr b="0" i="0" lang="en" sz="1000" u="none" cap="none" strike="noStrike">
                <a:solidFill>
                  <a:schemeClr val="dk1"/>
                </a:solidFill>
                <a:latin typeface="Roboto"/>
                <a:ea typeface="Roboto"/>
                <a:cs typeface="Roboto"/>
                <a:sym typeface="Roboto"/>
              </a:rPr>
              <a:t> and </a:t>
            </a:r>
            <a:r>
              <a:rPr b="1" i="0" lang="en" sz="1000" u="none" cap="none" strike="noStrike">
                <a:solidFill>
                  <a:schemeClr val="dk1"/>
                </a:solidFill>
                <a:latin typeface="Roboto"/>
                <a:ea typeface="Roboto"/>
                <a:cs typeface="Roboto"/>
                <a:sym typeface="Roboto"/>
              </a:rPr>
              <a:t>nuts and spices</a:t>
            </a:r>
            <a:r>
              <a:rPr b="0" i="0" lang="en" sz="1000" u="none" cap="none" strike="noStrike">
                <a:solidFill>
                  <a:schemeClr val="dk1"/>
                </a:solidFill>
                <a:latin typeface="Roboto"/>
                <a:ea typeface="Roboto"/>
                <a:cs typeface="Roboto"/>
                <a:sym typeface="Roboto"/>
              </a:rPr>
              <a:t> in-between the palm plantations.</a:t>
            </a:r>
            <a:endParaRPr b="0" i="0" sz="10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The mature palm plantations seen in AP are unsuitable for intercropping, as stated by farmers.</a:t>
            </a:r>
            <a:endParaRPr b="0" i="0" sz="1000" u="none" cap="none" strike="noStrike">
              <a:solidFill>
                <a:schemeClr val="dk1"/>
              </a:solidFill>
              <a:latin typeface="Roboto"/>
              <a:ea typeface="Roboto"/>
              <a:cs typeface="Roboto"/>
              <a:sym typeface="Roboto"/>
            </a:endParaRPr>
          </a:p>
        </p:txBody>
      </p:sp>
      <p:sp>
        <p:nvSpPr>
          <p:cNvPr id="1329" name="Google Shape;1329;p51"/>
          <p:cNvSpPr txBox="1"/>
          <p:nvPr/>
        </p:nvSpPr>
        <p:spPr>
          <a:xfrm>
            <a:off x="258975" y="4457050"/>
            <a:ext cx="8526000" cy="4638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 Oil palm is lucrative for farmers, as with increase in the number of years of growing the crop, farmers stop cultivating other crops, and have a tendency to shift entirely to oil palm plantations</a:t>
            </a:r>
            <a:endParaRPr b="0" i="1" sz="1100" u="none" cap="none" strike="noStrike">
              <a:solidFill>
                <a:srgbClr val="000000"/>
              </a:solidFill>
              <a:latin typeface="Roboto"/>
              <a:ea typeface="Roboto"/>
              <a:cs typeface="Roboto"/>
              <a:sym typeface="Roboto"/>
            </a:endParaRPr>
          </a:p>
        </p:txBody>
      </p:sp>
      <p:sp>
        <p:nvSpPr>
          <p:cNvPr id="1330" name="Google Shape;1330;p51"/>
          <p:cNvSpPr txBox="1"/>
          <p:nvPr/>
        </p:nvSpPr>
        <p:spPr>
          <a:xfrm>
            <a:off x="393750" y="1847275"/>
            <a:ext cx="4210500" cy="16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Distribution of various intercropping patterns in Assam</a:t>
            </a:r>
            <a:endParaRPr b="1" i="1" sz="1000" u="none" cap="none" strike="noStrike">
              <a:solidFill>
                <a:srgbClr val="000000"/>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52"/>
          <p:cNvSpPr txBox="1"/>
          <p:nvPr>
            <p:ph type="title"/>
          </p:nvPr>
        </p:nvSpPr>
        <p:spPr>
          <a:xfrm>
            <a:off x="499725" y="3571200"/>
            <a:ext cx="68085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II. Farming Practices</a:t>
            </a:r>
            <a:endParaRPr b="1">
              <a:latin typeface="Tahoma"/>
              <a:ea typeface="Tahoma"/>
              <a:cs typeface="Tahoma"/>
              <a:sym typeface="Tahoma"/>
            </a:endParaRPr>
          </a:p>
        </p:txBody>
      </p:sp>
      <p:sp>
        <p:nvSpPr>
          <p:cNvPr id="1337" name="Google Shape;1337;p52"/>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53"/>
          <p:cNvSpPr txBox="1"/>
          <p:nvPr/>
        </p:nvSpPr>
        <p:spPr>
          <a:xfrm>
            <a:off x="4685950" y="1727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53"/>
          <p:cNvSpPr/>
          <p:nvPr/>
        </p:nvSpPr>
        <p:spPr>
          <a:xfrm>
            <a:off x="5603150" y="2735188"/>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53"/>
          <p:cNvSpPr/>
          <p:nvPr/>
        </p:nvSpPr>
        <p:spPr>
          <a:xfrm>
            <a:off x="2631338" y="2735188"/>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53"/>
          <p:cNvSpPr/>
          <p:nvPr/>
        </p:nvSpPr>
        <p:spPr>
          <a:xfrm>
            <a:off x="2634525" y="830263"/>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53"/>
          <p:cNvSpPr/>
          <p:nvPr/>
        </p:nvSpPr>
        <p:spPr>
          <a:xfrm>
            <a:off x="5603150" y="904850"/>
            <a:ext cx="680700" cy="663900"/>
          </a:xfrm>
          <a:prstGeom prst="flowChartConnector">
            <a:avLst/>
          </a:prstGeom>
          <a:solidFill>
            <a:srgbClr val="EFEFE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53"/>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Nature of Plantation and Farming Practices </a:t>
            </a:r>
            <a:r>
              <a:rPr b="1" i="0" lang="en" sz="1600" u="none" cap="none" strike="noStrike">
                <a:solidFill>
                  <a:schemeClr val="dk2"/>
                </a:solidFill>
                <a:latin typeface="Roboto"/>
                <a:ea typeface="Roboto"/>
                <a:cs typeface="Roboto"/>
                <a:sym typeface="Roboto"/>
              </a:rPr>
              <a:t>I</a:t>
            </a:r>
            <a:r>
              <a:rPr b="0" i="0" lang="en" sz="1600" u="none" cap="none" strike="noStrike">
                <a:solidFill>
                  <a:schemeClr val="dk2"/>
                </a:solidFill>
                <a:latin typeface="Tahoma"/>
                <a:ea typeface="Tahoma"/>
                <a:cs typeface="Tahoma"/>
                <a:sym typeface="Tahoma"/>
              </a:rPr>
              <a:t> Primary research conducted by Sattva among the smallholder farmers have provided insights across various farming practices</a:t>
            </a:r>
            <a:endParaRPr b="0" i="0" sz="1600" u="none" cap="none" strike="noStrike">
              <a:solidFill>
                <a:schemeClr val="dk2"/>
              </a:solidFill>
              <a:latin typeface="Tahoma"/>
              <a:ea typeface="Tahoma"/>
              <a:cs typeface="Tahoma"/>
              <a:sym typeface="Tahoma"/>
            </a:endParaRPr>
          </a:p>
        </p:txBody>
      </p:sp>
      <p:sp>
        <p:nvSpPr>
          <p:cNvPr id="1349" name="Google Shape;1349;p53"/>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350" name="Google Shape;1350;p53"/>
          <p:cNvSpPr txBox="1"/>
          <p:nvPr/>
        </p:nvSpPr>
        <p:spPr>
          <a:xfrm>
            <a:off x="4713200" y="1718450"/>
            <a:ext cx="23931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Irrigation</a:t>
            </a:r>
            <a:endParaRPr b="1" i="0" sz="1000" u="none" cap="none" strike="noStrike">
              <a:solidFill>
                <a:schemeClr val="accent4"/>
              </a:solidFill>
              <a:latin typeface="Roboto"/>
              <a:ea typeface="Roboto"/>
              <a:cs typeface="Roboto"/>
              <a:sym typeface="Roboto"/>
            </a:endParaRPr>
          </a:p>
        </p:txBody>
      </p:sp>
      <p:pic>
        <p:nvPicPr>
          <p:cNvPr id="1351" name="Google Shape;1351;p53"/>
          <p:cNvPicPr preferRelativeResize="0"/>
          <p:nvPr/>
        </p:nvPicPr>
        <p:blipFill rotWithShape="1">
          <a:blip r:embed="rId3">
            <a:alphaModFix/>
          </a:blip>
          <a:srcRect b="0" l="0" r="0" t="0"/>
          <a:stretch/>
        </p:blipFill>
        <p:spPr>
          <a:xfrm>
            <a:off x="5711600" y="1004900"/>
            <a:ext cx="463800" cy="463800"/>
          </a:xfrm>
          <a:prstGeom prst="rect">
            <a:avLst/>
          </a:prstGeom>
          <a:noFill/>
          <a:ln>
            <a:noFill/>
          </a:ln>
          <a:effectLst>
            <a:outerShdw blurRad="57150" rotWithShape="0" algn="bl" dir="5400000" dist="19050">
              <a:srgbClr val="000000">
                <a:alpha val="49803"/>
              </a:srgbClr>
            </a:outerShdw>
          </a:effectLst>
        </p:spPr>
      </p:pic>
      <p:pic>
        <p:nvPicPr>
          <p:cNvPr id="1352" name="Google Shape;1352;p53"/>
          <p:cNvPicPr preferRelativeResize="0"/>
          <p:nvPr/>
        </p:nvPicPr>
        <p:blipFill rotWithShape="1">
          <a:blip r:embed="rId4">
            <a:alphaModFix/>
          </a:blip>
          <a:srcRect b="0" l="0" r="0" t="0"/>
          <a:stretch/>
        </p:blipFill>
        <p:spPr>
          <a:xfrm>
            <a:off x="2752500" y="906463"/>
            <a:ext cx="463800" cy="449664"/>
          </a:xfrm>
          <a:prstGeom prst="rect">
            <a:avLst/>
          </a:prstGeom>
          <a:noFill/>
          <a:ln>
            <a:noFill/>
          </a:ln>
          <a:effectLst>
            <a:outerShdw blurRad="57150" rotWithShape="0" algn="bl" dir="5400000" dist="19050">
              <a:srgbClr val="000000">
                <a:alpha val="49803"/>
              </a:srgbClr>
            </a:outerShdw>
          </a:effectLst>
        </p:spPr>
      </p:pic>
      <p:pic>
        <p:nvPicPr>
          <p:cNvPr id="1353" name="Google Shape;1353;p53"/>
          <p:cNvPicPr preferRelativeResize="0"/>
          <p:nvPr/>
        </p:nvPicPr>
        <p:blipFill rotWithShape="1">
          <a:blip r:embed="rId5">
            <a:alphaModFix/>
          </a:blip>
          <a:srcRect b="0" l="0" r="0" t="0"/>
          <a:stretch/>
        </p:blipFill>
        <p:spPr>
          <a:xfrm>
            <a:off x="2739787" y="2811388"/>
            <a:ext cx="463800" cy="463800"/>
          </a:xfrm>
          <a:prstGeom prst="rect">
            <a:avLst/>
          </a:prstGeom>
          <a:noFill/>
          <a:ln>
            <a:noFill/>
          </a:ln>
          <a:effectLst>
            <a:outerShdw blurRad="57150" rotWithShape="0" algn="bl" dir="5400000" dist="19050">
              <a:srgbClr val="000000">
                <a:alpha val="49803"/>
              </a:srgbClr>
            </a:outerShdw>
          </a:effectLst>
        </p:spPr>
      </p:pic>
      <p:pic>
        <p:nvPicPr>
          <p:cNvPr id="1354" name="Google Shape;1354;p53"/>
          <p:cNvPicPr preferRelativeResize="0"/>
          <p:nvPr/>
        </p:nvPicPr>
        <p:blipFill rotWithShape="1">
          <a:blip r:embed="rId6">
            <a:alphaModFix/>
          </a:blip>
          <a:srcRect b="0" l="0" r="0" t="0"/>
          <a:stretch/>
        </p:blipFill>
        <p:spPr>
          <a:xfrm>
            <a:off x="5702075" y="2811388"/>
            <a:ext cx="463800" cy="463800"/>
          </a:xfrm>
          <a:prstGeom prst="rect">
            <a:avLst/>
          </a:prstGeom>
          <a:noFill/>
          <a:ln>
            <a:noFill/>
          </a:ln>
          <a:effectLst>
            <a:outerShdw blurRad="57150" rotWithShape="0" algn="bl" dir="5400000" dist="19050">
              <a:srgbClr val="000000">
                <a:alpha val="49803"/>
              </a:srgbClr>
            </a:outerShdw>
          </a:effectLst>
        </p:spPr>
      </p:pic>
      <p:sp>
        <p:nvSpPr>
          <p:cNvPr id="1355" name="Google Shape;1355;p53"/>
          <p:cNvSpPr txBox="1"/>
          <p:nvPr/>
        </p:nvSpPr>
        <p:spPr>
          <a:xfrm>
            <a:off x="4560800" y="1962100"/>
            <a:ext cx="2613000" cy="554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Source of water</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Mode of irrigation</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irrigation</a:t>
            </a:r>
            <a:endParaRPr b="0" i="1" sz="800" u="none" cap="none" strike="noStrike">
              <a:solidFill>
                <a:schemeClr val="accent4"/>
              </a:solidFill>
              <a:latin typeface="Roboto"/>
              <a:ea typeface="Roboto"/>
              <a:cs typeface="Roboto"/>
              <a:sym typeface="Roboto"/>
            </a:endParaRPr>
          </a:p>
        </p:txBody>
      </p:sp>
      <p:sp>
        <p:nvSpPr>
          <p:cNvPr id="1356" name="Google Shape;1356;p53"/>
          <p:cNvSpPr txBox="1"/>
          <p:nvPr/>
        </p:nvSpPr>
        <p:spPr>
          <a:xfrm>
            <a:off x="4685950" y="3632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53"/>
          <p:cNvSpPr txBox="1"/>
          <p:nvPr/>
        </p:nvSpPr>
        <p:spPr>
          <a:xfrm>
            <a:off x="1790350" y="3632125"/>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53"/>
          <p:cNvSpPr txBox="1"/>
          <p:nvPr/>
        </p:nvSpPr>
        <p:spPr>
          <a:xfrm>
            <a:off x="1790350" y="1727200"/>
            <a:ext cx="2420400" cy="789000"/>
          </a:xfrm>
          <a:prstGeom prst="rect">
            <a:avLst/>
          </a:prstGeom>
          <a:solidFill>
            <a:srgbClr val="D9EAD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53"/>
          <p:cNvSpPr txBox="1"/>
          <p:nvPr/>
        </p:nvSpPr>
        <p:spPr>
          <a:xfrm>
            <a:off x="1790350" y="3623450"/>
            <a:ext cx="24204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Energy</a:t>
            </a:r>
            <a:endParaRPr b="1" i="0" sz="1000" u="none" cap="none" strike="noStrike">
              <a:solidFill>
                <a:schemeClr val="accent4"/>
              </a:solidFill>
              <a:latin typeface="Roboto"/>
              <a:ea typeface="Roboto"/>
              <a:cs typeface="Roboto"/>
              <a:sym typeface="Roboto"/>
            </a:endParaRPr>
          </a:p>
        </p:txBody>
      </p:sp>
      <p:sp>
        <p:nvSpPr>
          <p:cNvPr id="1360" name="Google Shape;1360;p53"/>
          <p:cNvSpPr txBox="1"/>
          <p:nvPr/>
        </p:nvSpPr>
        <p:spPr>
          <a:xfrm>
            <a:off x="4713200" y="3623450"/>
            <a:ext cx="2393100" cy="32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Labour</a:t>
            </a:r>
            <a:endParaRPr b="1" i="0" sz="1000" u="none" cap="none" strike="noStrike">
              <a:solidFill>
                <a:schemeClr val="accent4"/>
              </a:solidFill>
              <a:latin typeface="Roboto"/>
              <a:ea typeface="Roboto"/>
              <a:cs typeface="Roboto"/>
              <a:sym typeface="Roboto"/>
            </a:endParaRPr>
          </a:p>
        </p:txBody>
      </p:sp>
      <p:sp>
        <p:nvSpPr>
          <p:cNvPr id="1361" name="Google Shape;1361;p53"/>
          <p:cNvSpPr txBox="1"/>
          <p:nvPr/>
        </p:nvSpPr>
        <p:spPr>
          <a:xfrm>
            <a:off x="1790350" y="1649225"/>
            <a:ext cx="2420400" cy="463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Fertilizer</a:t>
            </a:r>
            <a:endParaRPr b="0" i="0" sz="800" u="none" cap="none" strike="noStrike">
              <a:solidFill>
                <a:schemeClr val="accent4"/>
              </a:solidFill>
              <a:latin typeface="Roboto"/>
              <a:ea typeface="Roboto"/>
              <a:cs typeface="Roboto"/>
              <a:sym typeface="Roboto"/>
            </a:endParaRPr>
          </a:p>
        </p:txBody>
      </p:sp>
      <p:sp>
        <p:nvSpPr>
          <p:cNvPr id="1362" name="Google Shape;1362;p53"/>
          <p:cNvSpPr txBox="1"/>
          <p:nvPr/>
        </p:nvSpPr>
        <p:spPr>
          <a:xfrm>
            <a:off x="1665200" y="1962175"/>
            <a:ext cx="2613000" cy="431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Type of fertilizer used</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fertilizer</a:t>
            </a:r>
            <a:endParaRPr b="0" i="1" sz="800" u="none" cap="none" strike="noStrike">
              <a:solidFill>
                <a:schemeClr val="accent4"/>
              </a:solidFill>
              <a:latin typeface="Roboto"/>
              <a:ea typeface="Roboto"/>
              <a:cs typeface="Roboto"/>
              <a:sym typeface="Roboto"/>
            </a:endParaRPr>
          </a:p>
        </p:txBody>
      </p:sp>
      <p:sp>
        <p:nvSpPr>
          <p:cNvPr id="1363" name="Google Shape;1363;p53"/>
          <p:cNvSpPr txBox="1"/>
          <p:nvPr/>
        </p:nvSpPr>
        <p:spPr>
          <a:xfrm>
            <a:off x="1665200" y="3867100"/>
            <a:ext cx="2613000" cy="431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Source and use of energy</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energy</a:t>
            </a:r>
            <a:endParaRPr b="0" i="1" sz="800" u="none" cap="none" strike="noStrike">
              <a:solidFill>
                <a:schemeClr val="accent4"/>
              </a:solidFill>
              <a:latin typeface="Roboto"/>
              <a:ea typeface="Roboto"/>
              <a:cs typeface="Roboto"/>
              <a:sym typeface="Roboto"/>
            </a:endParaRPr>
          </a:p>
        </p:txBody>
      </p:sp>
      <p:sp>
        <p:nvSpPr>
          <p:cNvPr id="1364" name="Google Shape;1364;p53"/>
          <p:cNvSpPr txBox="1"/>
          <p:nvPr/>
        </p:nvSpPr>
        <p:spPr>
          <a:xfrm>
            <a:off x="4560800" y="3867100"/>
            <a:ext cx="2613000" cy="554100"/>
          </a:xfrm>
          <a:prstGeom prst="rect">
            <a:avLst/>
          </a:prstGeom>
          <a:noFill/>
          <a:ln>
            <a:noFill/>
          </a:ln>
        </p:spPr>
        <p:txBody>
          <a:bodyPr anchorCtr="0" anchor="t" bIns="91425" lIns="91425" spcFirstLastPara="1" rIns="91425" wrap="square" tIns="91425">
            <a:spAutoFit/>
          </a:bodyPr>
          <a:lstStyle/>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Source of labour </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Activities undertaken by labour</a:t>
            </a:r>
            <a:endParaRPr b="0" i="1" sz="800" u="none" cap="none" strike="noStrike">
              <a:solidFill>
                <a:schemeClr val="accent4"/>
              </a:solidFill>
              <a:latin typeface="Roboto"/>
              <a:ea typeface="Roboto"/>
              <a:cs typeface="Roboto"/>
              <a:sym typeface="Roboto"/>
            </a:endParaRPr>
          </a:p>
          <a:p>
            <a:pPr indent="-279400" lvl="0" marL="457200" marR="0" rtl="0" algn="l">
              <a:lnSpc>
                <a:spcPct val="100000"/>
              </a:lnSpc>
              <a:spcBef>
                <a:spcPts val="0"/>
              </a:spcBef>
              <a:spcAft>
                <a:spcPts val="0"/>
              </a:spcAft>
              <a:buClr>
                <a:schemeClr val="accent4"/>
              </a:buClr>
              <a:buSzPts val="800"/>
              <a:buFont typeface="Roboto"/>
              <a:buChar char="●"/>
            </a:pPr>
            <a:r>
              <a:rPr b="0" i="1" lang="en" sz="800" u="none" cap="none" strike="noStrike">
                <a:solidFill>
                  <a:schemeClr val="accent4"/>
                </a:solidFill>
                <a:latin typeface="Roboto"/>
                <a:ea typeface="Roboto"/>
                <a:cs typeface="Roboto"/>
                <a:sym typeface="Roboto"/>
              </a:rPr>
              <a:t>Cost incurred on labour</a:t>
            </a:r>
            <a:endParaRPr b="0" i="1" sz="800" u="none" cap="none" strike="noStrike">
              <a:solidFill>
                <a:schemeClr val="accent4"/>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54"/>
          <p:cNvSpPr txBox="1"/>
          <p:nvPr/>
        </p:nvSpPr>
        <p:spPr>
          <a:xfrm>
            <a:off x="5202850" y="954175"/>
            <a:ext cx="3819000" cy="1431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Method of Irrigation</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Dominant methods of irrigation in both Assam and AP are </a:t>
            </a:r>
            <a:r>
              <a:rPr b="1" i="1" lang="en" sz="1000" u="none" cap="none" strike="noStrike">
                <a:solidFill>
                  <a:srgbClr val="000000"/>
                </a:solidFill>
                <a:latin typeface="Roboto"/>
                <a:ea typeface="Roboto"/>
                <a:cs typeface="Roboto"/>
                <a:sym typeface="Roboto"/>
              </a:rPr>
              <a:t>Basin Method and Drip or Microjet Method of irrigation</a:t>
            </a:r>
            <a:r>
              <a:rPr b="0" i="1" lang="en" sz="1000" u="none" cap="none" strike="noStrike">
                <a:solidFill>
                  <a:srgbClr val="000000"/>
                </a:solidFill>
                <a:latin typeface="Roboto"/>
                <a:ea typeface="Roboto"/>
                <a:cs typeface="Roboto"/>
                <a:sym typeface="Roboto"/>
              </a:rPr>
              <a:t>.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34%</a:t>
            </a:r>
            <a:r>
              <a:rPr b="0" i="0" lang="en" sz="1000" u="none" cap="none" strike="noStrike">
                <a:solidFill>
                  <a:srgbClr val="000000"/>
                </a:solidFill>
                <a:latin typeface="Roboto"/>
                <a:ea typeface="Roboto"/>
                <a:cs typeface="Roboto"/>
                <a:sym typeface="Roboto"/>
              </a:rPr>
              <a:t> of farmers in AP have both Basin and Drip irrigation method. </a:t>
            </a:r>
            <a:r>
              <a:rPr b="1" i="0" lang="en" sz="1000" u="none" cap="none" strike="noStrike">
                <a:solidFill>
                  <a:srgbClr val="000000"/>
                </a:solidFill>
                <a:latin typeface="Roboto"/>
                <a:ea typeface="Roboto"/>
                <a:cs typeface="Roboto"/>
                <a:sym typeface="Roboto"/>
              </a:rPr>
              <a:t>53%</a:t>
            </a:r>
            <a:r>
              <a:rPr b="0" i="0" lang="en" sz="1000" u="none" cap="none" strike="noStrike">
                <a:solidFill>
                  <a:srgbClr val="000000"/>
                </a:solidFill>
                <a:latin typeface="Roboto"/>
                <a:ea typeface="Roboto"/>
                <a:cs typeface="Roboto"/>
                <a:sym typeface="Roboto"/>
              </a:rPr>
              <a:t> use drip irrigation exclusively and rest </a:t>
            </a:r>
            <a:r>
              <a:rPr b="1" i="0" lang="en" sz="1000" u="none" cap="none" strike="noStrike">
                <a:solidFill>
                  <a:srgbClr val="000000"/>
                </a:solidFill>
                <a:latin typeface="Roboto"/>
                <a:ea typeface="Roboto"/>
                <a:cs typeface="Roboto"/>
                <a:sym typeface="Roboto"/>
              </a:rPr>
              <a:t>13%</a:t>
            </a:r>
            <a:r>
              <a:rPr b="0" i="0" lang="en" sz="1000" u="none" cap="none" strike="noStrike">
                <a:solidFill>
                  <a:srgbClr val="000000"/>
                </a:solidFill>
                <a:latin typeface="Roboto"/>
                <a:ea typeface="Roboto"/>
                <a:cs typeface="Roboto"/>
                <a:sym typeface="Roboto"/>
              </a:rPr>
              <a:t> use only basin irrigation method.</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18%</a:t>
            </a:r>
            <a:r>
              <a:rPr b="0" i="0" lang="en" sz="1000" u="none" cap="none" strike="noStrike">
                <a:solidFill>
                  <a:srgbClr val="000000"/>
                </a:solidFill>
                <a:latin typeface="Roboto"/>
                <a:ea typeface="Roboto"/>
                <a:cs typeface="Roboto"/>
                <a:sym typeface="Roboto"/>
              </a:rPr>
              <a:t> of farmers in Assam have either Basin or Drip irrigation </a:t>
            </a:r>
            <a:endParaRPr b="0" i="0" sz="1000" u="none" cap="none" strike="noStrike">
              <a:solidFill>
                <a:srgbClr val="000000"/>
              </a:solidFill>
              <a:latin typeface="Roboto"/>
              <a:ea typeface="Roboto"/>
              <a:cs typeface="Roboto"/>
              <a:sym typeface="Roboto"/>
            </a:endParaRPr>
          </a:p>
        </p:txBody>
      </p:sp>
      <p:sp>
        <p:nvSpPr>
          <p:cNvPr id="1371" name="Google Shape;1371;p54"/>
          <p:cNvSpPr txBox="1"/>
          <p:nvPr/>
        </p:nvSpPr>
        <p:spPr>
          <a:xfrm>
            <a:off x="4674000" y="872275"/>
            <a:ext cx="4347900" cy="16113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54"/>
          <p:cNvSpPr txBox="1"/>
          <p:nvPr/>
        </p:nvSpPr>
        <p:spPr>
          <a:xfrm>
            <a:off x="468100" y="2695238"/>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AP</a:t>
            </a:r>
            <a:endParaRPr b="1" i="0" sz="1000" u="none" cap="none" strike="noStrike">
              <a:solidFill>
                <a:srgbClr val="000000"/>
              </a:solidFill>
              <a:latin typeface="Roboto"/>
              <a:ea typeface="Roboto"/>
              <a:cs typeface="Roboto"/>
              <a:sym typeface="Roboto"/>
            </a:endParaRPr>
          </a:p>
        </p:txBody>
      </p:sp>
      <p:sp>
        <p:nvSpPr>
          <p:cNvPr id="1373" name="Google Shape;1373;p54"/>
          <p:cNvSpPr txBox="1"/>
          <p:nvPr/>
        </p:nvSpPr>
        <p:spPr>
          <a:xfrm>
            <a:off x="468100" y="3491913"/>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374" name="Google Shape;1374;p54"/>
          <p:cNvSpPr txBox="1"/>
          <p:nvPr/>
        </p:nvSpPr>
        <p:spPr>
          <a:xfrm rot="-5400000">
            <a:off x="-288050" y="3123123"/>
            <a:ext cx="13023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both states</a:t>
            </a:r>
            <a:endParaRPr b="1" i="0" sz="800" u="none" cap="none" strike="noStrike">
              <a:solidFill>
                <a:srgbClr val="000000"/>
              </a:solidFill>
              <a:latin typeface="Roboto"/>
              <a:ea typeface="Roboto"/>
              <a:cs typeface="Roboto"/>
              <a:sym typeface="Roboto"/>
            </a:endParaRPr>
          </a:p>
        </p:txBody>
      </p:sp>
      <p:sp>
        <p:nvSpPr>
          <p:cNvPr id="1375" name="Google Shape;1375;p54"/>
          <p:cNvSpPr txBox="1"/>
          <p:nvPr/>
        </p:nvSpPr>
        <p:spPr>
          <a:xfrm>
            <a:off x="1681000" y="3615575"/>
            <a:ext cx="675000" cy="17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chemeClr val="lt1"/>
                </a:solidFill>
                <a:latin typeface="Roboto"/>
                <a:ea typeface="Roboto"/>
                <a:cs typeface="Roboto"/>
                <a:sym typeface="Roboto"/>
              </a:rPr>
              <a:t>~14%</a:t>
            </a:r>
            <a:endParaRPr b="1" i="1" sz="1000" u="none" cap="none" strike="noStrike">
              <a:solidFill>
                <a:schemeClr val="lt1"/>
              </a:solidFill>
              <a:latin typeface="Roboto"/>
              <a:ea typeface="Roboto"/>
              <a:cs typeface="Roboto"/>
              <a:sym typeface="Roboto"/>
            </a:endParaRPr>
          </a:p>
        </p:txBody>
      </p:sp>
      <p:sp>
        <p:nvSpPr>
          <p:cNvPr id="1376" name="Google Shape;1376;p5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377" name="Google Shape;1377;p54"/>
          <p:cNvSpPr txBox="1"/>
          <p:nvPr/>
        </p:nvSpPr>
        <p:spPr>
          <a:xfrm>
            <a:off x="1148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Irrigation</a:t>
            </a:r>
            <a:r>
              <a:rPr b="1" i="0" lang="en" sz="1600" u="none" cap="none" strike="noStrike">
                <a:solidFill>
                  <a:schemeClr val="dk2"/>
                </a:solidFill>
                <a:latin typeface="Roboto"/>
                <a:ea typeface="Roboto"/>
                <a:cs typeface="Roboto"/>
                <a:sym typeface="Roboto"/>
              </a:rPr>
              <a:t> I </a:t>
            </a:r>
            <a:r>
              <a:rPr b="0" i="0" lang="en" sz="1600" u="none" cap="none" strike="noStrike">
                <a:solidFill>
                  <a:schemeClr val="dk2"/>
                </a:solidFill>
                <a:latin typeface="Tahoma"/>
                <a:ea typeface="Tahoma"/>
                <a:cs typeface="Tahoma"/>
                <a:sym typeface="Tahoma"/>
              </a:rPr>
              <a:t>While majority of farmers in Assam (82%) practice rainfed cultivation of oil palm, all plantations in AP rely on irrigation systems</a:t>
            </a:r>
            <a:endParaRPr b="0" i="0" sz="1600" u="none" cap="none" strike="noStrike">
              <a:solidFill>
                <a:schemeClr val="dk2"/>
              </a:solidFill>
              <a:latin typeface="Tahoma"/>
              <a:ea typeface="Tahoma"/>
              <a:cs typeface="Tahoma"/>
              <a:sym typeface="Tahoma"/>
            </a:endParaRPr>
          </a:p>
        </p:txBody>
      </p:sp>
      <p:sp>
        <p:nvSpPr>
          <p:cNvPr id="1378" name="Google Shape;1378;p54"/>
          <p:cNvSpPr txBox="1"/>
          <p:nvPr/>
        </p:nvSpPr>
        <p:spPr>
          <a:xfrm>
            <a:off x="129275" y="4186175"/>
            <a:ext cx="8768700" cy="6417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 success of oil palm cultivation in Assam is significantly supported by its abundant rainfall. However, approximately 40% cited the absence of irrigation facilities as a challenge. This issue arises from the erratic nature of rainfall, leading to prolonged periods of drought lasting 3-4 months, during which farmers experience complete yield loss.</a:t>
            </a:r>
            <a:endParaRPr b="0" i="1" sz="1100" u="none" cap="none" strike="noStrike">
              <a:solidFill>
                <a:srgbClr val="000000"/>
              </a:solidFill>
              <a:latin typeface="Roboto"/>
              <a:ea typeface="Roboto"/>
              <a:cs typeface="Roboto"/>
              <a:sym typeface="Roboto"/>
            </a:endParaRPr>
          </a:p>
        </p:txBody>
      </p:sp>
      <p:pic>
        <p:nvPicPr>
          <p:cNvPr id="1379" name="Google Shape;1379;p54"/>
          <p:cNvPicPr preferRelativeResize="0"/>
          <p:nvPr/>
        </p:nvPicPr>
        <p:blipFill rotWithShape="1">
          <a:blip r:embed="rId3">
            <a:alphaModFix/>
          </a:blip>
          <a:srcRect b="0" l="0" r="0" t="0"/>
          <a:stretch/>
        </p:blipFill>
        <p:spPr>
          <a:xfrm>
            <a:off x="4688650" y="1603700"/>
            <a:ext cx="463800" cy="463800"/>
          </a:xfrm>
          <a:prstGeom prst="rect">
            <a:avLst/>
          </a:prstGeom>
          <a:noFill/>
          <a:ln>
            <a:noFill/>
          </a:ln>
        </p:spPr>
      </p:pic>
      <p:sp>
        <p:nvSpPr>
          <p:cNvPr id="1380" name="Google Shape;1380;p54"/>
          <p:cNvSpPr txBox="1"/>
          <p:nvPr/>
        </p:nvSpPr>
        <p:spPr>
          <a:xfrm>
            <a:off x="224100" y="872275"/>
            <a:ext cx="4347900" cy="16113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54"/>
          <p:cNvSpPr txBox="1"/>
          <p:nvPr/>
        </p:nvSpPr>
        <p:spPr>
          <a:xfrm>
            <a:off x="752950" y="954175"/>
            <a:ext cx="3714900" cy="1447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Source of Water for Irrigation</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The three prominent</a:t>
            </a:r>
            <a:r>
              <a:rPr b="1" i="1" lang="en" sz="1000" u="none" cap="none" strike="noStrike">
                <a:solidFill>
                  <a:srgbClr val="000000"/>
                </a:solidFill>
                <a:latin typeface="Roboto"/>
                <a:ea typeface="Roboto"/>
                <a:cs typeface="Roboto"/>
                <a:sym typeface="Roboto"/>
              </a:rPr>
              <a:t> sources of water for irrigation are ground, canal/river and rainwater.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Majority of farmers in Assam rely on rainfed agriculture. </a:t>
            </a:r>
            <a:r>
              <a:rPr b="1" i="1" lang="en" sz="1000" u="none" cap="none" strike="noStrike">
                <a:solidFill>
                  <a:srgbClr val="000000"/>
                </a:solidFill>
                <a:latin typeface="Roboto"/>
                <a:ea typeface="Roboto"/>
                <a:cs typeface="Roboto"/>
                <a:sym typeface="Roboto"/>
              </a:rPr>
              <a:t>~80% farmers use rainwater</a:t>
            </a:r>
            <a:r>
              <a:rPr b="0" i="1" lang="en" sz="1000" u="none" cap="none" strike="noStrike">
                <a:solidFill>
                  <a:srgbClr val="000000"/>
                </a:solidFill>
                <a:latin typeface="Roboto"/>
                <a:ea typeface="Roboto"/>
                <a:cs typeface="Roboto"/>
                <a:sym typeface="Roboto"/>
              </a:rPr>
              <a:t> as a major source for irrigation.</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In AP, </a:t>
            </a:r>
            <a:r>
              <a:rPr b="1" i="1" lang="en" sz="1000" u="none" cap="none" strike="noStrike">
                <a:solidFill>
                  <a:srgbClr val="000000"/>
                </a:solidFill>
                <a:latin typeface="Roboto"/>
                <a:ea typeface="Roboto"/>
                <a:cs typeface="Roboto"/>
                <a:sym typeface="Roboto"/>
              </a:rPr>
              <a:t>100% of the farmers rely on groundwater</a:t>
            </a:r>
            <a:r>
              <a:rPr b="0" i="1" lang="en" sz="1000" u="none" cap="none" strike="noStrike">
                <a:solidFill>
                  <a:srgbClr val="000000"/>
                </a:solidFill>
                <a:latin typeface="Roboto"/>
                <a:ea typeface="Roboto"/>
                <a:cs typeface="Roboto"/>
                <a:sym typeface="Roboto"/>
              </a:rPr>
              <a:t> for irrigation.</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p:txBody>
      </p:sp>
      <p:pic>
        <p:nvPicPr>
          <p:cNvPr id="1382" name="Google Shape;1382;p54"/>
          <p:cNvPicPr preferRelativeResize="0"/>
          <p:nvPr/>
        </p:nvPicPr>
        <p:blipFill rotWithShape="1">
          <a:blip r:embed="rId4">
            <a:alphaModFix/>
          </a:blip>
          <a:srcRect b="0" l="0" r="0" t="0"/>
          <a:stretch/>
        </p:blipFill>
        <p:spPr>
          <a:xfrm>
            <a:off x="283675" y="1603700"/>
            <a:ext cx="463800" cy="463800"/>
          </a:xfrm>
          <a:prstGeom prst="rect">
            <a:avLst/>
          </a:prstGeom>
          <a:noFill/>
          <a:ln>
            <a:noFill/>
          </a:ln>
        </p:spPr>
      </p:pic>
      <p:pic>
        <p:nvPicPr>
          <p:cNvPr id="1383" name="Google Shape;1383;p54" title="Chart"/>
          <p:cNvPicPr preferRelativeResize="0"/>
          <p:nvPr/>
        </p:nvPicPr>
        <p:blipFill rotWithShape="1">
          <a:blip r:embed="rId5">
            <a:alphaModFix/>
          </a:blip>
          <a:srcRect b="13377" l="2435" r="15549" t="74382"/>
          <a:stretch/>
        </p:blipFill>
        <p:spPr>
          <a:xfrm>
            <a:off x="5303023" y="3419550"/>
            <a:ext cx="3655299" cy="463824"/>
          </a:xfrm>
          <a:prstGeom prst="rect">
            <a:avLst/>
          </a:prstGeom>
          <a:noFill/>
          <a:ln>
            <a:noFill/>
          </a:ln>
        </p:spPr>
      </p:pic>
      <p:sp>
        <p:nvSpPr>
          <p:cNvPr id="1384" name="Google Shape;1384;p54"/>
          <p:cNvSpPr txBox="1"/>
          <p:nvPr/>
        </p:nvSpPr>
        <p:spPr>
          <a:xfrm>
            <a:off x="5337800" y="3531775"/>
            <a:ext cx="285900" cy="260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~8%</a:t>
            </a:r>
            <a:endParaRPr b="1" i="1" sz="1000" u="none" cap="none" strike="noStrike">
              <a:solidFill>
                <a:srgbClr val="000000"/>
              </a:solidFill>
              <a:latin typeface="Roboto"/>
              <a:ea typeface="Roboto"/>
              <a:cs typeface="Roboto"/>
              <a:sym typeface="Roboto"/>
            </a:endParaRPr>
          </a:p>
        </p:txBody>
      </p:sp>
      <p:sp>
        <p:nvSpPr>
          <p:cNvPr id="1385" name="Google Shape;1385;p54"/>
          <p:cNvSpPr txBox="1"/>
          <p:nvPr/>
        </p:nvSpPr>
        <p:spPr>
          <a:xfrm>
            <a:off x="5623700" y="3531775"/>
            <a:ext cx="350400" cy="260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chemeClr val="lt1"/>
                </a:solidFill>
                <a:latin typeface="Roboto"/>
                <a:ea typeface="Roboto"/>
                <a:cs typeface="Roboto"/>
                <a:sym typeface="Roboto"/>
              </a:rPr>
              <a:t>~10%</a:t>
            </a:r>
            <a:endParaRPr b="1" i="1" sz="1000" u="none" cap="none" strike="noStrike">
              <a:solidFill>
                <a:schemeClr val="lt1"/>
              </a:solidFill>
              <a:latin typeface="Roboto"/>
              <a:ea typeface="Roboto"/>
              <a:cs typeface="Roboto"/>
              <a:sym typeface="Roboto"/>
            </a:endParaRPr>
          </a:p>
        </p:txBody>
      </p:sp>
      <p:sp>
        <p:nvSpPr>
          <p:cNvPr id="1386" name="Google Shape;1386;p54"/>
          <p:cNvSpPr txBox="1"/>
          <p:nvPr/>
        </p:nvSpPr>
        <p:spPr>
          <a:xfrm>
            <a:off x="5974098" y="3573625"/>
            <a:ext cx="2934900" cy="17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Rainfed </a:t>
            </a:r>
            <a:r>
              <a:rPr b="1" i="1" lang="en" sz="1000" u="none" cap="none" strike="noStrike">
                <a:solidFill>
                  <a:schemeClr val="dk1"/>
                </a:solidFill>
                <a:latin typeface="Roboto"/>
                <a:ea typeface="Roboto"/>
                <a:cs typeface="Roboto"/>
                <a:sym typeface="Roboto"/>
              </a:rPr>
              <a:t>~82%</a:t>
            </a:r>
            <a:endParaRPr b="1" i="1" sz="1000" u="none" cap="none" strike="noStrike">
              <a:solidFill>
                <a:schemeClr val="dk1"/>
              </a:solidFill>
              <a:latin typeface="Roboto"/>
              <a:ea typeface="Roboto"/>
              <a:cs typeface="Roboto"/>
              <a:sym typeface="Roboto"/>
            </a:endParaRPr>
          </a:p>
        </p:txBody>
      </p:sp>
      <p:sp>
        <p:nvSpPr>
          <p:cNvPr id="1387" name="Google Shape;1387;p54"/>
          <p:cNvSpPr txBox="1"/>
          <p:nvPr/>
        </p:nvSpPr>
        <p:spPr>
          <a:xfrm rot="-5400000">
            <a:off x="4108475" y="3123123"/>
            <a:ext cx="13023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both states</a:t>
            </a:r>
            <a:endParaRPr b="1" i="0" sz="800" u="none" cap="none" strike="noStrike">
              <a:solidFill>
                <a:srgbClr val="000000"/>
              </a:solidFill>
              <a:latin typeface="Roboto"/>
              <a:ea typeface="Roboto"/>
              <a:cs typeface="Roboto"/>
              <a:sym typeface="Roboto"/>
            </a:endParaRPr>
          </a:p>
        </p:txBody>
      </p:sp>
      <p:sp>
        <p:nvSpPr>
          <p:cNvPr id="1388" name="Google Shape;1388;p54"/>
          <p:cNvSpPr txBox="1"/>
          <p:nvPr/>
        </p:nvSpPr>
        <p:spPr>
          <a:xfrm>
            <a:off x="4855675" y="2785538"/>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AP</a:t>
            </a:r>
            <a:endParaRPr b="1" i="0" sz="1000" u="none" cap="none" strike="noStrike">
              <a:solidFill>
                <a:srgbClr val="000000"/>
              </a:solidFill>
              <a:latin typeface="Roboto"/>
              <a:ea typeface="Roboto"/>
              <a:cs typeface="Roboto"/>
              <a:sym typeface="Roboto"/>
            </a:endParaRPr>
          </a:p>
        </p:txBody>
      </p:sp>
      <p:sp>
        <p:nvSpPr>
          <p:cNvPr id="1389" name="Google Shape;1389;p54"/>
          <p:cNvSpPr txBox="1"/>
          <p:nvPr/>
        </p:nvSpPr>
        <p:spPr>
          <a:xfrm>
            <a:off x="4855675" y="3491913"/>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pic>
        <p:nvPicPr>
          <p:cNvPr id="1390" name="Google Shape;1390;p54" title="Chart"/>
          <p:cNvPicPr preferRelativeResize="0"/>
          <p:nvPr/>
        </p:nvPicPr>
        <p:blipFill rotWithShape="1">
          <a:blip r:embed="rId6">
            <a:alphaModFix/>
          </a:blip>
          <a:srcRect b="73392" l="2806" r="28573" t="10360"/>
          <a:stretch/>
        </p:blipFill>
        <p:spPr>
          <a:xfrm>
            <a:off x="5284700" y="2606525"/>
            <a:ext cx="3655299" cy="574475"/>
          </a:xfrm>
          <a:prstGeom prst="rect">
            <a:avLst/>
          </a:prstGeom>
          <a:noFill/>
          <a:ln>
            <a:noFill/>
          </a:ln>
        </p:spPr>
      </p:pic>
      <p:sp>
        <p:nvSpPr>
          <p:cNvPr id="1391" name="Google Shape;1391;p54"/>
          <p:cNvSpPr txBox="1"/>
          <p:nvPr/>
        </p:nvSpPr>
        <p:spPr>
          <a:xfrm>
            <a:off x="5326750" y="2860300"/>
            <a:ext cx="463800" cy="260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~13%</a:t>
            </a:r>
            <a:endParaRPr b="1" i="1" sz="1000" u="none" cap="none" strike="noStrike">
              <a:solidFill>
                <a:srgbClr val="000000"/>
              </a:solidFill>
              <a:latin typeface="Roboto"/>
              <a:ea typeface="Roboto"/>
              <a:cs typeface="Roboto"/>
              <a:sym typeface="Roboto"/>
            </a:endParaRPr>
          </a:p>
        </p:txBody>
      </p:sp>
      <p:sp>
        <p:nvSpPr>
          <p:cNvPr id="1392" name="Google Shape;1392;p54"/>
          <p:cNvSpPr txBox="1"/>
          <p:nvPr/>
        </p:nvSpPr>
        <p:spPr>
          <a:xfrm>
            <a:off x="5761450" y="2860300"/>
            <a:ext cx="1875000" cy="260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chemeClr val="lt1"/>
                </a:solidFill>
                <a:latin typeface="Roboto"/>
                <a:ea typeface="Roboto"/>
                <a:cs typeface="Roboto"/>
                <a:sym typeface="Roboto"/>
              </a:rPr>
              <a:t>~53%</a:t>
            </a:r>
            <a:endParaRPr b="1" i="1" sz="1000" u="none" cap="none" strike="noStrike">
              <a:solidFill>
                <a:schemeClr val="lt1"/>
              </a:solidFill>
              <a:latin typeface="Roboto"/>
              <a:ea typeface="Roboto"/>
              <a:cs typeface="Roboto"/>
              <a:sym typeface="Roboto"/>
            </a:endParaRPr>
          </a:p>
        </p:txBody>
      </p:sp>
      <p:sp>
        <p:nvSpPr>
          <p:cNvPr id="1393" name="Google Shape;1393;p54"/>
          <p:cNvSpPr txBox="1"/>
          <p:nvPr/>
        </p:nvSpPr>
        <p:spPr>
          <a:xfrm>
            <a:off x="7636399" y="2902150"/>
            <a:ext cx="1261500" cy="176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Both</a:t>
            </a:r>
            <a:r>
              <a:rPr b="1" i="1" lang="en" sz="1000" u="none" cap="none" strike="noStrike">
                <a:solidFill>
                  <a:schemeClr val="dk1"/>
                </a:solidFill>
                <a:latin typeface="Roboto"/>
                <a:ea typeface="Roboto"/>
                <a:cs typeface="Roboto"/>
                <a:sym typeface="Roboto"/>
              </a:rPr>
              <a:t>~34%</a:t>
            </a:r>
            <a:endParaRPr b="1" i="1" sz="1000" u="none" cap="none" strike="noStrike">
              <a:solidFill>
                <a:schemeClr val="dk1"/>
              </a:solidFill>
              <a:latin typeface="Roboto"/>
              <a:ea typeface="Roboto"/>
              <a:cs typeface="Roboto"/>
              <a:sym typeface="Roboto"/>
            </a:endParaRPr>
          </a:p>
        </p:txBody>
      </p:sp>
      <p:pic>
        <p:nvPicPr>
          <p:cNvPr id="1394" name="Google Shape;1394;p54" title="Chart"/>
          <p:cNvPicPr preferRelativeResize="0"/>
          <p:nvPr/>
        </p:nvPicPr>
        <p:blipFill rotWithShape="1">
          <a:blip r:embed="rId7">
            <a:alphaModFix/>
          </a:blip>
          <a:srcRect b="12880" l="2943" r="28289" t="57118"/>
          <a:stretch/>
        </p:blipFill>
        <p:spPr>
          <a:xfrm>
            <a:off x="958450" y="3243625"/>
            <a:ext cx="3613551" cy="836675"/>
          </a:xfrm>
          <a:prstGeom prst="rect">
            <a:avLst/>
          </a:prstGeom>
          <a:noFill/>
          <a:ln>
            <a:noFill/>
          </a:ln>
        </p:spPr>
      </p:pic>
      <p:pic>
        <p:nvPicPr>
          <p:cNvPr id="1395" name="Google Shape;1395;p54" title="Chart"/>
          <p:cNvPicPr preferRelativeResize="0"/>
          <p:nvPr/>
        </p:nvPicPr>
        <p:blipFill rotWithShape="1">
          <a:blip r:embed="rId8">
            <a:alphaModFix/>
          </a:blip>
          <a:srcRect b="13362" l="3034" r="29800" t="68671"/>
          <a:stretch/>
        </p:blipFill>
        <p:spPr>
          <a:xfrm>
            <a:off x="796025" y="2637175"/>
            <a:ext cx="3342426" cy="543049"/>
          </a:xfrm>
          <a:prstGeom prst="rect">
            <a:avLst/>
          </a:prstGeom>
          <a:noFill/>
          <a:ln>
            <a:noFill/>
          </a:ln>
        </p:spPr>
      </p:pic>
      <p:sp>
        <p:nvSpPr>
          <p:cNvPr id="1396" name="Google Shape;1396;p54"/>
          <p:cNvSpPr txBox="1"/>
          <p:nvPr/>
        </p:nvSpPr>
        <p:spPr>
          <a:xfrm>
            <a:off x="1287775" y="48055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
        <p:nvSpPr>
          <p:cNvPr id="1397" name="Google Shape;1397;p54"/>
          <p:cNvSpPr txBox="1"/>
          <p:nvPr/>
        </p:nvSpPr>
        <p:spPr>
          <a:xfrm>
            <a:off x="4769975" y="3073500"/>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398" name="Google Shape;1398;p54"/>
          <p:cNvSpPr txBox="1"/>
          <p:nvPr/>
        </p:nvSpPr>
        <p:spPr>
          <a:xfrm>
            <a:off x="4769975" y="3765063"/>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
        <p:nvSpPr>
          <p:cNvPr id="1399" name="Google Shape;1399;p54"/>
          <p:cNvSpPr txBox="1"/>
          <p:nvPr/>
        </p:nvSpPr>
        <p:spPr>
          <a:xfrm>
            <a:off x="426575" y="2923700"/>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400" name="Google Shape;1400;p54"/>
          <p:cNvSpPr txBox="1"/>
          <p:nvPr/>
        </p:nvSpPr>
        <p:spPr>
          <a:xfrm>
            <a:off x="426575" y="3765063"/>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55"/>
          <p:cNvSpPr txBox="1"/>
          <p:nvPr/>
        </p:nvSpPr>
        <p:spPr>
          <a:xfrm>
            <a:off x="205475" y="3177500"/>
            <a:ext cx="3737400" cy="8994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55"/>
          <p:cNvSpPr txBox="1"/>
          <p:nvPr/>
        </p:nvSpPr>
        <p:spPr>
          <a:xfrm>
            <a:off x="205475" y="1029375"/>
            <a:ext cx="3737400" cy="20982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55"/>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409" name="Google Shape;1409;p55"/>
          <p:cNvSpPr txBox="1"/>
          <p:nvPr/>
        </p:nvSpPr>
        <p:spPr>
          <a:xfrm>
            <a:off x="1292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Fertilizers</a:t>
            </a:r>
            <a:r>
              <a:rPr b="1" i="0" lang="en" sz="1600" u="none" cap="none" strike="noStrike">
                <a:solidFill>
                  <a:schemeClr val="dk2"/>
                </a:solidFill>
                <a:latin typeface="Roboto"/>
                <a:ea typeface="Roboto"/>
                <a:cs typeface="Roboto"/>
                <a:sym typeface="Roboto"/>
              </a:rPr>
              <a:t> I </a:t>
            </a:r>
            <a:r>
              <a:rPr b="0" i="0" lang="en" sz="1600" u="none" cap="none" strike="noStrike">
                <a:solidFill>
                  <a:schemeClr val="dk2"/>
                </a:solidFill>
                <a:latin typeface="Tahoma"/>
                <a:ea typeface="Tahoma"/>
                <a:cs typeface="Tahoma"/>
                <a:sym typeface="Tahoma"/>
              </a:rPr>
              <a:t>Farmers in AP use variety of fertilizers to boost productivity of plantations </a:t>
            </a:r>
            <a:r>
              <a:rPr b="0" i="1" lang="en" sz="1300" u="none" cap="none" strike="noStrike">
                <a:solidFill>
                  <a:schemeClr val="dk2"/>
                </a:solidFill>
                <a:latin typeface="Tahoma"/>
                <a:ea typeface="Tahoma"/>
                <a:cs typeface="Tahoma"/>
                <a:sym typeface="Tahoma"/>
              </a:rPr>
              <a:t>(49% of farmers use more than 8 fertilizers)</a:t>
            </a:r>
            <a:r>
              <a:rPr b="0" i="0" lang="en" sz="1600" u="none" cap="none" strike="noStrike">
                <a:solidFill>
                  <a:schemeClr val="dk2"/>
                </a:solidFill>
                <a:latin typeface="Tahoma"/>
                <a:ea typeface="Tahoma"/>
                <a:cs typeface="Tahoma"/>
                <a:sym typeface="Tahoma"/>
              </a:rPr>
              <a:t> as compared to Assam where fertilizer usage is nominal </a:t>
            </a:r>
            <a:r>
              <a:rPr b="0" i="1" lang="en" sz="1300" u="none" cap="none" strike="noStrike">
                <a:solidFill>
                  <a:schemeClr val="dk2"/>
                </a:solidFill>
                <a:latin typeface="Tahoma"/>
                <a:ea typeface="Tahoma"/>
                <a:cs typeface="Tahoma"/>
                <a:sym typeface="Tahoma"/>
              </a:rPr>
              <a:t>(96% of farmers use less than 5 fertilizers)</a:t>
            </a:r>
            <a:endParaRPr b="0" i="1" sz="1300" u="none" cap="none" strike="noStrike">
              <a:solidFill>
                <a:schemeClr val="dk2"/>
              </a:solidFill>
              <a:latin typeface="Tahoma"/>
              <a:ea typeface="Tahoma"/>
              <a:cs typeface="Tahoma"/>
              <a:sym typeface="Tahoma"/>
            </a:endParaRPr>
          </a:p>
        </p:txBody>
      </p:sp>
      <p:sp>
        <p:nvSpPr>
          <p:cNvPr id="1410" name="Google Shape;1410;p55"/>
          <p:cNvSpPr txBox="1"/>
          <p:nvPr/>
        </p:nvSpPr>
        <p:spPr>
          <a:xfrm>
            <a:off x="203225" y="4120875"/>
            <a:ext cx="8655600" cy="6795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In Assam, </a:t>
            </a:r>
            <a:r>
              <a:rPr b="1" i="1" lang="en" sz="1100" u="none" cap="none" strike="noStrike">
                <a:solidFill>
                  <a:srgbClr val="000000"/>
                </a:solidFill>
                <a:latin typeface="Roboto"/>
                <a:ea typeface="Roboto"/>
                <a:cs typeface="Roboto"/>
                <a:sym typeface="Roboto"/>
              </a:rPr>
              <a:t>farmers with less than one year old plantations and those with 4-7 year old plantations</a:t>
            </a:r>
            <a:r>
              <a:rPr b="0" i="1" lang="en" sz="1100" u="none" cap="none" strike="noStrike">
                <a:solidFill>
                  <a:srgbClr val="000000"/>
                </a:solidFill>
                <a:latin typeface="Roboto"/>
                <a:ea typeface="Roboto"/>
                <a:cs typeface="Roboto"/>
                <a:sym typeface="Roboto"/>
              </a:rPr>
              <a:t> report a </a:t>
            </a:r>
            <a:r>
              <a:rPr b="1" i="1" lang="en" sz="1100" u="none" cap="none" strike="noStrike">
                <a:solidFill>
                  <a:srgbClr val="000000"/>
                </a:solidFill>
                <a:latin typeface="Roboto"/>
                <a:ea typeface="Roboto"/>
                <a:cs typeface="Roboto"/>
                <a:sym typeface="Roboto"/>
              </a:rPr>
              <a:t>greater usage of fertilizers as compared to plantations in </a:t>
            </a:r>
            <a:r>
              <a:rPr b="1" i="1" lang="en" sz="1100" u="none" cap="none" strike="noStrike">
                <a:solidFill>
                  <a:schemeClr val="dk1"/>
                </a:solidFill>
                <a:latin typeface="Roboto"/>
                <a:ea typeface="Roboto"/>
                <a:cs typeface="Roboto"/>
                <a:sym typeface="Roboto"/>
              </a:rPr>
              <a:t>the gestation period (1-4 years) </a:t>
            </a:r>
            <a:r>
              <a:rPr b="1" i="1" lang="en" sz="1100" u="none" cap="none" strike="noStrike">
                <a:solidFill>
                  <a:srgbClr val="000000"/>
                </a:solidFill>
                <a:latin typeface="Roboto"/>
                <a:ea typeface="Roboto"/>
                <a:cs typeface="Roboto"/>
                <a:sym typeface="Roboto"/>
              </a:rPr>
              <a:t>or more than 7 year old plantations</a:t>
            </a:r>
            <a:r>
              <a:rPr b="0" i="1" lang="en" sz="1100" u="none" cap="none" strike="noStrike">
                <a:solidFill>
                  <a:srgbClr val="000000"/>
                </a:solidFill>
                <a:latin typeface="Roboto"/>
                <a:ea typeface="Roboto"/>
                <a:cs typeface="Roboto"/>
                <a:sym typeface="Roboto"/>
              </a:rPr>
              <a:t>. This also indicates a negative sentiment few farmers have developed towards the crop, due to unavailability of buyers, and proper market in the Goalpara district </a:t>
            </a:r>
            <a:endParaRPr b="0" i="1" sz="1100" u="none" cap="none" strike="noStrike">
              <a:solidFill>
                <a:srgbClr val="000000"/>
              </a:solidFill>
              <a:latin typeface="Roboto"/>
              <a:ea typeface="Roboto"/>
              <a:cs typeface="Roboto"/>
              <a:sym typeface="Roboto"/>
            </a:endParaRPr>
          </a:p>
        </p:txBody>
      </p:sp>
      <p:sp>
        <p:nvSpPr>
          <p:cNvPr id="1411" name="Google Shape;1411;p55"/>
          <p:cNvSpPr txBox="1"/>
          <p:nvPr/>
        </p:nvSpPr>
        <p:spPr>
          <a:xfrm>
            <a:off x="827150" y="1258050"/>
            <a:ext cx="3115800" cy="165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Reason of Low Fertilizer Usage in Assam </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1000"/>
              <a:buFont typeface="Roboto"/>
              <a:buChar char="●"/>
            </a:pPr>
            <a:r>
              <a:rPr b="1" i="0" lang="en" sz="1000" u="none" cap="none" strike="noStrike">
                <a:solidFill>
                  <a:srgbClr val="000000"/>
                </a:solidFill>
                <a:latin typeface="Roboto"/>
                <a:ea typeface="Roboto"/>
                <a:cs typeface="Roboto"/>
                <a:sym typeface="Roboto"/>
              </a:rPr>
              <a:t>Lack of information</a:t>
            </a:r>
            <a:r>
              <a:rPr b="0" i="0" lang="en" sz="1000" u="none" cap="none" strike="noStrike">
                <a:solidFill>
                  <a:srgbClr val="000000"/>
                </a:solidFill>
                <a:latin typeface="Roboto"/>
                <a:ea typeface="Roboto"/>
                <a:cs typeface="Roboto"/>
                <a:sym typeface="Roboto"/>
              </a:rPr>
              <a:t> regarding fertilizers, the specific nutrient requirements of oil palm, and the importance of addressing nutritional imbalances.</a:t>
            </a:r>
            <a:endParaRPr b="0" i="0" sz="10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a:p>
            <a:pPr indent="-91440" lvl="0" marL="91440" marR="0" rtl="0" algn="l">
              <a:lnSpc>
                <a:spcPct val="100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Farmers without land titles to the land parcels used for plantations </a:t>
            </a:r>
            <a:r>
              <a:rPr b="1" i="0" lang="en" sz="1000" u="none" cap="none" strike="noStrike">
                <a:solidFill>
                  <a:srgbClr val="000000"/>
                </a:solidFill>
                <a:latin typeface="Roboto"/>
                <a:ea typeface="Roboto"/>
                <a:cs typeface="Roboto"/>
                <a:sym typeface="Roboto"/>
              </a:rPr>
              <a:t>fail to avail govt subsidies for fertilizers</a:t>
            </a:r>
            <a:r>
              <a:rPr b="0" i="0" lang="en" sz="1000" u="none" cap="none" strike="noStrike">
                <a:solidFill>
                  <a:srgbClr val="000000"/>
                </a:solidFill>
                <a:latin typeface="Roboto"/>
                <a:ea typeface="Roboto"/>
                <a:cs typeface="Roboto"/>
                <a:sym typeface="Roboto"/>
              </a:rPr>
              <a:t>. Farmers are </a:t>
            </a:r>
            <a:r>
              <a:rPr b="1" i="0" lang="en" sz="1000" u="none" cap="none" strike="noStrike">
                <a:solidFill>
                  <a:srgbClr val="000000"/>
                </a:solidFill>
                <a:latin typeface="Roboto"/>
                <a:ea typeface="Roboto"/>
                <a:cs typeface="Roboto"/>
                <a:sym typeface="Roboto"/>
              </a:rPr>
              <a:t>reluctant to spend out to pocket on fertilizers</a:t>
            </a:r>
            <a:r>
              <a:rPr b="0" i="0" lang="en" sz="1000" u="none" cap="none" strike="noStrike">
                <a:solidFill>
                  <a:srgbClr val="000000"/>
                </a:solidFill>
                <a:latin typeface="Roboto"/>
                <a:ea typeface="Roboto"/>
                <a:cs typeface="Roboto"/>
                <a:sym typeface="Roboto"/>
              </a:rPr>
              <a:t> and any other inputs in the </a:t>
            </a:r>
            <a:r>
              <a:rPr b="1" i="0" lang="en" sz="1000" u="none" cap="none" strike="noStrike">
                <a:solidFill>
                  <a:srgbClr val="000000"/>
                </a:solidFill>
                <a:latin typeface="Roboto"/>
                <a:ea typeface="Roboto"/>
                <a:cs typeface="Roboto"/>
                <a:sym typeface="Roboto"/>
              </a:rPr>
              <a:t>absence of a proper market</a:t>
            </a:r>
            <a:r>
              <a:rPr b="0" i="0" lang="en" sz="1000" u="none" cap="none" strike="noStrike">
                <a:solidFill>
                  <a:srgbClr val="000000"/>
                </a:solidFill>
                <a:latin typeface="Roboto"/>
                <a:ea typeface="Roboto"/>
                <a:cs typeface="Roboto"/>
                <a:sym typeface="Roboto"/>
              </a:rPr>
              <a:t> and processing centres within the state, as they </a:t>
            </a:r>
            <a:r>
              <a:rPr b="1" i="0" lang="en" sz="1000" u="none" cap="none" strike="noStrike">
                <a:solidFill>
                  <a:srgbClr val="000000"/>
                </a:solidFill>
                <a:latin typeface="Roboto"/>
                <a:ea typeface="Roboto"/>
                <a:cs typeface="Roboto"/>
                <a:sym typeface="Roboto"/>
              </a:rPr>
              <a:t>do not receive proper price</a:t>
            </a:r>
            <a:r>
              <a:rPr b="0" i="0" lang="en" sz="1000" u="none" cap="none" strike="noStrike">
                <a:solidFill>
                  <a:srgbClr val="000000"/>
                </a:solidFill>
                <a:latin typeface="Roboto"/>
                <a:ea typeface="Roboto"/>
                <a:cs typeface="Roboto"/>
                <a:sym typeface="Roboto"/>
              </a:rPr>
              <a:t> on selling the harvest</a:t>
            </a:r>
            <a:endParaRPr b="0" i="0" sz="1000" u="none" cap="none" strike="noStrike">
              <a:solidFill>
                <a:srgbClr val="000000"/>
              </a:solidFill>
              <a:latin typeface="Roboto"/>
              <a:ea typeface="Roboto"/>
              <a:cs typeface="Roboto"/>
              <a:sym typeface="Roboto"/>
            </a:endParaRPr>
          </a:p>
        </p:txBody>
      </p:sp>
      <p:sp>
        <p:nvSpPr>
          <p:cNvPr id="1412" name="Google Shape;1412;p55"/>
          <p:cNvSpPr txBox="1"/>
          <p:nvPr/>
        </p:nvSpPr>
        <p:spPr>
          <a:xfrm>
            <a:off x="966525" y="3184125"/>
            <a:ext cx="2976300" cy="899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Cost of Fertilizer</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The average cost of applying fertilizer is</a:t>
            </a:r>
            <a:r>
              <a:rPr b="1" i="1" lang="en" sz="1000" u="none" cap="none" strike="noStrike">
                <a:solidFill>
                  <a:srgbClr val="000000"/>
                </a:solidFill>
                <a:latin typeface="Roboto"/>
                <a:ea typeface="Roboto"/>
                <a:cs typeface="Roboto"/>
                <a:sym typeface="Roboto"/>
              </a:rPr>
              <a:t> around 4000 per acre in Assam </a:t>
            </a:r>
            <a:r>
              <a:rPr b="0" i="1" lang="en" sz="1000" u="none" cap="none" strike="noStrike">
                <a:solidFill>
                  <a:srgbClr val="000000"/>
                </a:solidFill>
                <a:latin typeface="Roboto"/>
                <a:ea typeface="Roboto"/>
                <a:cs typeface="Roboto"/>
                <a:sym typeface="Roboto"/>
              </a:rPr>
              <a:t>whereas it is</a:t>
            </a:r>
            <a:r>
              <a:rPr b="1" i="1" lang="en" sz="1000" u="none" cap="none" strike="noStrike">
                <a:solidFill>
                  <a:srgbClr val="000000"/>
                </a:solidFill>
                <a:latin typeface="Roboto"/>
                <a:ea typeface="Roboto"/>
                <a:cs typeface="Roboto"/>
                <a:sym typeface="Roboto"/>
              </a:rPr>
              <a:t> around 12000 per acre in AP. </a:t>
            </a:r>
            <a:endParaRPr b="0" i="1" sz="1000" u="none" cap="none" strike="noStrike">
              <a:solidFill>
                <a:srgbClr val="000000"/>
              </a:solidFill>
              <a:latin typeface="Roboto"/>
              <a:ea typeface="Roboto"/>
              <a:cs typeface="Roboto"/>
              <a:sym typeface="Roboto"/>
            </a:endParaRPr>
          </a:p>
        </p:txBody>
      </p:sp>
      <p:sp>
        <p:nvSpPr>
          <p:cNvPr id="1413" name="Google Shape;1413;p55"/>
          <p:cNvSpPr txBox="1"/>
          <p:nvPr/>
        </p:nvSpPr>
        <p:spPr>
          <a:xfrm>
            <a:off x="3978425" y="1029375"/>
            <a:ext cx="4806600" cy="274800"/>
          </a:xfrm>
          <a:prstGeom prst="rect">
            <a:avLst/>
          </a:prstGeom>
          <a:solidFill>
            <a:srgbClr val="FEEFC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List of fertilizers used by farmers in AP and Assam respectively</a:t>
            </a:r>
            <a:endParaRPr b="0" i="0" sz="1000" u="none" cap="none" strike="noStrike">
              <a:solidFill>
                <a:srgbClr val="000000"/>
              </a:solidFill>
              <a:latin typeface="Roboto"/>
              <a:ea typeface="Roboto"/>
              <a:cs typeface="Roboto"/>
              <a:sym typeface="Roboto"/>
            </a:endParaRPr>
          </a:p>
        </p:txBody>
      </p:sp>
      <p:pic>
        <p:nvPicPr>
          <p:cNvPr id="1414" name="Google Shape;1414;p55"/>
          <p:cNvPicPr preferRelativeResize="0"/>
          <p:nvPr/>
        </p:nvPicPr>
        <p:blipFill rotWithShape="1">
          <a:blip r:embed="rId3">
            <a:alphaModFix/>
          </a:blip>
          <a:srcRect b="0" l="0" r="0" t="0"/>
          <a:stretch/>
        </p:blipFill>
        <p:spPr>
          <a:xfrm>
            <a:off x="244773" y="1687575"/>
            <a:ext cx="565952" cy="548700"/>
          </a:xfrm>
          <a:prstGeom prst="rect">
            <a:avLst/>
          </a:prstGeom>
          <a:noFill/>
          <a:ln>
            <a:noFill/>
          </a:ln>
        </p:spPr>
      </p:pic>
      <p:pic>
        <p:nvPicPr>
          <p:cNvPr id="1415" name="Google Shape;1415;p55"/>
          <p:cNvPicPr preferRelativeResize="0"/>
          <p:nvPr/>
        </p:nvPicPr>
        <p:blipFill rotWithShape="1">
          <a:blip r:embed="rId4">
            <a:alphaModFix/>
          </a:blip>
          <a:srcRect b="0" l="0" r="0" t="0"/>
          <a:stretch/>
        </p:blipFill>
        <p:spPr>
          <a:xfrm>
            <a:off x="244773" y="3300300"/>
            <a:ext cx="565952" cy="548700"/>
          </a:xfrm>
          <a:prstGeom prst="rect">
            <a:avLst/>
          </a:prstGeom>
          <a:noFill/>
          <a:ln>
            <a:noFill/>
          </a:ln>
        </p:spPr>
      </p:pic>
      <p:pic>
        <p:nvPicPr>
          <p:cNvPr id="1416" name="Google Shape;1416;p55" title="Chart"/>
          <p:cNvPicPr preferRelativeResize="0"/>
          <p:nvPr/>
        </p:nvPicPr>
        <p:blipFill rotWithShape="1">
          <a:blip r:embed="rId5">
            <a:alphaModFix/>
          </a:blip>
          <a:srcRect b="9904" l="5916" r="-3401" t="8642"/>
          <a:stretch/>
        </p:blipFill>
        <p:spPr>
          <a:xfrm>
            <a:off x="3959375" y="1455925"/>
            <a:ext cx="4899450" cy="2589400"/>
          </a:xfrm>
          <a:prstGeom prst="rect">
            <a:avLst/>
          </a:prstGeom>
          <a:noFill/>
          <a:ln>
            <a:noFill/>
          </a:ln>
        </p:spPr>
      </p:pic>
      <p:sp>
        <p:nvSpPr>
          <p:cNvPr id="1417" name="Google Shape;1417;p55"/>
          <p:cNvSpPr txBox="1"/>
          <p:nvPr/>
        </p:nvSpPr>
        <p:spPr>
          <a:xfrm>
            <a:off x="12877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56"/>
          <p:cNvSpPr txBox="1"/>
          <p:nvPr/>
        </p:nvSpPr>
        <p:spPr>
          <a:xfrm>
            <a:off x="1292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Fertilizers</a:t>
            </a:r>
            <a:r>
              <a:rPr b="1" i="0" lang="en" sz="1600" u="none" cap="none" strike="noStrike">
                <a:solidFill>
                  <a:schemeClr val="dk2"/>
                </a:solidFill>
                <a:latin typeface="Roboto"/>
                <a:ea typeface="Roboto"/>
                <a:cs typeface="Roboto"/>
                <a:sym typeface="Roboto"/>
              </a:rPr>
              <a:t> I </a:t>
            </a:r>
            <a:r>
              <a:rPr b="0" i="0" lang="en" sz="1600" u="none" cap="none" strike="noStrike">
                <a:solidFill>
                  <a:schemeClr val="dk2"/>
                </a:solidFill>
                <a:latin typeface="Roboto"/>
                <a:ea typeface="Roboto"/>
                <a:cs typeface="Roboto"/>
                <a:sym typeface="Roboto"/>
              </a:rPr>
              <a:t>Based on the available data on land profiles in Andhra Pradesh and Assam, farmers are not using the optimum amount of fertilizer which affects productivity</a:t>
            </a:r>
            <a:endParaRPr b="0" i="1" sz="1300" u="none" cap="none" strike="noStrike">
              <a:solidFill>
                <a:schemeClr val="dk2"/>
              </a:solidFill>
              <a:latin typeface="Roboto"/>
              <a:ea typeface="Roboto"/>
              <a:cs typeface="Roboto"/>
              <a:sym typeface="Roboto"/>
            </a:endParaRPr>
          </a:p>
        </p:txBody>
      </p:sp>
      <p:sp>
        <p:nvSpPr>
          <p:cNvPr id="1424" name="Google Shape;1424;p56"/>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graphicFrame>
        <p:nvGraphicFramePr>
          <p:cNvPr id="1425" name="Google Shape;1425;p56"/>
          <p:cNvGraphicFramePr/>
          <p:nvPr/>
        </p:nvGraphicFramePr>
        <p:xfrm>
          <a:off x="228600" y="1029600"/>
          <a:ext cx="3000000" cy="3000000"/>
        </p:xfrm>
        <a:graphic>
          <a:graphicData uri="http://schemas.openxmlformats.org/drawingml/2006/table">
            <a:tbl>
              <a:tblPr>
                <a:noFill/>
                <a:tableStyleId>{4E67C2F1-FCB2-49F8-81B2-66EDE8761949}</a:tableStyleId>
              </a:tblPr>
              <a:tblGrid>
                <a:gridCol w="919000"/>
                <a:gridCol w="654600"/>
                <a:gridCol w="654600"/>
                <a:gridCol w="654600"/>
                <a:gridCol w="654600"/>
                <a:gridCol w="654600"/>
                <a:gridCol w="654600"/>
                <a:gridCol w="654600"/>
                <a:gridCol w="654600"/>
              </a:tblGrid>
              <a:tr h="100000">
                <a:tc rowSpan="2">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Nutrient</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rgbClr val="EFEFEF"/>
                      </a:solidFill>
                      <a:prstDash val="solid"/>
                      <a:round/>
                      <a:headEnd len="sm" w="sm" type="none"/>
                      <a:tailEnd len="sm" w="sm" type="none"/>
                    </a:lnL>
                    <a:lnR cap="flat" cmpd="sng" w="9525">
                      <a:solidFill>
                        <a:schemeClr val="lt1"/>
                      </a:solidFill>
                      <a:prstDash val="dash"/>
                      <a:round/>
                      <a:headEnd len="sm" w="sm" type="none"/>
                      <a:tailEnd len="sm" w="sm" type="none"/>
                    </a:lnR>
                    <a:lnT cap="flat" cmpd="sng" w="9525">
                      <a:solidFill>
                        <a:srgbClr val="EFEFEF"/>
                      </a:solidFill>
                      <a:prstDash val="solid"/>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rowSpan="2">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Usage</a:t>
                      </a:r>
                      <a:r>
                        <a:rPr b="1" baseline="30000" lang="en" sz="1000" u="none" cap="none" strike="noStrike">
                          <a:solidFill>
                            <a:schemeClr val="lt1"/>
                          </a:solidFill>
                          <a:latin typeface="Roboto"/>
                          <a:ea typeface="Roboto"/>
                          <a:cs typeface="Roboto"/>
                          <a:sym typeface="Roboto"/>
                        </a:rPr>
                        <a:t>1</a:t>
                      </a:r>
                      <a:endParaRPr b="1" baseline="30000"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rgbClr val="EFEFEF"/>
                      </a:solidFill>
                      <a:prstDash val="solid"/>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gridSpan="3">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Presence in soil</a:t>
                      </a:r>
                      <a:r>
                        <a:rPr b="1" baseline="30000" lang="en" sz="1000" u="none" cap="none" strike="noStrike">
                          <a:solidFill>
                            <a:schemeClr val="lt1"/>
                          </a:solidFill>
                          <a:latin typeface="Roboto"/>
                          <a:ea typeface="Roboto"/>
                          <a:cs typeface="Roboto"/>
                          <a:sym typeface="Roboto"/>
                        </a:rPr>
                        <a:t>2</a:t>
                      </a:r>
                      <a:endParaRPr b="1" baseline="30000"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rgbClr val="EFEFEF"/>
                      </a:solidFill>
                      <a:prstDash val="solid"/>
                      <a:round/>
                      <a:headEnd len="sm" w="sm" type="none"/>
                      <a:tailEnd len="sm" w="sm" type="none"/>
                    </a:lnT>
                    <a:lnB cap="flat" cmpd="sng" w="9525">
                      <a:solidFill>
                        <a:schemeClr val="lt1"/>
                      </a:solidFill>
                      <a:prstDash val="dash"/>
                      <a:round/>
                      <a:headEnd len="sm" w="sm" type="none"/>
                      <a:tailEnd len="sm" w="sm" type="none"/>
                    </a:lnB>
                    <a:solidFill>
                      <a:schemeClr val="accent4"/>
                    </a:solidFill>
                  </a:tcPr>
                </a:tc>
                <a:tc hMerge="1"/>
                <a:tc hMerge="1"/>
                <a:tc rowSpan="2">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Usage</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rgbClr val="EFEFEF"/>
                      </a:solidFill>
                      <a:prstDash val="solid"/>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gridSpan="3">
                  <a:txBody>
                    <a:bodyPr/>
                    <a:lstStyle/>
                    <a:p>
                      <a:pPr indent="0" lvl="0" marL="0" marR="0" rtl="0" algn="ctr">
                        <a:lnSpc>
                          <a:spcPct val="115000"/>
                        </a:lnSpc>
                        <a:spcBef>
                          <a:spcPts val="0"/>
                        </a:spcBef>
                        <a:spcAft>
                          <a:spcPts val="0"/>
                        </a:spcAft>
                        <a:buClr>
                          <a:schemeClr val="dk1"/>
                        </a:buClr>
                        <a:buSzPts val="1100"/>
                        <a:buFont typeface="Arial"/>
                        <a:buNone/>
                      </a:pPr>
                      <a:r>
                        <a:rPr b="1" lang="en" sz="1000" u="none" cap="none" strike="noStrike">
                          <a:solidFill>
                            <a:schemeClr val="lt1"/>
                          </a:solidFill>
                          <a:latin typeface="Roboto"/>
                          <a:ea typeface="Roboto"/>
                          <a:cs typeface="Roboto"/>
                          <a:sym typeface="Roboto"/>
                        </a:rPr>
                        <a:t>Presence in soil</a:t>
                      </a:r>
                      <a:r>
                        <a:rPr b="1" baseline="30000" lang="en" sz="1000" u="none" cap="none" strike="noStrike">
                          <a:solidFill>
                            <a:schemeClr val="lt1"/>
                          </a:solidFill>
                          <a:latin typeface="Roboto"/>
                          <a:ea typeface="Roboto"/>
                          <a:cs typeface="Roboto"/>
                          <a:sym typeface="Roboto"/>
                        </a:rPr>
                        <a:t>2</a:t>
                      </a:r>
                      <a:endParaRPr b="1" baseline="30000"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chemeClr val="lt1"/>
                      </a:solidFill>
                      <a:prstDash val="dash"/>
                      <a:round/>
                      <a:headEnd len="sm" w="sm" type="none"/>
                      <a:tailEnd len="sm" w="sm" type="none"/>
                    </a:lnB>
                    <a:solidFill>
                      <a:schemeClr val="accent4"/>
                    </a:solidFill>
                  </a:tcPr>
                </a:tc>
                <a:tc hMerge="1"/>
                <a:tc hMerge="1"/>
              </a:tr>
              <a:tr h="100000">
                <a:tc vMerge="1"/>
                <a:tc vMerge="1"/>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High / Sufficient</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dash"/>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Medium</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dash"/>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Low / Deficient</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dash"/>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vMerge="1"/>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High / Sufficient</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dash"/>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Medium</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chemeClr val="lt1"/>
                      </a:solidFill>
                      <a:prstDash val="dash"/>
                      <a:round/>
                      <a:headEnd len="sm" w="sm" type="none"/>
                      <a:tailEnd len="sm" w="sm" type="none"/>
                    </a:lnR>
                    <a:lnT cap="flat" cmpd="sng" w="9525">
                      <a:solidFill>
                        <a:schemeClr val="lt1"/>
                      </a:solidFill>
                      <a:prstDash val="dash"/>
                      <a:round/>
                      <a:headEnd len="sm" w="sm" type="none"/>
                      <a:tailEnd len="sm" w="sm" type="none"/>
                    </a:lnT>
                    <a:lnB cap="flat" cmpd="sng" w="9525">
                      <a:solidFill>
                        <a:srgbClr val="B7B7B7"/>
                      </a:solidFill>
                      <a:prstDash val="dash"/>
                      <a:round/>
                      <a:headEnd len="sm" w="sm" type="none"/>
                      <a:tailEnd len="sm" w="sm" type="none"/>
                    </a:lnB>
                    <a:solidFill>
                      <a:schemeClr val="accent4"/>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Low / Deficient</a:t>
                      </a:r>
                      <a:endParaRPr b="1" sz="1000" u="none" cap="none" strike="noStrike">
                        <a:solidFill>
                          <a:schemeClr val="lt1"/>
                        </a:solidFill>
                        <a:latin typeface="Roboto"/>
                        <a:ea typeface="Roboto"/>
                        <a:cs typeface="Roboto"/>
                        <a:sym typeface="Roboto"/>
                      </a:endParaRPr>
                    </a:p>
                  </a:txBody>
                  <a:tcPr marT="91425" marB="91425" marR="28575" marL="28575" anchor="ctr">
                    <a:lnL cap="flat" cmpd="sng" w="9525">
                      <a:solidFill>
                        <a:schemeClr val="lt1"/>
                      </a:solidFill>
                      <a:prstDash val="dash"/>
                      <a:round/>
                      <a:headEnd len="sm" w="sm" type="none"/>
                      <a:tailEnd len="sm" w="sm" type="none"/>
                    </a:lnL>
                    <a:lnR cap="flat" cmpd="sng" w="9525">
                      <a:solidFill>
                        <a:srgbClr val="EFEFEF"/>
                      </a:solidFill>
                      <a:prstDash val="solid"/>
                      <a:round/>
                      <a:headEnd len="sm" w="sm" type="none"/>
                      <a:tailEnd len="sm" w="sm" type="none"/>
                    </a:lnR>
                    <a:lnT cap="flat" cmpd="sng" w="9525">
                      <a:solidFill>
                        <a:schemeClr val="lt1"/>
                      </a:solidFill>
                      <a:prstDash val="dash"/>
                      <a:round/>
                      <a:headEnd len="sm" w="sm" type="none"/>
                      <a:tailEnd len="sm" w="sm" type="none"/>
                    </a:lnT>
                    <a:lnB cap="flat" cmpd="sng" w="9525">
                      <a:solidFill>
                        <a:srgbClr val="B7B7B7"/>
                      </a:solidFill>
                      <a:prstDash val="dash"/>
                      <a:round/>
                      <a:headEnd len="sm" w="sm" type="none"/>
                      <a:tailEnd len="sm" w="sm" type="none"/>
                    </a:lnB>
                    <a:solidFill>
                      <a:schemeClr val="accent4"/>
                    </a:solidFill>
                  </a:tcPr>
                </a:tc>
              </a:tr>
              <a:tr h="508125">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Nitrogen</a:t>
                      </a:r>
                      <a:endParaRPr b="1"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98%</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2.73%</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20.48%</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76.79%</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54%</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23.58%</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33.11%</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43.32%</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r>
              <a:tr h="508125">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Phosphorous</a:t>
                      </a:r>
                      <a:endParaRPr b="1"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98%</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30.47%</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50.36%</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19.17%</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5%</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4.56%</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63.13%</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32.31%</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r>
              <a:tr h="508125">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Potassium</a:t>
                      </a:r>
                      <a:endParaRPr b="1"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99%</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77.03%</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12.16%</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10.82%</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19%</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1.53%</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28.64%</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69.83%</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r>
              <a:tr h="33445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Boron</a:t>
                      </a:r>
                      <a:endParaRPr b="1"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95%</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91.25%</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8.75%</a:t>
                      </a:r>
                      <a:endParaRPr b="1"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12.19%</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87.81%</a:t>
                      </a:r>
                      <a:endParaRPr sz="1000" u="none" cap="none" strike="noStrike">
                        <a:latin typeface="Roboto"/>
                        <a:ea typeface="Roboto"/>
                        <a:cs typeface="Roboto"/>
                        <a:sym typeface="Roboto"/>
                      </a:endParaRPr>
                    </a:p>
                  </a:txBody>
                  <a:tcPr marT="91425" marB="91425" marR="28575" marL="28575" anchor="ctr">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tcPr>
                </a:tc>
              </a:tr>
            </a:tbl>
          </a:graphicData>
        </a:graphic>
      </p:graphicFrame>
      <p:sp>
        <p:nvSpPr>
          <p:cNvPr id="1426" name="Google Shape;1426;p56"/>
          <p:cNvSpPr/>
          <p:nvPr/>
        </p:nvSpPr>
        <p:spPr>
          <a:xfrm>
            <a:off x="1215550" y="759300"/>
            <a:ext cx="2482500" cy="1935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 Pradesh</a:t>
            </a:r>
            <a:endParaRPr b="1" i="0" sz="1000" u="none" cap="none" strike="noStrike">
              <a:solidFill>
                <a:srgbClr val="000000"/>
              </a:solidFill>
              <a:latin typeface="Roboto"/>
              <a:ea typeface="Roboto"/>
              <a:cs typeface="Roboto"/>
              <a:sym typeface="Roboto"/>
            </a:endParaRPr>
          </a:p>
        </p:txBody>
      </p:sp>
      <p:sp>
        <p:nvSpPr>
          <p:cNvPr id="1427" name="Google Shape;1427;p56"/>
          <p:cNvSpPr/>
          <p:nvPr/>
        </p:nvSpPr>
        <p:spPr>
          <a:xfrm>
            <a:off x="3833975" y="759300"/>
            <a:ext cx="2482500" cy="1935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428" name="Google Shape;1428;p56"/>
          <p:cNvSpPr txBox="1"/>
          <p:nvPr/>
        </p:nvSpPr>
        <p:spPr>
          <a:xfrm>
            <a:off x="198500" y="3800700"/>
            <a:ext cx="62160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Roboto"/>
                <a:ea typeface="Roboto"/>
                <a:cs typeface="Roboto"/>
                <a:sym typeface="Roboto"/>
              </a:rPr>
              <a:t>Note:</a:t>
            </a:r>
            <a:r>
              <a:rPr b="0" i="0" lang="en" sz="700" u="none" cap="none" strike="noStrike">
                <a:solidFill>
                  <a:srgbClr val="000000"/>
                </a:solidFill>
                <a:latin typeface="Roboto"/>
                <a:ea typeface="Roboto"/>
                <a:cs typeface="Roboto"/>
                <a:sym typeface="Roboto"/>
              </a:rPr>
              <a:t> Data was collected from smallholder farmers on the access of fertilizers and identification of fertilizer types used on fields, accurate data on the rate of application of fertilizers was not collected, also indicating the lack of knowledge of accurate measurements among farmers and need for technical training. </a:t>
            </a:r>
            <a:endParaRPr b="0" i="0" sz="700" u="none" cap="none" strike="noStrike">
              <a:solidFill>
                <a:srgbClr val="000000"/>
              </a:solidFill>
              <a:latin typeface="Roboto"/>
              <a:ea typeface="Roboto"/>
              <a:cs typeface="Roboto"/>
              <a:sym typeface="Roboto"/>
            </a:endParaRPr>
          </a:p>
        </p:txBody>
      </p:sp>
      <p:sp>
        <p:nvSpPr>
          <p:cNvPr id="1429" name="Google Shape;1429;p56"/>
          <p:cNvSpPr txBox="1"/>
          <p:nvPr/>
        </p:nvSpPr>
        <p:spPr>
          <a:xfrm>
            <a:off x="6530225" y="750738"/>
            <a:ext cx="2328600" cy="3417000"/>
          </a:xfrm>
          <a:prstGeom prst="rect">
            <a:avLst/>
          </a:prstGeom>
          <a:solidFill>
            <a:srgbClr val="EF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Key Takeaways </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177800" lvl="0" marL="285750" marR="0" rtl="0" algn="l">
              <a:lnSpc>
                <a:spcPct val="100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In AP, given the low presence of nitrogen and phosphorous in the soil, the high usage of these fertilizers seems to be a positive trend</a:t>
            </a:r>
            <a:endParaRPr b="0" i="0" sz="10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177800" lvl="0" marL="285750" marR="0" rtl="0" algn="l">
              <a:lnSpc>
                <a:spcPct val="100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In Assam, there is low use of phosphorus, potassium and boron despite its deficiency in the soil potentially negatively impacting productivity and sustainability</a:t>
            </a:r>
            <a:endParaRPr b="0" i="0" sz="10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177800" lvl="0" marL="285750" marR="0" rtl="0" algn="l">
              <a:lnSpc>
                <a:spcPct val="100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Boron, a key fertilizer promoting oil palm growth is being used by almost all farmers in Andhra Pradesh (~95%) despite most areas in the state with soil sufficient or high in it </a:t>
            </a:r>
            <a:endParaRPr b="0" i="0" sz="1000" u="none" cap="none" strike="noStrike">
              <a:solidFill>
                <a:srgbClr val="000000"/>
              </a:solidFill>
              <a:latin typeface="Roboto"/>
              <a:ea typeface="Roboto"/>
              <a:cs typeface="Roboto"/>
              <a:sym typeface="Roboto"/>
            </a:endParaRPr>
          </a:p>
        </p:txBody>
      </p:sp>
      <p:sp>
        <p:nvSpPr>
          <p:cNvPr id="1430" name="Google Shape;1430;p56"/>
          <p:cNvSpPr txBox="1"/>
          <p:nvPr/>
        </p:nvSpPr>
        <p:spPr>
          <a:xfrm>
            <a:off x="203225" y="4340025"/>
            <a:ext cx="8655600" cy="3936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There seems to be unregulated use of fertilizers with underuse in Assam and both under and overuse in Andhra Pradesh.</a:t>
            </a:r>
            <a:endParaRPr b="0" i="1" sz="1100" u="none" cap="none" strike="noStrike">
              <a:solidFill>
                <a:srgbClr val="000000"/>
              </a:solidFill>
              <a:latin typeface="Roboto"/>
              <a:ea typeface="Roboto"/>
              <a:cs typeface="Roboto"/>
              <a:sym typeface="Roboto"/>
            </a:endParaRPr>
          </a:p>
        </p:txBody>
      </p:sp>
      <p:sp>
        <p:nvSpPr>
          <p:cNvPr id="1431" name="Google Shape;1431;p56"/>
          <p:cNvSpPr txBox="1"/>
          <p:nvPr/>
        </p:nvSpPr>
        <p:spPr>
          <a:xfrm>
            <a:off x="625500" y="4859050"/>
            <a:ext cx="7880400" cy="13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Source: 1. Primary surveys, Analysis by Sattva,  2. </a:t>
            </a:r>
            <a:r>
              <a:rPr b="0" i="0" lang="en" sz="800" u="sng" cap="none" strike="noStrike">
                <a:solidFill>
                  <a:schemeClr val="hlink"/>
                </a:solidFill>
                <a:latin typeface="Roboto"/>
                <a:ea typeface="Roboto"/>
                <a:cs typeface="Roboto"/>
                <a:sym typeface="Roboto"/>
                <a:hlinkClick r:id="rId3"/>
              </a:rPr>
              <a:t>ASSAM - Soil Fertility Maps of Cycle-II data of Soil Health Card (SHC) Scheme</a:t>
            </a:r>
            <a:r>
              <a:rPr b="0" i="0" lang="en" sz="800" u="none" cap="none" strike="noStrike">
                <a:solidFill>
                  <a:srgbClr val="000000"/>
                </a:solidFill>
                <a:latin typeface="Roboto"/>
                <a:ea typeface="Roboto"/>
                <a:cs typeface="Roboto"/>
                <a:sym typeface="Roboto"/>
              </a:rPr>
              <a:t>,  </a:t>
            </a:r>
            <a:r>
              <a:rPr b="0" i="0" lang="en" sz="800" u="sng" cap="none" strike="noStrike">
                <a:solidFill>
                  <a:schemeClr val="hlink"/>
                </a:solidFill>
                <a:latin typeface="Roboto"/>
                <a:ea typeface="Roboto"/>
                <a:cs typeface="Roboto"/>
                <a:sym typeface="Roboto"/>
                <a:hlinkClick r:id="rId4"/>
              </a:rPr>
              <a:t>Soil Health Card - Nutrient Dashboard</a:t>
            </a:r>
            <a:r>
              <a:rPr b="0" i="0" lang="en" sz="800" u="none" cap="none" strike="noStrike">
                <a:solidFill>
                  <a:srgbClr val="000000"/>
                </a:solidFill>
                <a:latin typeface="Roboto"/>
                <a:ea typeface="Roboto"/>
                <a:cs typeface="Roboto"/>
                <a:sym typeface="Roboto"/>
              </a:rPr>
              <a:t>  </a:t>
            </a:r>
            <a:endParaRPr b="0" i="0" sz="800" u="none" cap="none" strike="noStrike">
              <a:solidFill>
                <a:srgbClr val="000000"/>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57"/>
          <p:cNvSpPr txBox="1"/>
          <p:nvPr/>
        </p:nvSpPr>
        <p:spPr>
          <a:xfrm>
            <a:off x="255775" y="2511438"/>
            <a:ext cx="4208700" cy="17400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57"/>
          <p:cNvSpPr txBox="1"/>
          <p:nvPr/>
        </p:nvSpPr>
        <p:spPr>
          <a:xfrm>
            <a:off x="255775" y="726450"/>
            <a:ext cx="4208700" cy="16842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5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1440" name="Google Shape;1440;p57"/>
          <p:cNvSpPr txBox="1"/>
          <p:nvPr/>
        </p:nvSpPr>
        <p:spPr>
          <a:xfrm>
            <a:off x="1148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Energy </a:t>
            </a:r>
            <a:r>
              <a:rPr b="1" i="0" lang="en" sz="1600" u="none" cap="none" strike="noStrike">
                <a:solidFill>
                  <a:schemeClr val="dk2"/>
                </a:solidFill>
                <a:latin typeface="Arial"/>
                <a:ea typeface="Arial"/>
                <a:cs typeface="Arial"/>
                <a:sym typeface="Arial"/>
              </a:rPr>
              <a:t>I </a:t>
            </a:r>
            <a:r>
              <a:rPr b="0" i="0" lang="en" sz="1600" u="none" cap="none" strike="noStrike">
                <a:solidFill>
                  <a:schemeClr val="dk2"/>
                </a:solidFill>
                <a:latin typeface="Tahoma"/>
                <a:ea typeface="Tahoma"/>
                <a:cs typeface="Tahoma"/>
                <a:sym typeface="Tahoma"/>
              </a:rPr>
              <a:t>In Assam the average cost incurred for energy consumption is fairly low as compared to AP as only 23% farmers in Assam use any source of energy</a:t>
            </a:r>
            <a:endParaRPr b="0" i="0" sz="1600" u="none" cap="none" strike="noStrike">
              <a:solidFill>
                <a:schemeClr val="dk2"/>
              </a:solidFill>
              <a:latin typeface="Tahoma"/>
              <a:ea typeface="Tahoma"/>
              <a:cs typeface="Tahoma"/>
              <a:sym typeface="Tahoma"/>
            </a:endParaRPr>
          </a:p>
        </p:txBody>
      </p:sp>
      <p:sp>
        <p:nvSpPr>
          <p:cNvPr id="1441" name="Google Shape;1441;p57"/>
          <p:cNvSpPr txBox="1"/>
          <p:nvPr/>
        </p:nvSpPr>
        <p:spPr>
          <a:xfrm>
            <a:off x="231300" y="4298149"/>
            <a:ext cx="8681400" cy="4638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The cost of energy is same in both the states however in Assam very few farmers (23%) use any energy for cultivation, on the other hand AP has a high percentage of farmers utilizing energy within the plantations. Conducive environment and geographical features of Assam reduces the need for extensive irrigation, thereby lowering the need of energy required for water supply.</a:t>
            </a:r>
            <a:endParaRPr b="0" i="1" sz="1000" u="none" cap="none" strike="noStrike">
              <a:solidFill>
                <a:srgbClr val="000000"/>
              </a:solidFill>
              <a:latin typeface="Roboto"/>
              <a:ea typeface="Roboto"/>
              <a:cs typeface="Roboto"/>
              <a:sym typeface="Roboto"/>
            </a:endParaRPr>
          </a:p>
        </p:txBody>
      </p:sp>
      <p:sp>
        <p:nvSpPr>
          <p:cNvPr id="1442" name="Google Shape;1442;p57"/>
          <p:cNvSpPr txBox="1"/>
          <p:nvPr/>
        </p:nvSpPr>
        <p:spPr>
          <a:xfrm>
            <a:off x="947575" y="726450"/>
            <a:ext cx="3519600" cy="162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Source of Energy</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There are two main sources of energy, i.e. Renewable and Conventional energy.</a:t>
            </a:r>
            <a:endParaRPr b="0" i="1"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t/>
            </a:r>
            <a:endParaRPr b="0" i="1" sz="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26% farmers use only renewable sources, 50% farmers rely on only conventional/grid energy while the remaining use both sources of energy in AP</a:t>
            </a:r>
            <a:endParaRPr b="0" i="1"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
              <a:buFont typeface="Arial"/>
              <a:buNone/>
            </a:pPr>
            <a:r>
              <a:t/>
            </a:r>
            <a:endParaRPr b="0" i="1" sz="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5% farmers in Assam use renewable energy and rest 18% use conventional/grid energy</a:t>
            </a:r>
            <a:endParaRPr b="0" i="1" sz="1000" u="none" cap="none" strike="noStrike">
              <a:solidFill>
                <a:srgbClr val="000000"/>
              </a:solidFill>
              <a:latin typeface="Roboto"/>
              <a:ea typeface="Roboto"/>
              <a:cs typeface="Roboto"/>
              <a:sym typeface="Roboto"/>
            </a:endParaRPr>
          </a:p>
        </p:txBody>
      </p:sp>
      <p:sp>
        <p:nvSpPr>
          <p:cNvPr id="1443" name="Google Shape;1443;p57"/>
          <p:cNvSpPr txBox="1"/>
          <p:nvPr/>
        </p:nvSpPr>
        <p:spPr>
          <a:xfrm>
            <a:off x="905800" y="2482800"/>
            <a:ext cx="3558600" cy="178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Cost of Energy</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400"/>
              <a:buFont typeface="Arial"/>
              <a:buNone/>
            </a:pPr>
            <a:r>
              <a:t/>
            </a:r>
            <a:endParaRPr b="1" i="0" sz="4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Govt provides free electricity to most of the farmers however there are few farmers who use fuel as a source of energy, these farmers incur a substantial cost.</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23% farmers incur the cost of energy of which the average cost is </a:t>
            </a:r>
            <a:r>
              <a:rPr b="1" i="1" lang="en" sz="1000" u="none" cap="none" strike="noStrike">
                <a:solidFill>
                  <a:srgbClr val="000000"/>
                </a:solidFill>
                <a:latin typeface="Roboto"/>
                <a:ea typeface="Roboto"/>
                <a:cs typeface="Roboto"/>
                <a:sym typeface="Roboto"/>
              </a:rPr>
              <a:t>~INR 3000*</a:t>
            </a:r>
            <a:r>
              <a:rPr b="0" i="1" lang="en" sz="1000" u="none" cap="none" strike="noStrike">
                <a:solidFill>
                  <a:srgbClr val="000000"/>
                </a:solidFill>
                <a:latin typeface="Roboto"/>
                <a:ea typeface="Roboto"/>
                <a:cs typeface="Roboto"/>
                <a:sym typeface="Roboto"/>
              </a:rPr>
              <a:t> per year in Assam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66% farmers incur the cost for energy consumption of which the average cost is around </a:t>
            </a:r>
            <a:r>
              <a:rPr b="1" i="1" lang="en" sz="1000" u="none" cap="none" strike="noStrike">
                <a:solidFill>
                  <a:srgbClr val="000000"/>
                </a:solidFill>
                <a:latin typeface="Roboto"/>
                <a:ea typeface="Roboto"/>
                <a:cs typeface="Roboto"/>
                <a:sym typeface="Roboto"/>
              </a:rPr>
              <a:t>~INR 9000</a:t>
            </a:r>
            <a:r>
              <a:rPr b="0" i="1" lang="en" sz="1000" u="none" cap="none" strike="noStrike">
                <a:solidFill>
                  <a:srgbClr val="000000"/>
                </a:solidFill>
                <a:latin typeface="Roboto"/>
                <a:ea typeface="Roboto"/>
                <a:cs typeface="Roboto"/>
                <a:sym typeface="Roboto"/>
              </a:rPr>
              <a:t> per year in AP</a:t>
            </a:r>
            <a:endParaRPr b="1" i="0" sz="1000" u="none" cap="none" strike="noStrike">
              <a:solidFill>
                <a:srgbClr val="000000"/>
              </a:solidFill>
              <a:latin typeface="Roboto"/>
              <a:ea typeface="Roboto"/>
              <a:cs typeface="Roboto"/>
              <a:sym typeface="Roboto"/>
            </a:endParaRPr>
          </a:p>
        </p:txBody>
      </p:sp>
      <p:pic>
        <p:nvPicPr>
          <p:cNvPr id="1444" name="Google Shape;1444;p57" title="Chart"/>
          <p:cNvPicPr preferRelativeResize="0"/>
          <p:nvPr/>
        </p:nvPicPr>
        <p:blipFill rotWithShape="1">
          <a:blip r:embed="rId3">
            <a:alphaModFix/>
          </a:blip>
          <a:srcRect b="15408" l="2807" r="37197" t="71711"/>
          <a:stretch/>
        </p:blipFill>
        <p:spPr>
          <a:xfrm>
            <a:off x="5223863" y="1477937"/>
            <a:ext cx="3558600" cy="463800"/>
          </a:xfrm>
          <a:prstGeom prst="rect">
            <a:avLst/>
          </a:prstGeom>
          <a:noFill/>
          <a:ln>
            <a:noFill/>
          </a:ln>
        </p:spPr>
      </p:pic>
      <p:sp>
        <p:nvSpPr>
          <p:cNvPr id="1445" name="Google Shape;1445;p57"/>
          <p:cNvSpPr txBox="1"/>
          <p:nvPr/>
        </p:nvSpPr>
        <p:spPr>
          <a:xfrm>
            <a:off x="5030988" y="1345063"/>
            <a:ext cx="829800" cy="14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Renewable</a:t>
            </a:r>
            <a:r>
              <a:rPr b="1" i="1" lang="en" sz="1000" u="none" cap="none" strike="noStrike">
                <a:solidFill>
                  <a:srgbClr val="000000"/>
                </a:solidFill>
                <a:latin typeface="Roboto"/>
                <a:ea typeface="Roboto"/>
                <a:cs typeface="Roboto"/>
                <a:sym typeface="Roboto"/>
              </a:rPr>
              <a:t> 5%</a:t>
            </a:r>
            <a:endParaRPr b="1" i="1" sz="1000" u="none" cap="none" strike="noStrike">
              <a:solidFill>
                <a:srgbClr val="000000"/>
              </a:solidFill>
              <a:latin typeface="Roboto"/>
              <a:ea typeface="Roboto"/>
              <a:cs typeface="Roboto"/>
              <a:sym typeface="Roboto"/>
            </a:endParaRPr>
          </a:p>
        </p:txBody>
      </p:sp>
      <p:sp>
        <p:nvSpPr>
          <p:cNvPr id="1446" name="Google Shape;1446;p57"/>
          <p:cNvSpPr txBox="1"/>
          <p:nvPr/>
        </p:nvSpPr>
        <p:spPr>
          <a:xfrm>
            <a:off x="5420538" y="1643688"/>
            <a:ext cx="620100" cy="14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Grid</a:t>
            </a:r>
            <a:r>
              <a:rPr b="1" i="1" lang="en" sz="1000" u="none" cap="none" strike="noStrike">
                <a:solidFill>
                  <a:schemeClr val="lt1"/>
                </a:solidFill>
                <a:latin typeface="Roboto"/>
                <a:ea typeface="Roboto"/>
                <a:cs typeface="Roboto"/>
                <a:sym typeface="Roboto"/>
              </a:rPr>
              <a:t> 18%</a:t>
            </a:r>
            <a:endParaRPr b="1" i="1" sz="1000" u="none" cap="none" strike="noStrike">
              <a:solidFill>
                <a:schemeClr val="lt1"/>
              </a:solidFill>
              <a:latin typeface="Roboto"/>
              <a:ea typeface="Roboto"/>
              <a:cs typeface="Roboto"/>
              <a:sym typeface="Roboto"/>
            </a:endParaRPr>
          </a:p>
        </p:txBody>
      </p:sp>
      <p:sp>
        <p:nvSpPr>
          <p:cNvPr id="1447" name="Google Shape;1447;p57"/>
          <p:cNvSpPr txBox="1"/>
          <p:nvPr/>
        </p:nvSpPr>
        <p:spPr>
          <a:xfrm>
            <a:off x="6040638" y="1637538"/>
            <a:ext cx="2702700" cy="14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No energy used</a:t>
            </a:r>
            <a:r>
              <a:rPr b="1" i="1" lang="en" sz="1000" u="none" cap="none" strike="noStrike">
                <a:solidFill>
                  <a:srgbClr val="000000"/>
                </a:solidFill>
                <a:latin typeface="Roboto"/>
                <a:ea typeface="Roboto"/>
                <a:cs typeface="Roboto"/>
                <a:sym typeface="Roboto"/>
              </a:rPr>
              <a:t> 77%</a:t>
            </a:r>
            <a:endParaRPr b="1" i="1" sz="1000" u="none" cap="none" strike="noStrike">
              <a:solidFill>
                <a:srgbClr val="000000"/>
              </a:solidFill>
              <a:latin typeface="Roboto"/>
              <a:ea typeface="Roboto"/>
              <a:cs typeface="Roboto"/>
              <a:sym typeface="Roboto"/>
            </a:endParaRPr>
          </a:p>
        </p:txBody>
      </p:sp>
      <p:cxnSp>
        <p:nvCxnSpPr>
          <p:cNvPr id="1448" name="Google Shape;1448;p57"/>
          <p:cNvCxnSpPr/>
          <p:nvPr/>
        </p:nvCxnSpPr>
        <p:spPr>
          <a:xfrm rot="10800000">
            <a:off x="5246388" y="1421063"/>
            <a:ext cx="87300" cy="307500"/>
          </a:xfrm>
          <a:prstGeom prst="straightConnector1">
            <a:avLst/>
          </a:prstGeom>
          <a:noFill/>
          <a:ln cap="flat" cmpd="sng" w="9525">
            <a:solidFill>
              <a:schemeClr val="dk1"/>
            </a:solidFill>
            <a:prstDash val="solid"/>
            <a:round/>
            <a:headEnd len="sm" w="sm" type="none"/>
            <a:tailEnd len="med" w="med" type="stealth"/>
          </a:ln>
        </p:spPr>
      </p:cxnSp>
      <p:pic>
        <p:nvPicPr>
          <p:cNvPr id="1449" name="Google Shape;1449;p57" title="Chart"/>
          <p:cNvPicPr preferRelativeResize="0"/>
          <p:nvPr/>
        </p:nvPicPr>
        <p:blipFill rotWithShape="1">
          <a:blip r:embed="rId4">
            <a:alphaModFix/>
          </a:blip>
          <a:srcRect b="14837" l="2969" r="32617" t="73442"/>
          <a:stretch/>
        </p:blipFill>
        <p:spPr>
          <a:xfrm>
            <a:off x="5223813" y="888537"/>
            <a:ext cx="3519525" cy="406024"/>
          </a:xfrm>
          <a:prstGeom prst="rect">
            <a:avLst/>
          </a:prstGeom>
          <a:noFill/>
          <a:ln>
            <a:noFill/>
          </a:ln>
        </p:spPr>
      </p:pic>
      <p:sp>
        <p:nvSpPr>
          <p:cNvPr id="1450" name="Google Shape;1450;p57"/>
          <p:cNvSpPr txBox="1"/>
          <p:nvPr/>
        </p:nvSpPr>
        <p:spPr>
          <a:xfrm>
            <a:off x="5235287" y="1028538"/>
            <a:ext cx="894000" cy="14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Renewable</a:t>
            </a:r>
            <a:r>
              <a:rPr b="1" i="1" lang="en" sz="1000" u="none" cap="none" strike="noStrike">
                <a:solidFill>
                  <a:srgbClr val="000000"/>
                </a:solidFill>
                <a:latin typeface="Roboto"/>
                <a:ea typeface="Roboto"/>
                <a:cs typeface="Roboto"/>
                <a:sym typeface="Roboto"/>
              </a:rPr>
              <a:t> 26%</a:t>
            </a:r>
            <a:endParaRPr b="1" i="1" sz="1000" u="none" cap="none" strike="noStrike">
              <a:solidFill>
                <a:srgbClr val="000000"/>
              </a:solidFill>
              <a:latin typeface="Roboto"/>
              <a:ea typeface="Roboto"/>
              <a:cs typeface="Roboto"/>
              <a:sym typeface="Roboto"/>
            </a:endParaRPr>
          </a:p>
        </p:txBody>
      </p:sp>
      <p:sp>
        <p:nvSpPr>
          <p:cNvPr id="1451" name="Google Shape;1451;p57"/>
          <p:cNvSpPr txBox="1"/>
          <p:nvPr/>
        </p:nvSpPr>
        <p:spPr>
          <a:xfrm>
            <a:off x="6146188" y="1028544"/>
            <a:ext cx="1751700" cy="14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Roboto"/>
                <a:ea typeface="Roboto"/>
                <a:cs typeface="Roboto"/>
                <a:sym typeface="Roboto"/>
              </a:rPr>
              <a:t>Grid</a:t>
            </a:r>
            <a:r>
              <a:rPr b="1" i="1" lang="en" sz="1000" u="none" cap="none" strike="noStrike">
                <a:solidFill>
                  <a:schemeClr val="lt1"/>
                </a:solidFill>
                <a:latin typeface="Roboto"/>
                <a:ea typeface="Roboto"/>
                <a:cs typeface="Roboto"/>
                <a:sym typeface="Roboto"/>
              </a:rPr>
              <a:t> 50%</a:t>
            </a:r>
            <a:endParaRPr b="1" i="1" sz="1000" u="none" cap="none" strike="noStrike">
              <a:solidFill>
                <a:schemeClr val="lt1"/>
              </a:solidFill>
              <a:latin typeface="Roboto"/>
              <a:ea typeface="Roboto"/>
              <a:cs typeface="Roboto"/>
              <a:sym typeface="Roboto"/>
            </a:endParaRPr>
          </a:p>
        </p:txBody>
      </p:sp>
      <p:sp>
        <p:nvSpPr>
          <p:cNvPr id="1452" name="Google Shape;1452;p57"/>
          <p:cNvSpPr txBox="1"/>
          <p:nvPr/>
        </p:nvSpPr>
        <p:spPr>
          <a:xfrm>
            <a:off x="7897660" y="1028544"/>
            <a:ext cx="829800" cy="14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Both </a:t>
            </a:r>
            <a:r>
              <a:rPr b="1" i="1" lang="en" sz="1000" u="none" cap="none" strike="noStrike">
                <a:solidFill>
                  <a:srgbClr val="000000"/>
                </a:solidFill>
                <a:latin typeface="Roboto"/>
                <a:ea typeface="Roboto"/>
                <a:cs typeface="Roboto"/>
                <a:sym typeface="Roboto"/>
              </a:rPr>
              <a:t>24%</a:t>
            </a:r>
            <a:endParaRPr b="1" i="1" sz="1000" u="none" cap="none" strike="noStrike">
              <a:solidFill>
                <a:srgbClr val="000000"/>
              </a:solidFill>
              <a:latin typeface="Roboto"/>
              <a:ea typeface="Roboto"/>
              <a:cs typeface="Roboto"/>
              <a:sym typeface="Roboto"/>
            </a:endParaRPr>
          </a:p>
        </p:txBody>
      </p:sp>
      <p:pic>
        <p:nvPicPr>
          <p:cNvPr id="1453" name="Google Shape;1453;p57"/>
          <p:cNvPicPr preferRelativeResize="0"/>
          <p:nvPr/>
        </p:nvPicPr>
        <p:blipFill rotWithShape="1">
          <a:blip r:embed="rId5">
            <a:alphaModFix/>
          </a:blip>
          <a:srcRect b="0" l="0" r="0" t="0"/>
          <a:stretch/>
        </p:blipFill>
        <p:spPr>
          <a:xfrm>
            <a:off x="317925" y="1284063"/>
            <a:ext cx="663300" cy="663300"/>
          </a:xfrm>
          <a:prstGeom prst="rect">
            <a:avLst/>
          </a:prstGeom>
          <a:noFill/>
          <a:ln>
            <a:noFill/>
          </a:ln>
        </p:spPr>
      </p:pic>
      <p:pic>
        <p:nvPicPr>
          <p:cNvPr id="1454" name="Google Shape;1454;p57"/>
          <p:cNvPicPr preferRelativeResize="0"/>
          <p:nvPr/>
        </p:nvPicPr>
        <p:blipFill rotWithShape="1">
          <a:blip r:embed="rId6">
            <a:alphaModFix/>
          </a:blip>
          <a:srcRect b="0" l="0" r="0" t="0"/>
          <a:stretch/>
        </p:blipFill>
        <p:spPr>
          <a:xfrm>
            <a:off x="357087" y="3095187"/>
            <a:ext cx="548700" cy="548700"/>
          </a:xfrm>
          <a:prstGeom prst="rect">
            <a:avLst/>
          </a:prstGeom>
          <a:noFill/>
          <a:ln>
            <a:noFill/>
          </a:ln>
        </p:spPr>
      </p:pic>
      <p:sp>
        <p:nvSpPr>
          <p:cNvPr id="1455" name="Google Shape;1455;p57"/>
          <p:cNvSpPr txBox="1"/>
          <p:nvPr/>
        </p:nvSpPr>
        <p:spPr>
          <a:xfrm rot="-5400000">
            <a:off x="4055388" y="1282811"/>
            <a:ext cx="13023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both states</a:t>
            </a:r>
            <a:endParaRPr b="1" i="0" sz="800" u="none" cap="none" strike="noStrike">
              <a:solidFill>
                <a:srgbClr val="000000"/>
              </a:solidFill>
              <a:latin typeface="Roboto"/>
              <a:ea typeface="Roboto"/>
              <a:cs typeface="Roboto"/>
              <a:sym typeface="Roboto"/>
            </a:endParaRPr>
          </a:p>
        </p:txBody>
      </p:sp>
      <p:sp>
        <p:nvSpPr>
          <p:cNvPr id="1456" name="Google Shape;1456;p57"/>
          <p:cNvSpPr txBox="1"/>
          <p:nvPr/>
        </p:nvSpPr>
        <p:spPr>
          <a:xfrm>
            <a:off x="4802587" y="854925"/>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AP</a:t>
            </a:r>
            <a:endParaRPr b="1" i="0" sz="1000" u="none" cap="none" strike="noStrike">
              <a:solidFill>
                <a:srgbClr val="000000"/>
              </a:solidFill>
              <a:latin typeface="Roboto"/>
              <a:ea typeface="Roboto"/>
              <a:cs typeface="Roboto"/>
              <a:sym typeface="Roboto"/>
            </a:endParaRPr>
          </a:p>
        </p:txBody>
      </p:sp>
      <p:sp>
        <p:nvSpPr>
          <p:cNvPr id="1457" name="Google Shape;1457;p57"/>
          <p:cNvSpPr txBox="1"/>
          <p:nvPr/>
        </p:nvSpPr>
        <p:spPr>
          <a:xfrm>
            <a:off x="4802587" y="1575400"/>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458" name="Google Shape;1458;p57"/>
          <p:cNvSpPr txBox="1"/>
          <p:nvPr/>
        </p:nvSpPr>
        <p:spPr>
          <a:xfrm rot="-5400000">
            <a:off x="4055400" y="3095486"/>
            <a:ext cx="13023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Farmers in both states</a:t>
            </a:r>
            <a:endParaRPr b="1" i="0" sz="800" u="none" cap="none" strike="noStrike">
              <a:solidFill>
                <a:srgbClr val="000000"/>
              </a:solidFill>
              <a:latin typeface="Roboto"/>
              <a:ea typeface="Roboto"/>
              <a:cs typeface="Roboto"/>
              <a:sym typeface="Roboto"/>
            </a:endParaRPr>
          </a:p>
        </p:txBody>
      </p:sp>
      <p:sp>
        <p:nvSpPr>
          <p:cNvPr id="1459" name="Google Shape;1459;p57"/>
          <p:cNvSpPr txBox="1"/>
          <p:nvPr/>
        </p:nvSpPr>
        <p:spPr>
          <a:xfrm>
            <a:off x="4740487" y="2452200"/>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AP</a:t>
            </a:r>
            <a:endParaRPr b="1" i="0" sz="1000" u="none" cap="none" strike="noStrike">
              <a:solidFill>
                <a:srgbClr val="000000"/>
              </a:solidFill>
              <a:latin typeface="Roboto"/>
              <a:ea typeface="Roboto"/>
              <a:cs typeface="Roboto"/>
              <a:sym typeface="Roboto"/>
            </a:endParaRPr>
          </a:p>
        </p:txBody>
      </p:sp>
      <p:sp>
        <p:nvSpPr>
          <p:cNvPr id="1460" name="Google Shape;1460;p57"/>
          <p:cNvSpPr txBox="1"/>
          <p:nvPr/>
        </p:nvSpPr>
        <p:spPr>
          <a:xfrm>
            <a:off x="4740487" y="3584638"/>
            <a:ext cx="463800" cy="328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461" name="Google Shape;1461;p57"/>
          <p:cNvSpPr txBox="1"/>
          <p:nvPr/>
        </p:nvSpPr>
        <p:spPr>
          <a:xfrm>
            <a:off x="5609150" y="4008250"/>
            <a:ext cx="31758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a:ea typeface="Roboto"/>
                <a:cs typeface="Roboto"/>
                <a:sym typeface="Roboto"/>
              </a:rPr>
              <a:t>Average cost of energy incurred by farmers in a year</a:t>
            </a:r>
            <a:endParaRPr b="1" i="0" sz="800" u="none" cap="none" strike="noStrike">
              <a:solidFill>
                <a:srgbClr val="000000"/>
              </a:solidFill>
              <a:latin typeface="Roboto"/>
              <a:ea typeface="Roboto"/>
              <a:cs typeface="Roboto"/>
              <a:sym typeface="Roboto"/>
            </a:endParaRPr>
          </a:p>
        </p:txBody>
      </p:sp>
      <p:pic>
        <p:nvPicPr>
          <p:cNvPr id="1462" name="Google Shape;1462;p57" title="Chart"/>
          <p:cNvPicPr preferRelativeResize="0"/>
          <p:nvPr/>
        </p:nvPicPr>
        <p:blipFill rotWithShape="1">
          <a:blip r:embed="rId7">
            <a:alphaModFix/>
          </a:blip>
          <a:srcRect b="62786" l="3122" r="28562" t="6465"/>
          <a:stretch/>
        </p:blipFill>
        <p:spPr>
          <a:xfrm>
            <a:off x="5116475" y="2039075"/>
            <a:ext cx="3558600" cy="990299"/>
          </a:xfrm>
          <a:prstGeom prst="rect">
            <a:avLst/>
          </a:prstGeom>
          <a:noFill/>
          <a:ln>
            <a:noFill/>
          </a:ln>
        </p:spPr>
      </p:pic>
      <p:pic>
        <p:nvPicPr>
          <p:cNvPr id="1463" name="Google Shape;1463;p57" title="Chart"/>
          <p:cNvPicPr preferRelativeResize="0"/>
          <p:nvPr/>
        </p:nvPicPr>
        <p:blipFill rotWithShape="1">
          <a:blip r:embed="rId8">
            <a:alphaModFix/>
          </a:blip>
          <a:srcRect b="66680" l="3035" r="25714" t="7184"/>
          <a:stretch/>
        </p:blipFill>
        <p:spPr>
          <a:xfrm>
            <a:off x="5204275" y="3202910"/>
            <a:ext cx="3558600" cy="807114"/>
          </a:xfrm>
          <a:prstGeom prst="rect">
            <a:avLst/>
          </a:prstGeom>
          <a:noFill/>
          <a:ln>
            <a:noFill/>
          </a:ln>
        </p:spPr>
      </p:pic>
      <p:sp>
        <p:nvSpPr>
          <p:cNvPr id="1464" name="Google Shape;1464;p57"/>
          <p:cNvSpPr txBox="1"/>
          <p:nvPr/>
        </p:nvSpPr>
        <p:spPr>
          <a:xfrm>
            <a:off x="317925" y="4726750"/>
            <a:ext cx="4886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Roboto"/>
                <a:ea typeface="Roboto"/>
                <a:cs typeface="Roboto"/>
                <a:sym typeface="Roboto"/>
              </a:rPr>
              <a:t>*This data has been optimized and extreme figures of farmers who have incurred cost more than 30,000 have been removed from the average calculation.</a:t>
            </a:r>
            <a:endParaRPr b="0" i="0" sz="600" u="none" cap="none" strike="noStrike">
              <a:solidFill>
                <a:srgbClr val="000000"/>
              </a:solidFill>
              <a:latin typeface="Roboto"/>
              <a:ea typeface="Roboto"/>
              <a:cs typeface="Roboto"/>
              <a:sym typeface="Roboto"/>
            </a:endParaRPr>
          </a:p>
        </p:txBody>
      </p:sp>
      <p:sp>
        <p:nvSpPr>
          <p:cNvPr id="1465" name="Google Shape;1465;p57"/>
          <p:cNvSpPr txBox="1"/>
          <p:nvPr/>
        </p:nvSpPr>
        <p:spPr>
          <a:xfrm>
            <a:off x="53263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
        <p:nvSpPr>
          <p:cNvPr id="1466" name="Google Shape;1466;p57"/>
          <p:cNvSpPr txBox="1"/>
          <p:nvPr/>
        </p:nvSpPr>
        <p:spPr>
          <a:xfrm>
            <a:off x="4698025" y="3814013"/>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467" name="Google Shape;1467;p57"/>
          <p:cNvSpPr txBox="1"/>
          <p:nvPr/>
        </p:nvSpPr>
        <p:spPr>
          <a:xfrm>
            <a:off x="4760125" y="2699138"/>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
        <p:nvSpPr>
          <p:cNvPr id="1468" name="Google Shape;1468;p57"/>
          <p:cNvSpPr txBox="1"/>
          <p:nvPr/>
        </p:nvSpPr>
        <p:spPr>
          <a:xfrm>
            <a:off x="4802575" y="1819775"/>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(n=78)</a:t>
            </a:r>
            <a:endParaRPr b="0" i="1" sz="800" u="none" cap="none" strike="noStrike">
              <a:solidFill>
                <a:srgbClr val="000000"/>
              </a:solidFill>
              <a:latin typeface="Roboto"/>
              <a:ea typeface="Roboto"/>
              <a:cs typeface="Roboto"/>
              <a:sym typeface="Roboto"/>
            </a:endParaRPr>
          </a:p>
        </p:txBody>
      </p:sp>
      <p:sp>
        <p:nvSpPr>
          <p:cNvPr id="1469" name="Google Shape;1469;p57"/>
          <p:cNvSpPr txBox="1"/>
          <p:nvPr/>
        </p:nvSpPr>
        <p:spPr>
          <a:xfrm>
            <a:off x="4760125" y="1135050"/>
            <a:ext cx="548700" cy="12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1" lang="en" sz="800" u="none" cap="none" strike="noStrike">
                <a:solidFill>
                  <a:srgbClr val="000000"/>
                </a:solidFill>
                <a:latin typeface="Roboto"/>
                <a:ea typeface="Roboto"/>
                <a:cs typeface="Roboto"/>
                <a:sym typeface="Roboto"/>
              </a:rPr>
              <a:t>(n=111)</a:t>
            </a:r>
            <a:endParaRPr b="0" i="1" sz="800" u="none" cap="none" strike="noStrike">
              <a:solidFill>
                <a:srgbClr val="000000"/>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pic>
        <p:nvPicPr>
          <p:cNvPr id="1474" name="Google Shape;1474;p58"/>
          <p:cNvPicPr preferRelativeResize="0"/>
          <p:nvPr/>
        </p:nvPicPr>
        <p:blipFill rotWithShape="1">
          <a:blip r:embed="rId3">
            <a:alphaModFix/>
          </a:blip>
          <a:srcRect b="0" l="0" r="0" t="0"/>
          <a:stretch/>
        </p:blipFill>
        <p:spPr>
          <a:xfrm>
            <a:off x="305975" y="1108400"/>
            <a:ext cx="438328" cy="394058"/>
          </a:xfrm>
          <a:prstGeom prst="rect">
            <a:avLst/>
          </a:prstGeom>
          <a:noFill/>
          <a:ln>
            <a:noFill/>
          </a:ln>
        </p:spPr>
      </p:pic>
      <p:pic>
        <p:nvPicPr>
          <p:cNvPr id="1475" name="Google Shape;1475;p58"/>
          <p:cNvPicPr preferRelativeResize="0"/>
          <p:nvPr/>
        </p:nvPicPr>
        <p:blipFill rotWithShape="1">
          <a:blip r:embed="rId4">
            <a:alphaModFix/>
          </a:blip>
          <a:srcRect b="0" l="0" r="0" t="0"/>
          <a:stretch/>
        </p:blipFill>
        <p:spPr>
          <a:xfrm>
            <a:off x="305974" y="1810200"/>
            <a:ext cx="438328" cy="394058"/>
          </a:xfrm>
          <a:prstGeom prst="rect">
            <a:avLst/>
          </a:prstGeom>
          <a:noFill/>
          <a:ln>
            <a:noFill/>
          </a:ln>
        </p:spPr>
      </p:pic>
      <p:pic>
        <p:nvPicPr>
          <p:cNvPr id="1476" name="Google Shape;1476;p58"/>
          <p:cNvPicPr preferRelativeResize="0"/>
          <p:nvPr/>
        </p:nvPicPr>
        <p:blipFill rotWithShape="1">
          <a:blip r:embed="rId5">
            <a:alphaModFix/>
          </a:blip>
          <a:srcRect b="0" l="0" r="0" t="0"/>
          <a:stretch/>
        </p:blipFill>
        <p:spPr>
          <a:xfrm>
            <a:off x="305973" y="2626038"/>
            <a:ext cx="438328" cy="394058"/>
          </a:xfrm>
          <a:prstGeom prst="rect">
            <a:avLst/>
          </a:prstGeom>
          <a:noFill/>
          <a:ln>
            <a:noFill/>
          </a:ln>
        </p:spPr>
      </p:pic>
      <p:pic>
        <p:nvPicPr>
          <p:cNvPr id="1477" name="Google Shape;1477;p58"/>
          <p:cNvPicPr preferRelativeResize="0"/>
          <p:nvPr/>
        </p:nvPicPr>
        <p:blipFill rotWithShape="1">
          <a:blip r:embed="rId6">
            <a:alphaModFix/>
          </a:blip>
          <a:srcRect b="0" l="0" r="0" t="0"/>
          <a:stretch/>
        </p:blipFill>
        <p:spPr>
          <a:xfrm>
            <a:off x="4647922" y="1837625"/>
            <a:ext cx="438328" cy="394058"/>
          </a:xfrm>
          <a:prstGeom prst="rect">
            <a:avLst/>
          </a:prstGeom>
          <a:noFill/>
          <a:ln>
            <a:noFill/>
          </a:ln>
        </p:spPr>
      </p:pic>
      <p:pic>
        <p:nvPicPr>
          <p:cNvPr id="1478" name="Google Shape;1478;p58"/>
          <p:cNvPicPr preferRelativeResize="0"/>
          <p:nvPr/>
        </p:nvPicPr>
        <p:blipFill rotWithShape="1">
          <a:blip r:embed="rId7">
            <a:alphaModFix/>
          </a:blip>
          <a:srcRect b="0" l="0" r="0" t="0"/>
          <a:stretch/>
        </p:blipFill>
        <p:spPr>
          <a:xfrm>
            <a:off x="4647926" y="1108386"/>
            <a:ext cx="438328" cy="394076"/>
          </a:xfrm>
          <a:prstGeom prst="rect">
            <a:avLst/>
          </a:prstGeom>
          <a:noFill/>
          <a:ln>
            <a:noFill/>
          </a:ln>
        </p:spPr>
      </p:pic>
      <p:pic>
        <p:nvPicPr>
          <p:cNvPr id="1479" name="Google Shape;1479;p58"/>
          <p:cNvPicPr preferRelativeResize="0"/>
          <p:nvPr/>
        </p:nvPicPr>
        <p:blipFill rotWithShape="1">
          <a:blip r:embed="rId8">
            <a:alphaModFix/>
          </a:blip>
          <a:srcRect b="0" l="0" r="0" t="0"/>
          <a:stretch/>
        </p:blipFill>
        <p:spPr>
          <a:xfrm>
            <a:off x="305975" y="3490845"/>
            <a:ext cx="438328" cy="394058"/>
          </a:xfrm>
          <a:prstGeom prst="rect">
            <a:avLst/>
          </a:prstGeom>
          <a:noFill/>
          <a:ln>
            <a:noFill/>
          </a:ln>
        </p:spPr>
      </p:pic>
      <p:pic>
        <p:nvPicPr>
          <p:cNvPr id="1480" name="Google Shape;1480;p58"/>
          <p:cNvPicPr preferRelativeResize="0"/>
          <p:nvPr/>
        </p:nvPicPr>
        <p:blipFill rotWithShape="1">
          <a:blip r:embed="rId9">
            <a:alphaModFix/>
          </a:blip>
          <a:srcRect b="0" l="0" r="0" t="0"/>
          <a:stretch/>
        </p:blipFill>
        <p:spPr>
          <a:xfrm>
            <a:off x="4647923" y="2566833"/>
            <a:ext cx="438328" cy="394058"/>
          </a:xfrm>
          <a:prstGeom prst="rect">
            <a:avLst/>
          </a:prstGeom>
          <a:noFill/>
          <a:ln>
            <a:noFill/>
          </a:ln>
        </p:spPr>
      </p:pic>
      <p:pic>
        <p:nvPicPr>
          <p:cNvPr id="1481" name="Google Shape;1481;p58"/>
          <p:cNvPicPr preferRelativeResize="0"/>
          <p:nvPr/>
        </p:nvPicPr>
        <p:blipFill rotWithShape="1">
          <a:blip r:embed="rId10">
            <a:alphaModFix/>
          </a:blip>
          <a:srcRect b="0" l="0" r="0" t="0"/>
          <a:stretch/>
        </p:blipFill>
        <p:spPr>
          <a:xfrm>
            <a:off x="4647926" y="3444670"/>
            <a:ext cx="438328" cy="394058"/>
          </a:xfrm>
          <a:prstGeom prst="rect">
            <a:avLst/>
          </a:prstGeom>
          <a:noFill/>
          <a:ln>
            <a:noFill/>
          </a:ln>
        </p:spPr>
      </p:pic>
      <p:sp>
        <p:nvSpPr>
          <p:cNvPr id="1482" name="Google Shape;1482;p58"/>
          <p:cNvSpPr txBox="1"/>
          <p:nvPr/>
        </p:nvSpPr>
        <p:spPr>
          <a:xfrm>
            <a:off x="214675" y="4067475"/>
            <a:ext cx="8653800" cy="6804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Roboto"/>
                <a:ea typeface="Roboto"/>
                <a:cs typeface="Roboto"/>
                <a:sym typeface="Roboto"/>
              </a:rPr>
              <a:t>There exists variation in Labour usage across both states, in Assam labour is being used largely by farmers who have been farming for &lt;1 year and 4-7 years, i.e. in setting up the plantation and the initial harvesting years, while more farmers in AP rely on external labour for specific activities such as manure application, weeding and overseeing irrigation.</a:t>
            </a:r>
            <a:endParaRPr b="0" i="1" sz="1100" u="none" cap="none" strike="noStrike">
              <a:solidFill>
                <a:srgbClr val="000000"/>
              </a:solidFill>
              <a:latin typeface="Roboto"/>
              <a:ea typeface="Roboto"/>
              <a:cs typeface="Roboto"/>
              <a:sym typeface="Roboto"/>
            </a:endParaRPr>
          </a:p>
        </p:txBody>
      </p:sp>
      <p:sp>
        <p:nvSpPr>
          <p:cNvPr id="1483" name="Google Shape;1483;p58"/>
          <p:cNvSpPr txBox="1"/>
          <p:nvPr/>
        </p:nvSpPr>
        <p:spPr>
          <a:xfrm>
            <a:off x="114875" y="114650"/>
            <a:ext cx="88035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Labour </a:t>
            </a:r>
            <a:r>
              <a:rPr b="1" i="0" lang="en" sz="1600" u="none" cap="none" strike="noStrike">
                <a:solidFill>
                  <a:schemeClr val="dk2"/>
                </a:solidFill>
                <a:latin typeface="Arial"/>
                <a:ea typeface="Arial"/>
                <a:cs typeface="Arial"/>
                <a:sym typeface="Arial"/>
              </a:rPr>
              <a:t>I</a:t>
            </a:r>
            <a:r>
              <a:rPr b="0" i="0" lang="en" sz="1600" u="none" cap="none" strike="noStrike">
                <a:solidFill>
                  <a:schemeClr val="dk2"/>
                </a:solidFill>
                <a:latin typeface="Tahoma"/>
                <a:ea typeface="Tahoma"/>
                <a:cs typeface="Tahoma"/>
                <a:sym typeface="Tahoma"/>
              </a:rPr>
              <a:t> Most farmers do not hire external farm labour in Assam whereas there is a greater reliance on external labour in AP</a:t>
            </a:r>
            <a:endParaRPr b="0" i="0" sz="1600" u="none" cap="none" strike="noStrike">
              <a:solidFill>
                <a:schemeClr val="dk2"/>
              </a:solidFill>
              <a:latin typeface="Tahoma"/>
              <a:ea typeface="Tahoma"/>
              <a:cs typeface="Tahoma"/>
              <a:sym typeface="Tahoma"/>
            </a:endParaRPr>
          </a:p>
        </p:txBody>
      </p:sp>
      <p:sp>
        <p:nvSpPr>
          <p:cNvPr id="1484" name="Google Shape;1484;p58"/>
          <p:cNvSpPr txBox="1"/>
          <p:nvPr/>
        </p:nvSpPr>
        <p:spPr>
          <a:xfrm>
            <a:off x="904950" y="1056125"/>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Fencing for plantations is not required in AP, however in Assam</a:t>
            </a:r>
            <a:r>
              <a:rPr b="1" i="0" lang="en" sz="1200" u="none" cap="none" strike="noStrike">
                <a:solidFill>
                  <a:srgbClr val="000000"/>
                </a:solidFill>
                <a:latin typeface="Roboto"/>
                <a:ea typeface="Roboto"/>
                <a:cs typeface="Roboto"/>
                <a:sym typeface="Roboto"/>
              </a:rPr>
              <a:t> ~80%</a:t>
            </a:r>
            <a:r>
              <a:rPr b="0" i="0" lang="en" sz="1000" u="none" cap="none" strike="noStrike">
                <a:solidFill>
                  <a:srgbClr val="000000"/>
                </a:solidFill>
                <a:latin typeface="Roboto"/>
                <a:ea typeface="Roboto"/>
                <a:cs typeface="Roboto"/>
                <a:sym typeface="Roboto"/>
              </a:rPr>
              <a:t> of farmers hire </a:t>
            </a:r>
            <a:r>
              <a:rPr b="1" i="0" lang="en" sz="1000" u="none" cap="none" strike="noStrike">
                <a:solidFill>
                  <a:srgbClr val="000000"/>
                </a:solidFill>
                <a:latin typeface="Roboto"/>
                <a:ea typeface="Roboto"/>
                <a:cs typeface="Roboto"/>
                <a:sym typeface="Roboto"/>
              </a:rPr>
              <a:t>external labour</a:t>
            </a:r>
            <a:r>
              <a:rPr b="0" i="0" lang="en" sz="1000" u="none" cap="none" strike="noStrike">
                <a:solidFill>
                  <a:srgbClr val="000000"/>
                </a:solidFill>
                <a:latin typeface="Roboto"/>
                <a:ea typeface="Roboto"/>
                <a:cs typeface="Roboto"/>
                <a:sym typeface="Roboto"/>
              </a:rPr>
              <a:t> for </a:t>
            </a:r>
            <a:r>
              <a:rPr b="1" i="0" lang="en" sz="1000" u="none" cap="none" strike="noStrike">
                <a:solidFill>
                  <a:srgbClr val="000000"/>
                </a:solidFill>
                <a:latin typeface="Roboto"/>
                <a:ea typeface="Roboto"/>
                <a:cs typeface="Roboto"/>
                <a:sym typeface="Roboto"/>
              </a:rPr>
              <a:t>fencing their plantations</a:t>
            </a:r>
            <a:r>
              <a:rPr b="0" i="0" lang="en" sz="1000" u="none" cap="none" strike="noStrike">
                <a:solidFill>
                  <a:srgbClr val="000000"/>
                </a:solidFill>
                <a:latin typeface="Roboto"/>
                <a:ea typeface="Roboto"/>
                <a:cs typeface="Roboto"/>
                <a:sym typeface="Roboto"/>
              </a:rPr>
              <a:t> to protect from animal attacks.</a:t>
            </a:r>
            <a:endParaRPr b="0" i="0" sz="1000" u="none" cap="none" strike="noStrike">
              <a:solidFill>
                <a:srgbClr val="000000"/>
              </a:solidFill>
              <a:latin typeface="Roboto"/>
              <a:ea typeface="Roboto"/>
              <a:cs typeface="Roboto"/>
              <a:sym typeface="Roboto"/>
            </a:endParaRPr>
          </a:p>
        </p:txBody>
      </p:sp>
      <p:sp>
        <p:nvSpPr>
          <p:cNvPr id="1485" name="Google Shape;1485;p58"/>
          <p:cNvSpPr txBox="1"/>
          <p:nvPr/>
        </p:nvSpPr>
        <p:spPr>
          <a:xfrm>
            <a:off x="904950" y="2599900"/>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in AP extensively use bio/organic manure. </a:t>
            </a:r>
            <a:r>
              <a:rPr b="1" i="0" lang="en" sz="1200" u="none" cap="none" strike="noStrike">
                <a:solidFill>
                  <a:srgbClr val="000000"/>
                </a:solidFill>
                <a:latin typeface="Roboto"/>
                <a:ea typeface="Roboto"/>
                <a:cs typeface="Roboto"/>
                <a:sym typeface="Roboto"/>
              </a:rPr>
              <a:t>77%</a:t>
            </a:r>
            <a:r>
              <a:rPr b="0" i="0" lang="en" sz="1000" u="none" cap="none" strike="noStrike">
                <a:solidFill>
                  <a:srgbClr val="000000"/>
                </a:solidFill>
                <a:latin typeface="Roboto"/>
                <a:ea typeface="Roboto"/>
                <a:cs typeface="Roboto"/>
                <a:sym typeface="Roboto"/>
              </a:rPr>
              <a:t> farmers within the sample in AP hire </a:t>
            </a:r>
            <a:r>
              <a:rPr b="1" i="0" lang="en" sz="1000" u="none" cap="none" strike="noStrike">
                <a:solidFill>
                  <a:srgbClr val="000000"/>
                </a:solidFill>
                <a:latin typeface="Roboto"/>
                <a:ea typeface="Roboto"/>
                <a:cs typeface="Roboto"/>
                <a:sym typeface="Roboto"/>
              </a:rPr>
              <a:t>external labour for manure application</a:t>
            </a:r>
            <a:r>
              <a:rPr b="0" i="0" lang="en" sz="1000" u="none" cap="none" strike="noStrike">
                <a:solidFill>
                  <a:srgbClr val="000000"/>
                </a:solidFill>
                <a:latin typeface="Roboto"/>
                <a:ea typeface="Roboto"/>
                <a:cs typeface="Roboto"/>
                <a:sym typeface="Roboto"/>
              </a:rPr>
              <a:t>. Assam farmers do not use organic manure extensively. </a:t>
            </a:r>
            <a:endParaRPr b="0" i="0" sz="1000" u="none" cap="none" strike="noStrike">
              <a:solidFill>
                <a:srgbClr val="000000"/>
              </a:solidFill>
              <a:latin typeface="Roboto"/>
              <a:ea typeface="Roboto"/>
              <a:cs typeface="Roboto"/>
              <a:sym typeface="Roboto"/>
            </a:endParaRPr>
          </a:p>
        </p:txBody>
      </p:sp>
      <p:sp>
        <p:nvSpPr>
          <p:cNvPr id="1486" name="Google Shape;1486;p58"/>
          <p:cNvSpPr txBox="1"/>
          <p:nvPr/>
        </p:nvSpPr>
        <p:spPr>
          <a:xfrm>
            <a:off x="904950" y="3404000"/>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a:t>
            </a:r>
            <a:r>
              <a:rPr b="1" i="0" lang="en" sz="1000" u="none" cap="none" strike="noStrike">
                <a:solidFill>
                  <a:srgbClr val="000000"/>
                </a:solidFill>
                <a:latin typeface="Roboto"/>
                <a:ea typeface="Roboto"/>
                <a:cs typeface="Roboto"/>
                <a:sym typeface="Roboto"/>
              </a:rPr>
              <a:t>91%</a:t>
            </a:r>
            <a:r>
              <a:rPr b="0" i="0" lang="en" sz="1000" u="none" cap="none" strike="noStrike">
                <a:solidFill>
                  <a:srgbClr val="000000"/>
                </a:solidFill>
                <a:latin typeface="Roboto"/>
                <a:ea typeface="Roboto"/>
                <a:cs typeface="Roboto"/>
                <a:sym typeface="Roboto"/>
              </a:rPr>
              <a:t>) in AP hire </a:t>
            </a:r>
            <a:r>
              <a:rPr b="1" i="0" lang="en" sz="1000" u="none" cap="none" strike="noStrike">
                <a:solidFill>
                  <a:srgbClr val="000000"/>
                </a:solidFill>
                <a:latin typeface="Roboto"/>
                <a:ea typeface="Roboto"/>
                <a:cs typeface="Roboto"/>
                <a:sym typeface="Roboto"/>
              </a:rPr>
              <a:t>external laborers for fertilizer application on their fields</a:t>
            </a:r>
            <a:r>
              <a:rPr b="0" i="0" lang="en" sz="1000" u="none" cap="none" strike="noStrike">
                <a:solidFill>
                  <a:srgbClr val="000000"/>
                </a:solidFill>
                <a:latin typeface="Roboto"/>
                <a:ea typeface="Roboto"/>
                <a:cs typeface="Roboto"/>
                <a:sym typeface="Roboto"/>
              </a:rPr>
              <a:t>, however in Assam labour utilization is less on this activity as the rate of fertilizer application is low there.</a:t>
            </a:r>
            <a:endParaRPr b="0" i="0" sz="1000" u="none" cap="none" strike="noStrike">
              <a:solidFill>
                <a:srgbClr val="000000"/>
              </a:solidFill>
              <a:latin typeface="Roboto"/>
              <a:ea typeface="Roboto"/>
              <a:cs typeface="Roboto"/>
              <a:sym typeface="Roboto"/>
            </a:endParaRPr>
          </a:p>
        </p:txBody>
      </p:sp>
      <p:sp>
        <p:nvSpPr>
          <p:cNvPr id="1487" name="Google Shape;1487;p58"/>
          <p:cNvSpPr txBox="1"/>
          <p:nvPr/>
        </p:nvSpPr>
        <p:spPr>
          <a:xfrm>
            <a:off x="5248350" y="2599900"/>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84% </a:t>
            </a:r>
            <a:r>
              <a:rPr b="0" i="0" lang="en" sz="1000" u="none" cap="none" strike="noStrike">
                <a:solidFill>
                  <a:srgbClr val="000000"/>
                </a:solidFill>
                <a:latin typeface="Roboto"/>
                <a:ea typeface="Roboto"/>
                <a:cs typeface="Roboto"/>
                <a:sym typeface="Roboto"/>
              </a:rPr>
              <a:t>farmers in AP hire </a:t>
            </a:r>
            <a:r>
              <a:rPr b="1" i="0" lang="en" sz="1000" u="none" cap="none" strike="noStrike">
                <a:solidFill>
                  <a:srgbClr val="000000"/>
                </a:solidFill>
                <a:latin typeface="Roboto"/>
                <a:ea typeface="Roboto"/>
                <a:cs typeface="Roboto"/>
                <a:sym typeface="Roboto"/>
              </a:rPr>
              <a:t>external labourers for Irrigation</a:t>
            </a:r>
            <a:r>
              <a:rPr b="0" i="0" lang="en" sz="1000" u="none" cap="none" strike="noStrike">
                <a:solidFill>
                  <a:srgbClr val="000000"/>
                </a:solidFill>
                <a:latin typeface="Roboto"/>
                <a:ea typeface="Roboto"/>
                <a:cs typeface="Roboto"/>
                <a:sym typeface="Roboto"/>
              </a:rPr>
              <a:t>- largely to oversee irrigation on plantations while in Assam irrigation is largely rainfed, requiring no labour usage.</a:t>
            </a:r>
            <a:endParaRPr b="0" i="0" sz="1000" u="none" cap="none" strike="noStrike">
              <a:solidFill>
                <a:srgbClr val="000000"/>
              </a:solidFill>
              <a:latin typeface="Roboto"/>
              <a:ea typeface="Roboto"/>
              <a:cs typeface="Roboto"/>
              <a:sym typeface="Roboto"/>
            </a:endParaRPr>
          </a:p>
        </p:txBody>
      </p:sp>
      <p:sp>
        <p:nvSpPr>
          <p:cNvPr id="1488" name="Google Shape;1488;p58"/>
          <p:cNvSpPr txBox="1"/>
          <p:nvPr/>
        </p:nvSpPr>
        <p:spPr>
          <a:xfrm>
            <a:off x="5248350" y="1761700"/>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50%</a:t>
            </a:r>
            <a:r>
              <a:rPr b="0" i="0" lang="en" sz="1000" u="none" cap="none" strike="noStrike">
                <a:solidFill>
                  <a:srgbClr val="000000"/>
                </a:solidFill>
                <a:latin typeface="Roboto"/>
                <a:ea typeface="Roboto"/>
                <a:cs typeface="Roboto"/>
                <a:sym typeface="Roboto"/>
              </a:rPr>
              <a:t> farmers in Assam hire external labourers for planting seedlings, compared to AP where </a:t>
            </a:r>
            <a:r>
              <a:rPr b="1" i="0" lang="en" sz="1200" u="none" cap="none" strike="noStrike">
                <a:solidFill>
                  <a:srgbClr val="000000"/>
                </a:solidFill>
                <a:latin typeface="Roboto"/>
                <a:ea typeface="Roboto"/>
                <a:cs typeface="Roboto"/>
                <a:sym typeface="Roboto"/>
              </a:rPr>
              <a:t>~2X</a:t>
            </a:r>
            <a:r>
              <a:rPr b="0" i="0" lang="en" sz="1000" u="none" cap="none" strike="noStrike">
                <a:solidFill>
                  <a:srgbClr val="000000"/>
                </a:solidFill>
                <a:latin typeface="Roboto"/>
                <a:ea typeface="Roboto"/>
                <a:cs typeface="Roboto"/>
                <a:sym typeface="Roboto"/>
              </a:rPr>
              <a:t> farmers hire </a:t>
            </a:r>
            <a:r>
              <a:rPr b="1" i="0" lang="en" sz="1000" u="none" cap="none" strike="noStrike">
                <a:solidFill>
                  <a:srgbClr val="000000"/>
                </a:solidFill>
                <a:latin typeface="Roboto"/>
                <a:ea typeface="Roboto"/>
                <a:cs typeface="Roboto"/>
                <a:sym typeface="Roboto"/>
              </a:rPr>
              <a:t>external labourers for planting seedlings.</a:t>
            </a:r>
            <a:endParaRPr b="1" i="0" sz="1000" u="none" cap="none" strike="noStrike">
              <a:solidFill>
                <a:srgbClr val="000000"/>
              </a:solidFill>
              <a:latin typeface="Roboto"/>
              <a:ea typeface="Roboto"/>
              <a:cs typeface="Roboto"/>
              <a:sym typeface="Roboto"/>
            </a:endParaRPr>
          </a:p>
        </p:txBody>
      </p:sp>
      <p:sp>
        <p:nvSpPr>
          <p:cNvPr id="1489" name="Google Shape;1489;p58"/>
          <p:cNvSpPr txBox="1"/>
          <p:nvPr/>
        </p:nvSpPr>
        <p:spPr>
          <a:xfrm>
            <a:off x="6475675" y="701800"/>
            <a:ext cx="2216100" cy="2310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Assam, n=78                  AP, n=111</a:t>
            </a:r>
            <a:endParaRPr b="0" i="0" sz="1000" u="none" cap="none" strike="noStrike">
              <a:solidFill>
                <a:srgbClr val="000000"/>
              </a:solidFill>
              <a:latin typeface="Roboto"/>
              <a:ea typeface="Roboto"/>
              <a:cs typeface="Roboto"/>
              <a:sym typeface="Roboto"/>
            </a:endParaRPr>
          </a:p>
        </p:txBody>
      </p:sp>
      <p:sp>
        <p:nvSpPr>
          <p:cNvPr id="1490" name="Google Shape;1490;p58"/>
          <p:cNvSpPr txBox="1"/>
          <p:nvPr/>
        </p:nvSpPr>
        <p:spPr>
          <a:xfrm>
            <a:off x="12877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
        <p:nvSpPr>
          <p:cNvPr id="1491" name="Google Shape;1491;p58"/>
          <p:cNvSpPr txBox="1"/>
          <p:nvPr/>
        </p:nvSpPr>
        <p:spPr>
          <a:xfrm>
            <a:off x="5248350" y="1075900"/>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Roboto"/>
                <a:ea typeface="Roboto"/>
                <a:cs typeface="Roboto"/>
                <a:sym typeface="Roboto"/>
              </a:rPr>
              <a:t>1 in 2 </a:t>
            </a:r>
            <a:r>
              <a:rPr b="0" i="0" lang="en" sz="1000" u="none" cap="none" strike="noStrike">
                <a:solidFill>
                  <a:srgbClr val="000000"/>
                </a:solidFill>
                <a:latin typeface="Roboto"/>
                <a:ea typeface="Roboto"/>
                <a:cs typeface="Roboto"/>
                <a:sym typeface="Roboto"/>
              </a:rPr>
              <a:t>farmers hire external labourers for </a:t>
            </a:r>
            <a:r>
              <a:rPr b="1" i="0" lang="en" sz="1000" u="none" cap="none" strike="noStrike">
                <a:solidFill>
                  <a:srgbClr val="000000"/>
                </a:solidFill>
                <a:latin typeface="Roboto"/>
                <a:ea typeface="Roboto"/>
                <a:cs typeface="Roboto"/>
                <a:sym typeface="Roboto"/>
              </a:rPr>
              <a:t>weeding</a:t>
            </a:r>
            <a:r>
              <a:rPr b="0" i="0" lang="en" sz="1000" u="none" cap="none" strike="noStrike">
                <a:solidFill>
                  <a:srgbClr val="000000"/>
                </a:solidFill>
                <a:latin typeface="Roboto"/>
                <a:ea typeface="Roboto"/>
                <a:cs typeface="Roboto"/>
                <a:sym typeface="Roboto"/>
              </a:rPr>
              <a:t> in Assam, while </a:t>
            </a:r>
            <a:r>
              <a:rPr b="1" i="0" lang="en" sz="1200" u="none" cap="none" strike="noStrike">
                <a:solidFill>
                  <a:srgbClr val="000000"/>
                </a:solidFill>
                <a:latin typeface="Roboto"/>
                <a:ea typeface="Roboto"/>
                <a:cs typeface="Roboto"/>
                <a:sym typeface="Roboto"/>
              </a:rPr>
              <a:t>84%</a:t>
            </a:r>
            <a:r>
              <a:rPr b="0" i="0" lang="en" sz="1000" u="none" cap="none" strike="noStrike">
                <a:solidFill>
                  <a:srgbClr val="000000"/>
                </a:solidFill>
                <a:latin typeface="Roboto"/>
                <a:ea typeface="Roboto"/>
                <a:cs typeface="Roboto"/>
                <a:sym typeface="Roboto"/>
              </a:rPr>
              <a:t> farmers in AP hire external labourers for the same</a:t>
            </a:r>
            <a:r>
              <a:rPr b="1" i="0" lang="en" sz="1200" u="none" cap="none" strike="noStrike">
                <a:solidFill>
                  <a:srgbClr val="000000"/>
                </a:solidFill>
                <a:latin typeface="Roboto"/>
                <a:ea typeface="Roboto"/>
                <a:cs typeface="Roboto"/>
                <a:sym typeface="Roboto"/>
              </a:rPr>
              <a:t>. </a:t>
            </a:r>
            <a:endParaRPr b="1" i="0" sz="1000" u="none" cap="none" strike="noStrike">
              <a:solidFill>
                <a:srgbClr val="000000"/>
              </a:solidFill>
              <a:latin typeface="Roboto"/>
              <a:ea typeface="Roboto"/>
              <a:cs typeface="Roboto"/>
              <a:sym typeface="Roboto"/>
            </a:endParaRPr>
          </a:p>
        </p:txBody>
      </p:sp>
      <p:sp>
        <p:nvSpPr>
          <p:cNvPr id="1492" name="Google Shape;1492;p58"/>
          <p:cNvSpPr txBox="1"/>
          <p:nvPr/>
        </p:nvSpPr>
        <p:spPr>
          <a:xfrm>
            <a:off x="5248350" y="3361900"/>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Most farmers across both state utilize household labor for harvesting the crop. Only </a:t>
            </a:r>
            <a:r>
              <a:rPr b="1" i="0" lang="en" sz="1200" u="none" cap="none" strike="noStrike">
                <a:solidFill>
                  <a:srgbClr val="000000"/>
                </a:solidFill>
                <a:latin typeface="Roboto"/>
                <a:ea typeface="Roboto"/>
                <a:cs typeface="Roboto"/>
                <a:sym typeface="Roboto"/>
              </a:rPr>
              <a:t>26%</a:t>
            </a:r>
            <a:r>
              <a:rPr b="0" i="0" lang="en" sz="1000" u="none" cap="none" strike="noStrike">
                <a:solidFill>
                  <a:srgbClr val="000000"/>
                </a:solidFill>
                <a:latin typeface="Roboto"/>
                <a:ea typeface="Roboto"/>
                <a:cs typeface="Roboto"/>
                <a:sym typeface="Roboto"/>
              </a:rPr>
              <a:t> farmers in Assam and </a:t>
            </a:r>
            <a:r>
              <a:rPr b="1" i="0" lang="en" sz="1200" u="none" cap="none" strike="noStrike">
                <a:solidFill>
                  <a:srgbClr val="000000"/>
                </a:solidFill>
                <a:latin typeface="Roboto"/>
                <a:ea typeface="Roboto"/>
                <a:cs typeface="Roboto"/>
                <a:sym typeface="Roboto"/>
              </a:rPr>
              <a:t>34%</a:t>
            </a:r>
            <a:r>
              <a:rPr b="0" i="0" lang="en" sz="1000" u="none" cap="none" strike="noStrike">
                <a:solidFill>
                  <a:srgbClr val="000000"/>
                </a:solidFill>
                <a:latin typeface="Roboto"/>
                <a:ea typeface="Roboto"/>
                <a:cs typeface="Roboto"/>
                <a:sym typeface="Roboto"/>
              </a:rPr>
              <a:t> farmers in AP hire </a:t>
            </a:r>
            <a:r>
              <a:rPr b="1" i="0" lang="en" sz="1000" u="none" cap="none" strike="noStrike">
                <a:solidFill>
                  <a:srgbClr val="000000"/>
                </a:solidFill>
                <a:latin typeface="Roboto"/>
                <a:ea typeface="Roboto"/>
                <a:cs typeface="Roboto"/>
                <a:sym typeface="Roboto"/>
              </a:rPr>
              <a:t>external labourers for harvesting.</a:t>
            </a:r>
            <a:endParaRPr b="1" i="0" sz="1000" u="none" cap="none" strike="noStrike">
              <a:solidFill>
                <a:srgbClr val="000000"/>
              </a:solidFill>
              <a:latin typeface="Roboto"/>
              <a:ea typeface="Roboto"/>
              <a:cs typeface="Roboto"/>
              <a:sym typeface="Roboto"/>
            </a:endParaRPr>
          </a:p>
        </p:txBody>
      </p:sp>
      <p:sp>
        <p:nvSpPr>
          <p:cNvPr id="1493" name="Google Shape;1493;p58"/>
          <p:cNvSpPr txBox="1"/>
          <p:nvPr/>
        </p:nvSpPr>
        <p:spPr>
          <a:xfrm>
            <a:off x="904950" y="1741925"/>
            <a:ext cx="3499800" cy="49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 in Assam also need labourers for land preparation before plantations to carry out </a:t>
            </a:r>
            <a:r>
              <a:rPr b="1" i="0" lang="en" sz="1000" u="none" cap="none" strike="noStrike">
                <a:solidFill>
                  <a:srgbClr val="000000"/>
                </a:solidFill>
                <a:latin typeface="Roboto"/>
                <a:ea typeface="Roboto"/>
                <a:cs typeface="Roboto"/>
                <a:sym typeface="Roboto"/>
              </a:rPr>
              <a:t>digging and land clearance</a:t>
            </a:r>
            <a:r>
              <a:rPr b="0" i="0" lang="en" sz="1000" u="none" cap="none" strike="noStrike">
                <a:solidFill>
                  <a:srgbClr val="000000"/>
                </a:solidFill>
                <a:latin typeface="Roboto"/>
                <a:ea typeface="Roboto"/>
                <a:cs typeface="Roboto"/>
                <a:sym typeface="Roboto"/>
              </a:rPr>
              <a:t>, </a:t>
            </a:r>
            <a:r>
              <a:rPr b="1" i="0" lang="en" sz="1200" u="none" cap="none" strike="noStrike">
                <a:solidFill>
                  <a:srgbClr val="000000"/>
                </a:solidFill>
                <a:latin typeface="Roboto"/>
                <a:ea typeface="Roboto"/>
                <a:cs typeface="Roboto"/>
                <a:sym typeface="Roboto"/>
              </a:rPr>
              <a:t>28% </a:t>
            </a:r>
            <a:r>
              <a:rPr b="0" i="0" lang="en" sz="1000" u="none" cap="none" strike="noStrike">
                <a:solidFill>
                  <a:srgbClr val="000000"/>
                </a:solidFill>
                <a:latin typeface="Roboto"/>
                <a:ea typeface="Roboto"/>
                <a:cs typeface="Roboto"/>
                <a:sym typeface="Roboto"/>
              </a:rPr>
              <a:t>hire external labourers for the same.</a:t>
            </a:r>
            <a:endParaRPr b="0" i="0" sz="1000" u="none" cap="none" strike="noStrike">
              <a:solidFill>
                <a:srgbClr val="000000"/>
              </a:solidFill>
              <a:latin typeface="Roboto"/>
              <a:ea typeface="Roboto"/>
              <a:cs typeface="Roboto"/>
              <a:sym typeface="Roboto"/>
            </a:endParaRPr>
          </a:p>
        </p:txBody>
      </p:sp>
      <p:cxnSp>
        <p:nvCxnSpPr>
          <p:cNvPr id="1494" name="Google Shape;1494;p58"/>
          <p:cNvCxnSpPr/>
          <p:nvPr/>
        </p:nvCxnSpPr>
        <p:spPr>
          <a:xfrm>
            <a:off x="298825" y="1653500"/>
            <a:ext cx="8466600" cy="9900"/>
          </a:xfrm>
          <a:prstGeom prst="straightConnector1">
            <a:avLst/>
          </a:prstGeom>
          <a:noFill/>
          <a:ln cap="flat" cmpd="sng" w="9525">
            <a:solidFill>
              <a:schemeClr val="accent4"/>
            </a:solidFill>
            <a:prstDash val="dash"/>
            <a:round/>
            <a:headEnd len="sm" w="sm" type="none"/>
            <a:tailEnd len="sm" w="sm" type="none"/>
          </a:ln>
        </p:spPr>
      </p:cxnSp>
      <p:cxnSp>
        <p:nvCxnSpPr>
          <p:cNvPr id="1495" name="Google Shape;1495;p58"/>
          <p:cNvCxnSpPr/>
          <p:nvPr/>
        </p:nvCxnSpPr>
        <p:spPr>
          <a:xfrm>
            <a:off x="308275" y="2380588"/>
            <a:ext cx="8466600" cy="9900"/>
          </a:xfrm>
          <a:prstGeom prst="straightConnector1">
            <a:avLst/>
          </a:prstGeom>
          <a:noFill/>
          <a:ln cap="flat" cmpd="sng" w="9525">
            <a:solidFill>
              <a:schemeClr val="accent4"/>
            </a:solidFill>
            <a:prstDash val="dash"/>
            <a:round/>
            <a:headEnd len="sm" w="sm" type="none"/>
            <a:tailEnd len="sm" w="sm" type="none"/>
          </a:ln>
        </p:spPr>
      </p:cxnSp>
      <p:cxnSp>
        <p:nvCxnSpPr>
          <p:cNvPr id="1496" name="Google Shape;1496;p58"/>
          <p:cNvCxnSpPr/>
          <p:nvPr/>
        </p:nvCxnSpPr>
        <p:spPr>
          <a:xfrm>
            <a:off x="298825" y="3253700"/>
            <a:ext cx="8466600" cy="9900"/>
          </a:xfrm>
          <a:prstGeom prst="straightConnector1">
            <a:avLst/>
          </a:prstGeom>
          <a:noFill/>
          <a:ln cap="flat" cmpd="sng" w="9525">
            <a:solidFill>
              <a:schemeClr val="accent4"/>
            </a:solidFill>
            <a:prstDash val="dash"/>
            <a:round/>
            <a:headEnd len="sm" w="sm" type="none"/>
            <a:tailEnd len="sm" w="sm" type="none"/>
          </a:ln>
        </p:spPr>
      </p:cxnSp>
      <p:cxnSp>
        <p:nvCxnSpPr>
          <p:cNvPr id="1497" name="Google Shape;1497;p58"/>
          <p:cNvCxnSpPr/>
          <p:nvPr/>
        </p:nvCxnSpPr>
        <p:spPr>
          <a:xfrm flipH="1">
            <a:off x="4475925" y="1056125"/>
            <a:ext cx="9900" cy="2858700"/>
          </a:xfrm>
          <a:prstGeom prst="straightConnector1">
            <a:avLst/>
          </a:prstGeom>
          <a:noFill/>
          <a:ln cap="flat" cmpd="sng" w="9525">
            <a:solidFill>
              <a:schemeClr val="accent4"/>
            </a:solidFill>
            <a:prstDash val="dash"/>
            <a:round/>
            <a:headEnd len="sm" w="sm" type="none"/>
            <a:tailEnd len="sm" w="sm" type="none"/>
          </a:ln>
        </p:spPr>
      </p:cxnSp>
      <p:sp>
        <p:nvSpPr>
          <p:cNvPr id="1498" name="Google Shape;1498;p58"/>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59"/>
          <p:cNvSpPr txBox="1"/>
          <p:nvPr/>
        </p:nvSpPr>
        <p:spPr>
          <a:xfrm>
            <a:off x="252000" y="2766125"/>
            <a:ext cx="2864100" cy="2073300"/>
          </a:xfrm>
          <a:prstGeom prst="rect">
            <a:avLst/>
          </a:prstGeom>
          <a:solidFill>
            <a:srgbClr val="D4E9D9"/>
          </a:solidFill>
          <a:ln>
            <a:noFill/>
          </a:ln>
          <a:effectLst>
            <a:outerShdw blurRad="57150" rotWithShape="0" algn="bl" dir="5400000" dist="19050">
              <a:srgbClr val="000000">
                <a:alpha val="4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Male vs. Female Labourers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Oil Palm is a mainly a male dominated activity. This is true for the labourers hired for carrying out various farming operations as well.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73%</a:t>
            </a:r>
            <a:r>
              <a:rPr b="0" i="0" lang="en" sz="1000" u="none" cap="none" strike="noStrike">
                <a:solidFill>
                  <a:srgbClr val="000000"/>
                </a:solidFill>
                <a:latin typeface="Roboto"/>
                <a:ea typeface="Roboto"/>
                <a:cs typeface="Roboto"/>
                <a:sym typeface="Roboto"/>
              </a:rPr>
              <a:t> farmers in Assam hire only men, </a:t>
            </a:r>
            <a:r>
              <a:rPr b="1" i="0" lang="en" sz="1000" u="none" cap="none" strike="noStrike">
                <a:solidFill>
                  <a:srgbClr val="000000"/>
                </a:solidFill>
                <a:latin typeface="Roboto"/>
                <a:ea typeface="Roboto"/>
                <a:cs typeface="Roboto"/>
                <a:sym typeface="Roboto"/>
              </a:rPr>
              <a:t>24%</a:t>
            </a:r>
            <a:r>
              <a:rPr b="0" i="0" lang="en" sz="1000" u="none" cap="none" strike="noStrike">
                <a:solidFill>
                  <a:srgbClr val="000000"/>
                </a:solidFill>
                <a:latin typeface="Roboto"/>
                <a:ea typeface="Roboto"/>
                <a:cs typeface="Roboto"/>
                <a:sym typeface="Roboto"/>
              </a:rPr>
              <a:t> hire men and women both whereas </a:t>
            </a:r>
            <a:r>
              <a:rPr b="1" i="0" lang="en" sz="1000" u="none" cap="none" strike="noStrike">
                <a:solidFill>
                  <a:srgbClr val="000000"/>
                </a:solidFill>
                <a:latin typeface="Roboto"/>
                <a:ea typeface="Roboto"/>
                <a:cs typeface="Roboto"/>
                <a:sym typeface="Roboto"/>
              </a:rPr>
              <a:t>only 2%</a:t>
            </a:r>
            <a:r>
              <a:rPr b="0" i="0" lang="en" sz="1000" u="none" cap="none" strike="noStrike">
                <a:solidFill>
                  <a:srgbClr val="000000"/>
                </a:solidFill>
                <a:latin typeface="Roboto"/>
                <a:ea typeface="Roboto"/>
                <a:cs typeface="Roboto"/>
                <a:sym typeface="Roboto"/>
              </a:rPr>
              <a:t> farmers hire only female labourers.</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6% </a:t>
            </a:r>
            <a:r>
              <a:rPr b="0" i="0" lang="en" sz="1000" u="none" cap="none" strike="noStrike">
                <a:solidFill>
                  <a:srgbClr val="000000"/>
                </a:solidFill>
                <a:latin typeface="Roboto"/>
                <a:ea typeface="Roboto"/>
                <a:cs typeface="Roboto"/>
                <a:sym typeface="Roboto"/>
              </a:rPr>
              <a:t>farmers in AP hire only male labourers and rest </a:t>
            </a:r>
            <a:r>
              <a:rPr b="1" i="0" lang="en" sz="1000" u="none" cap="none" strike="noStrike">
                <a:solidFill>
                  <a:srgbClr val="000000"/>
                </a:solidFill>
                <a:latin typeface="Roboto"/>
                <a:ea typeface="Roboto"/>
                <a:cs typeface="Roboto"/>
                <a:sym typeface="Roboto"/>
              </a:rPr>
              <a:t>94%</a:t>
            </a:r>
            <a:r>
              <a:rPr b="0" i="0" lang="en" sz="1000" u="none" cap="none" strike="noStrike">
                <a:solidFill>
                  <a:srgbClr val="000000"/>
                </a:solidFill>
                <a:latin typeface="Roboto"/>
                <a:ea typeface="Roboto"/>
                <a:cs typeface="Roboto"/>
                <a:sym typeface="Roboto"/>
              </a:rPr>
              <a:t> hire both male and female labourers</a:t>
            </a:r>
            <a:endParaRPr b="1" i="0" sz="1000" u="none" cap="none" strike="noStrike">
              <a:solidFill>
                <a:srgbClr val="000000"/>
              </a:solidFill>
              <a:latin typeface="Roboto"/>
              <a:ea typeface="Roboto"/>
              <a:cs typeface="Roboto"/>
              <a:sym typeface="Roboto"/>
            </a:endParaRPr>
          </a:p>
        </p:txBody>
      </p:sp>
      <p:sp>
        <p:nvSpPr>
          <p:cNvPr id="1505" name="Google Shape;1505;p59"/>
          <p:cNvSpPr txBox="1"/>
          <p:nvPr/>
        </p:nvSpPr>
        <p:spPr>
          <a:xfrm>
            <a:off x="114875" y="114650"/>
            <a:ext cx="89394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Labour </a:t>
            </a:r>
            <a:r>
              <a:rPr b="1" i="0" lang="en" sz="1600" u="none" cap="none" strike="noStrike">
                <a:solidFill>
                  <a:schemeClr val="dk2"/>
                </a:solidFill>
                <a:latin typeface="Roboto"/>
                <a:ea typeface="Roboto"/>
                <a:cs typeface="Roboto"/>
                <a:sym typeface="Roboto"/>
              </a:rPr>
              <a:t>I</a:t>
            </a:r>
            <a:r>
              <a:rPr b="0" i="0" lang="en" sz="1600" u="none" cap="none" strike="noStrike">
                <a:solidFill>
                  <a:schemeClr val="dk2"/>
                </a:solidFill>
                <a:latin typeface="Tahoma"/>
                <a:ea typeface="Tahoma"/>
                <a:cs typeface="Tahoma"/>
                <a:sym typeface="Tahoma"/>
              </a:rPr>
              <a:t> The external labour is largely local contractual workers and not migrant in Assam (91%) and AP (71%), these workers are hired for carrying out various farming activities</a:t>
            </a:r>
            <a:endParaRPr b="0" i="0" sz="1600" u="none" cap="none" strike="noStrike">
              <a:solidFill>
                <a:schemeClr val="dk2"/>
              </a:solidFill>
              <a:latin typeface="Tahoma"/>
              <a:ea typeface="Tahoma"/>
              <a:cs typeface="Tahoma"/>
              <a:sym typeface="Tahoma"/>
            </a:endParaRPr>
          </a:p>
        </p:txBody>
      </p:sp>
      <p:sp>
        <p:nvSpPr>
          <p:cNvPr id="1506" name="Google Shape;1506;p59"/>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pic>
        <p:nvPicPr>
          <p:cNvPr id="1507" name="Google Shape;1507;p59"/>
          <p:cNvPicPr preferRelativeResize="0"/>
          <p:nvPr/>
        </p:nvPicPr>
        <p:blipFill rotWithShape="1">
          <a:blip r:embed="rId3">
            <a:alphaModFix/>
          </a:blip>
          <a:srcRect b="1360" l="0" r="0" t="0"/>
          <a:stretch/>
        </p:blipFill>
        <p:spPr>
          <a:xfrm>
            <a:off x="6961992" y="1767880"/>
            <a:ext cx="1822932" cy="2510700"/>
          </a:xfrm>
          <a:prstGeom prst="rect">
            <a:avLst/>
          </a:prstGeom>
          <a:noFill/>
          <a:ln>
            <a:noFill/>
          </a:ln>
          <a:effectLst>
            <a:outerShdw blurRad="57150" rotWithShape="0" algn="bl" dir="5400000" dist="19050">
              <a:srgbClr val="000000">
                <a:alpha val="49803"/>
              </a:srgbClr>
            </a:outerShdw>
          </a:effectLst>
        </p:spPr>
      </p:pic>
      <p:pic>
        <p:nvPicPr>
          <p:cNvPr id="1508" name="Google Shape;1508;p59"/>
          <p:cNvPicPr preferRelativeResize="0"/>
          <p:nvPr/>
        </p:nvPicPr>
        <p:blipFill rotWithShape="1">
          <a:blip r:embed="rId4">
            <a:alphaModFix/>
          </a:blip>
          <a:srcRect b="29696" l="0" r="0" t="0"/>
          <a:stretch/>
        </p:blipFill>
        <p:spPr>
          <a:xfrm>
            <a:off x="4917024" y="1767915"/>
            <a:ext cx="1951468" cy="2510689"/>
          </a:xfrm>
          <a:prstGeom prst="rect">
            <a:avLst/>
          </a:prstGeom>
          <a:noFill/>
          <a:ln>
            <a:noFill/>
          </a:ln>
          <a:effectLst>
            <a:outerShdw blurRad="57150" rotWithShape="0" algn="bl" dir="5400000" dist="19050">
              <a:srgbClr val="000000">
                <a:alpha val="49803"/>
              </a:srgbClr>
            </a:outerShdw>
          </a:effectLst>
        </p:spPr>
      </p:pic>
      <p:sp>
        <p:nvSpPr>
          <p:cNvPr id="1509" name="Google Shape;1509;p59"/>
          <p:cNvSpPr txBox="1"/>
          <p:nvPr/>
        </p:nvSpPr>
        <p:spPr>
          <a:xfrm>
            <a:off x="4917049" y="4385514"/>
            <a:ext cx="3867900" cy="45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From L-R: 1. Farm labourer harvesting FFBs in Goalpara, Assam</a:t>
            </a:r>
            <a:endParaRPr b="0"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2. Farm labourers applying fertilizers in West Godavari district, AP</a:t>
            </a:r>
            <a:endParaRPr b="0" i="0" sz="1000" u="none" cap="none" strike="noStrike">
              <a:solidFill>
                <a:srgbClr val="000000"/>
              </a:solidFill>
              <a:latin typeface="Roboto"/>
              <a:ea typeface="Roboto"/>
              <a:cs typeface="Roboto"/>
              <a:sym typeface="Roboto"/>
            </a:endParaRPr>
          </a:p>
        </p:txBody>
      </p:sp>
      <p:grpSp>
        <p:nvGrpSpPr>
          <p:cNvPr id="1510" name="Google Shape;1510;p59"/>
          <p:cNvGrpSpPr/>
          <p:nvPr/>
        </p:nvGrpSpPr>
        <p:grpSpPr>
          <a:xfrm>
            <a:off x="3161210" y="1371829"/>
            <a:ext cx="1710724" cy="3702935"/>
            <a:chOff x="3311379" y="1070520"/>
            <a:chExt cx="1605559" cy="3373665"/>
          </a:xfrm>
        </p:grpSpPr>
        <p:sp>
          <p:nvSpPr>
            <p:cNvPr id="1511" name="Google Shape;1511;p59"/>
            <p:cNvSpPr txBox="1"/>
            <p:nvPr/>
          </p:nvSpPr>
          <p:spPr>
            <a:xfrm>
              <a:off x="3458350" y="1680262"/>
              <a:ext cx="1303500" cy="2220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200"/>
                <a:buFont typeface="Arial"/>
                <a:buNone/>
              </a:pPr>
              <a:r>
                <a:rPr b="0" i="1" lang="en" sz="1000" u="none" cap="none" strike="noStrike">
                  <a:solidFill>
                    <a:srgbClr val="000000"/>
                  </a:solidFill>
                  <a:latin typeface="Roboto"/>
                  <a:ea typeface="Roboto"/>
                  <a:cs typeface="Roboto"/>
                  <a:sym typeface="Roboto"/>
                </a:rPr>
                <a:t>We hire women labourers only for cleaning activities in the field… for other activities like harvesting and loading of bunches on tractor they are not suitable as it requires a lot of manual strength </a:t>
              </a:r>
              <a:endParaRPr b="0" i="1" sz="1000" u="none" cap="none" strike="noStrike">
                <a:solidFill>
                  <a:srgbClr val="000000"/>
                </a:solidFill>
                <a:latin typeface="Roboto"/>
                <a:ea typeface="Roboto"/>
                <a:cs typeface="Roboto"/>
                <a:sym typeface="Roboto"/>
              </a:endParaRPr>
            </a:p>
            <a:p>
              <a:pPr indent="-292100" lvl="0" marL="457200" marR="0" rtl="0" algn="l">
                <a:lnSpc>
                  <a:spcPct val="115000"/>
                </a:lnSpc>
                <a:spcBef>
                  <a:spcPts val="0"/>
                </a:spcBef>
                <a:spcAft>
                  <a:spcPts val="0"/>
                </a:spcAft>
                <a:buClr>
                  <a:srgbClr val="000000"/>
                </a:buClr>
                <a:buSzPts val="1000"/>
                <a:buFont typeface="Roboto"/>
                <a:buChar char="-"/>
              </a:pPr>
              <a:r>
                <a:rPr b="0" i="1" lang="en" sz="1000" u="none" cap="none" strike="noStrike">
                  <a:solidFill>
                    <a:srgbClr val="000000"/>
                  </a:solidFill>
                  <a:latin typeface="Roboto"/>
                  <a:ea typeface="Roboto"/>
                  <a:cs typeface="Roboto"/>
                  <a:sym typeface="Roboto"/>
                </a:rPr>
                <a:t>Farmer (M, 63), West Godavari, AP</a:t>
              </a:r>
              <a:endParaRPr b="0" i="1" sz="1000" u="none" cap="none" strike="noStrike">
                <a:solidFill>
                  <a:srgbClr val="000000"/>
                </a:solidFill>
                <a:latin typeface="Roboto"/>
                <a:ea typeface="Roboto"/>
                <a:cs typeface="Roboto"/>
                <a:sym typeface="Roboto"/>
              </a:endParaRPr>
            </a:p>
          </p:txBody>
        </p:sp>
        <p:grpSp>
          <p:nvGrpSpPr>
            <p:cNvPr id="1512" name="Google Shape;1512;p59"/>
            <p:cNvGrpSpPr/>
            <p:nvPr/>
          </p:nvGrpSpPr>
          <p:grpSpPr>
            <a:xfrm>
              <a:off x="3311379" y="1070520"/>
              <a:ext cx="1513203" cy="3193355"/>
              <a:chOff x="5530826" y="3184125"/>
              <a:chExt cx="4782563" cy="1711521"/>
            </a:xfrm>
          </p:grpSpPr>
          <p:sp>
            <p:nvSpPr>
              <p:cNvPr id="1513" name="Google Shape;1513;p59"/>
              <p:cNvSpPr/>
              <p:nvPr/>
            </p:nvSpPr>
            <p:spPr>
              <a:xfrm>
                <a:off x="5898996" y="3439845"/>
                <a:ext cx="4320000" cy="1321800"/>
              </a:xfrm>
              <a:prstGeom prst="frame">
                <a:avLst>
                  <a:gd fmla="val 4313" name="adj1"/>
                </a:avLst>
              </a:prstGeom>
              <a:solidFill>
                <a:srgbClr val="347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Roboto"/>
                  <a:ea typeface="Roboto"/>
                  <a:cs typeface="Roboto"/>
                  <a:sym typeface="Roboto"/>
                </a:endParaRPr>
              </a:p>
            </p:txBody>
          </p:sp>
          <p:grpSp>
            <p:nvGrpSpPr>
              <p:cNvPr id="1514" name="Google Shape;1514;p59"/>
              <p:cNvGrpSpPr/>
              <p:nvPr/>
            </p:nvGrpSpPr>
            <p:grpSpPr>
              <a:xfrm>
                <a:off x="5530826" y="3184125"/>
                <a:ext cx="4782563" cy="1711521"/>
                <a:chOff x="5530826" y="3184125"/>
                <a:chExt cx="4782563" cy="1711521"/>
              </a:xfrm>
            </p:grpSpPr>
            <p:sp>
              <p:nvSpPr>
                <p:cNvPr id="1515" name="Google Shape;1515;p59"/>
                <p:cNvSpPr/>
                <p:nvPr/>
              </p:nvSpPr>
              <p:spPr>
                <a:xfrm rot="5400000">
                  <a:off x="9593389" y="3322334"/>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1516" name="Google Shape;1516;p59"/>
                <p:cNvSpPr/>
                <p:nvPr/>
              </p:nvSpPr>
              <p:spPr>
                <a:xfrm rot="-5400000">
                  <a:off x="5781642" y="4175646"/>
                  <a:ext cx="720000" cy="720000"/>
                </a:xfrm>
                <a:prstGeom prst="halfFrame">
                  <a:avLst>
                    <a:gd fmla="val 9915" name="adj1"/>
                    <a:gd fmla="val 11292"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Roboto"/>
                    <a:ea typeface="Roboto"/>
                    <a:cs typeface="Roboto"/>
                    <a:sym typeface="Roboto"/>
                  </a:endParaRPr>
                </a:p>
              </p:txBody>
            </p:sp>
            <p:sp>
              <p:nvSpPr>
                <p:cNvPr id="1517" name="Google Shape;1517;p59"/>
                <p:cNvSpPr/>
                <p:nvPr/>
              </p:nvSpPr>
              <p:spPr>
                <a:xfrm>
                  <a:off x="5530826" y="3184125"/>
                  <a:ext cx="1221600" cy="324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a:t>
                  </a:r>
                  <a:endParaRPr b="0" i="0" sz="7200" u="none" cap="none" strike="noStrike">
                    <a:solidFill>
                      <a:srgbClr val="7F7F7F"/>
                    </a:solidFill>
                    <a:latin typeface="Roboto"/>
                    <a:ea typeface="Roboto"/>
                    <a:cs typeface="Roboto"/>
                    <a:sym typeface="Roboto"/>
                  </a:endParaRPr>
                </a:p>
              </p:txBody>
            </p:sp>
          </p:grpSp>
        </p:grpSp>
        <p:sp>
          <p:nvSpPr>
            <p:cNvPr id="1518" name="Google Shape;1518;p59"/>
            <p:cNvSpPr/>
            <p:nvPr/>
          </p:nvSpPr>
          <p:spPr>
            <a:xfrm rot="10800000">
              <a:off x="4564138" y="3844785"/>
              <a:ext cx="352800" cy="5994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0"/>
                <a:buFont typeface="Arial"/>
                <a:buNone/>
              </a:pPr>
              <a:r>
                <a:rPr b="0" i="0" lang="en" sz="7200" u="none" cap="none" strike="noStrike">
                  <a:solidFill>
                    <a:srgbClr val="7F7F7F"/>
                  </a:solidFill>
                  <a:latin typeface="Roboto"/>
                  <a:ea typeface="Roboto"/>
                  <a:cs typeface="Roboto"/>
                  <a:sym typeface="Roboto"/>
                </a:rPr>
                <a:t>“ </a:t>
              </a:r>
              <a:endParaRPr b="0" i="0" sz="7200" u="none" cap="none" strike="noStrike">
                <a:solidFill>
                  <a:srgbClr val="7F7F7F"/>
                </a:solidFill>
                <a:latin typeface="Roboto"/>
                <a:ea typeface="Roboto"/>
                <a:cs typeface="Roboto"/>
                <a:sym typeface="Roboto"/>
              </a:endParaRPr>
            </a:p>
          </p:txBody>
        </p:sp>
      </p:grpSp>
      <p:sp>
        <p:nvSpPr>
          <p:cNvPr id="1519" name="Google Shape;1519;p59"/>
          <p:cNvSpPr txBox="1"/>
          <p:nvPr/>
        </p:nvSpPr>
        <p:spPr>
          <a:xfrm>
            <a:off x="1287775" y="4782750"/>
            <a:ext cx="72453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800" u="none" cap="none" strike="noStrike">
                <a:solidFill>
                  <a:srgbClr val="000000"/>
                </a:solidFill>
                <a:latin typeface="Roboto"/>
                <a:ea typeface="Roboto"/>
                <a:cs typeface="Roboto"/>
                <a:sym typeface="Roboto"/>
              </a:rPr>
              <a:t>Source:</a:t>
            </a:r>
            <a:r>
              <a:rPr b="0" i="0" lang="en" sz="800" u="none" cap="none" strike="noStrike">
                <a:solidFill>
                  <a:srgbClr val="3C78D8"/>
                </a:solidFill>
                <a:latin typeface="Roboto"/>
                <a:ea typeface="Roboto"/>
                <a:cs typeface="Roboto"/>
                <a:sym typeface="Roboto"/>
              </a:rPr>
              <a:t> </a:t>
            </a:r>
            <a:r>
              <a:rPr b="0" i="0" lang="en" sz="800" u="none" cap="none" strike="noStrike">
                <a:solidFill>
                  <a:schemeClr val="dk1"/>
                </a:solidFill>
                <a:latin typeface="Roboto"/>
                <a:ea typeface="Roboto"/>
                <a:cs typeface="Roboto"/>
                <a:sym typeface="Roboto"/>
              </a:rPr>
              <a:t>Primary Interviews across AP and Assam, Sattva Analysis</a:t>
            </a:r>
            <a:endParaRPr b="0" i="0" sz="800" u="none" cap="none" strike="noStrike">
              <a:solidFill>
                <a:schemeClr val="dk1"/>
              </a:solidFill>
              <a:latin typeface="Roboto"/>
              <a:ea typeface="Roboto"/>
              <a:cs typeface="Roboto"/>
              <a:sym typeface="Roboto"/>
            </a:endParaRPr>
          </a:p>
        </p:txBody>
      </p:sp>
      <p:sp>
        <p:nvSpPr>
          <p:cNvPr id="1520" name="Google Shape;1520;p59"/>
          <p:cNvSpPr txBox="1"/>
          <p:nvPr/>
        </p:nvSpPr>
        <p:spPr>
          <a:xfrm>
            <a:off x="252000" y="914400"/>
            <a:ext cx="2833200" cy="1743900"/>
          </a:xfrm>
          <a:prstGeom prst="rect">
            <a:avLst/>
          </a:prstGeom>
          <a:solidFill>
            <a:srgbClr val="D4E9D9"/>
          </a:solidFill>
          <a:ln>
            <a:noFill/>
          </a:ln>
          <a:effectLst>
            <a:outerShdw blurRad="57150" rotWithShape="0" algn="bl" dir="5400000" dist="19050">
              <a:srgbClr val="000000">
                <a:alpha val="4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Migrant vs. Local Contractual Labourers</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Oil Palm cultivation in both the states is carried out mostly labours hired locally on contract basis.</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9% </a:t>
            </a:r>
            <a:r>
              <a:rPr b="0" i="0" lang="en" sz="1000" u="none" cap="none" strike="noStrike">
                <a:solidFill>
                  <a:srgbClr val="000000"/>
                </a:solidFill>
                <a:latin typeface="Roboto"/>
                <a:ea typeface="Roboto"/>
                <a:cs typeface="Roboto"/>
                <a:sym typeface="Roboto"/>
              </a:rPr>
              <a:t>farmers in Assam reported that they hire migrant labourers (n=45)</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 </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29% f</a:t>
            </a:r>
            <a:r>
              <a:rPr b="0" i="0" lang="en" sz="1000" u="none" cap="none" strike="noStrike">
                <a:solidFill>
                  <a:srgbClr val="000000"/>
                </a:solidFill>
                <a:latin typeface="Roboto"/>
                <a:ea typeface="Roboto"/>
                <a:cs typeface="Roboto"/>
                <a:sym typeface="Roboto"/>
              </a:rPr>
              <a:t>armers in AP reported that they hire migrant labourers (n=103)</a:t>
            </a:r>
            <a:endParaRPr b="0" i="0" sz="1000" u="none" cap="none" strike="noStrike">
              <a:solidFill>
                <a:srgbClr val="000000"/>
              </a:solidFill>
              <a:latin typeface="Roboto"/>
              <a:ea typeface="Roboto"/>
              <a:cs typeface="Roboto"/>
              <a:sym typeface="Roboto"/>
            </a:endParaRPr>
          </a:p>
        </p:txBody>
      </p:sp>
      <p:sp>
        <p:nvSpPr>
          <p:cNvPr id="1521" name="Google Shape;1521;p59"/>
          <p:cNvSpPr txBox="1"/>
          <p:nvPr/>
        </p:nvSpPr>
        <p:spPr>
          <a:xfrm>
            <a:off x="3161200" y="914388"/>
            <a:ext cx="5784600" cy="609300"/>
          </a:xfrm>
          <a:prstGeom prst="rect">
            <a:avLst/>
          </a:prstGeom>
          <a:solidFill>
            <a:srgbClr val="D4E9D9"/>
          </a:solidFill>
          <a:ln>
            <a:noFill/>
          </a:ln>
          <a:effectLst>
            <a:outerShdw blurRad="57150" rotWithShape="0" algn="bl" dir="5400000" dist="19050">
              <a:srgbClr val="000000">
                <a:alpha val="4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Cost of Labour</a:t>
            </a:r>
            <a:endParaRPr b="1"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500"/>
              <a:buFont typeface="Arial"/>
              <a:buNone/>
            </a:pPr>
            <a:r>
              <a:t/>
            </a:r>
            <a:endParaRPr b="0" i="1" sz="5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1" lang="en" sz="1000" u="none" cap="none" strike="noStrike">
                <a:solidFill>
                  <a:srgbClr val="000000"/>
                </a:solidFill>
                <a:latin typeface="Roboto"/>
                <a:ea typeface="Roboto"/>
                <a:cs typeface="Roboto"/>
                <a:sym typeface="Roboto"/>
              </a:rPr>
              <a:t>The farmers is </a:t>
            </a:r>
            <a:r>
              <a:rPr b="1" i="1" lang="en" sz="1000" u="none" cap="none" strike="noStrike">
                <a:solidFill>
                  <a:srgbClr val="000000"/>
                </a:solidFill>
                <a:latin typeface="Roboto"/>
                <a:ea typeface="Roboto"/>
                <a:cs typeface="Roboto"/>
                <a:sym typeface="Roboto"/>
              </a:rPr>
              <a:t>Assam </a:t>
            </a:r>
            <a:r>
              <a:rPr b="0" i="1" lang="en" sz="1000" u="none" cap="none" strike="noStrike">
                <a:solidFill>
                  <a:srgbClr val="000000"/>
                </a:solidFill>
                <a:latin typeface="Roboto"/>
                <a:ea typeface="Roboto"/>
                <a:cs typeface="Roboto"/>
                <a:sym typeface="Roboto"/>
              </a:rPr>
              <a:t>incur a </a:t>
            </a:r>
            <a:r>
              <a:rPr b="1" i="1" lang="en" sz="1000" u="none" cap="none" strike="noStrike">
                <a:solidFill>
                  <a:srgbClr val="000000"/>
                </a:solidFill>
                <a:latin typeface="Roboto"/>
                <a:ea typeface="Roboto"/>
                <a:cs typeface="Roboto"/>
                <a:sym typeface="Roboto"/>
              </a:rPr>
              <a:t>labour cost of ~3500</a:t>
            </a:r>
            <a:r>
              <a:rPr b="0" i="1" lang="en" sz="1000" u="none" cap="none" strike="noStrike">
                <a:solidFill>
                  <a:srgbClr val="000000"/>
                </a:solidFill>
                <a:latin typeface="Roboto"/>
                <a:ea typeface="Roboto"/>
                <a:cs typeface="Roboto"/>
                <a:sym typeface="Roboto"/>
              </a:rPr>
              <a:t> on an average per acre for a year. On the contrary, the average spending of a farmer in </a:t>
            </a:r>
            <a:r>
              <a:rPr b="1" i="1" lang="en" sz="1000" u="none" cap="none" strike="noStrike">
                <a:solidFill>
                  <a:srgbClr val="000000"/>
                </a:solidFill>
                <a:latin typeface="Roboto"/>
                <a:ea typeface="Roboto"/>
                <a:cs typeface="Roboto"/>
                <a:sym typeface="Roboto"/>
              </a:rPr>
              <a:t>Andhra Pradesh</a:t>
            </a:r>
            <a:r>
              <a:rPr b="0" i="1" lang="en" sz="1000" u="none" cap="none" strike="noStrike">
                <a:solidFill>
                  <a:srgbClr val="000000"/>
                </a:solidFill>
                <a:latin typeface="Roboto"/>
                <a:ea typeface="Roboto"/>
                <a:cs typeface="Roboto"/>
                <a:sym typeface="Roboto"/>
              </a:rPr>
              <a:t> is around </a:t>
            </a:r>
            <a:r>
              <a:rPr b="1" i="1" lang="en" sz="1000" u="none" cap="none" strike="noStrike">
                <a:solidFill>
                  <a:srgbClr val="000000"/>
                </a:solidFill>
                <a:latin typeface="Roboto"/>
                <a:ea typeface="Roboto"/>
                <a:cs typeface="Roboto"/>
                <a:sym typeface="Roboto"/>
              </a:rPr>
              <a:t>~11000 per acre</a:t>
            </a:r>
            <a:r>
              <a:rPr b="0" i="1" lang="en" sz="1000" u="none" cap="none" strike="noStrike">
                <a:solidFill>
                  <a:srgbClr val="000000"/>
                </a:solidFill>
                <a:latin typeface="Roboto"/>
                <a:ea typeface="Roboto"/>
                <a:cs typeface="Roboto"/>
                <a:sym typeface="Roboto"/>
              </a:rPr>
              <a:t>. </a:t>
            </a:r>
            <a:endParaRPr b="0" i="1" sz="10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
          <p:cNvSpPr txBox="1"/>
          <p:nvPr/>
        </p:nvSpPr>
        <p:spPr>
          <a:xfrm>
            <a:off x="51650" y="2998150"/>
            <a:ext cx="8813100" cy="1385700"/>
          </a:xfrm>
          <a:prstGeom prst="rect">
            <a:avLst/>
          </a:prstGeom>
          <a:solidFill>
            <a:srgbClr val="F3F3F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
          <p:cNvSpPr txBox="1"/>
          <p:nvPr/>
        </p:nvSpPr>
        <p:spPr>
          <a:xfrm>
            <a:off x="58250" y="997400"/>
            <a:ext cx="8813100" cy="1927200"/>
          </a:xfrm>
          <a:prstGeom prst="rect">
            <a:avLst/>
          </a:prstGeom>
          <a:noFill/>
          <a:ln cap="flat" cmpd="sng" w="9525">
            <a:solidFill>
              <a:srgbClr val="347A5C"/>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68" name="Google Shape;268;p6"/>
          <p:cNvGraphicFramePr/>
          <p:nvPr/>
        </p:nvGraphicFramePr>
        <p:xfrm>
          <a:off x="428275" y="3268588"/>
          <a:ext cx="3000000" cy="3000000"/>
        </p:xfrm>
        <a:graphic>
          <a:graphicData uri="http://schemas.openxmlformats.org/drawingml/2006/table">
            <a:tbl>
              <a:tblPr>
                <a:noFill/>
                <a:tableStyleId>{0F42FCC8-6B50-42C1-B359-E455C61714E9}</a:tableStyleId>
              </a:tblPr>
              <a:tblGrid>
                <a:gridCol w="402825"/>
                <a:gridCol w="3492975"/>
                <a:gridCol w="764875"/>
              </a:tblGrid>
              <a:tr h="437825">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0" marB="0" marR="0" marL="0">
                    <a:lnL cap="flat" cmpd="sng" w="9525">
                      <a:solidFill>
                        <a:srgbClr val="9E9E9E">
                          <a:alpha val="0"/>
                        </a:srgbClr>
                      </a:solidFill>
                      <a:prstDash val="solid"/>
                      <a:round/>
                      <a:headEnd len="sm" w="sm" type="none"/>
                      <a:tailEnd len="sm" w="sm" type="none"/>
                    </a:lnL>
                    <a:lnR cap="flat" cmpd="sng" w="9525">
                      <a:solidFill>
                        <a:srgbClr val="BF9000">
                          <a:alpha val="0"/>
                        </a:srgbClr>
                      </a:solidFill>
                      <a:prstDash val="dash"/>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000"/>
                        <a:buFont typeface="Arial"/>
                        <a:buNone/>
                      </a:pPr>
                      <a:r>
                        <a:rPr i="1" lang="en" sz="1000" u="none" cap="none" strike="noStrike">
                          <a:solidFill>
                            <a:schemeClr val="dk1"/>
                          </a:solidFill>
                          <a:latin typeface="Roboto"/>
                          <a:ea typeface="Roboto"/>
                          <a:cs typeface="Roboto"/>
                          <a:sym typeface="Roboto"/>
                        </a:rPr>
                        <a:t>India is the </a:t>
                      </a:r>
                      <a:r>
                        <a:rPr b="1" i="1" lang="en" sz="1000" u="none" cap="none" strike="noStrike">
                          <a:solidFill>
                            <a:schemeClr val="dk1"/>
                          </a:solidFill>
                          <a:latin typeface="Roboto"/>
                          <a:ea typeface="Roboto"/>
                          <a:cs typeface="Roboto"/>
                          <a:sym typeface="Roboto"/>
                        </a:rPr>
                        <a:t>world's largest palm oil importer</a:t>
                      </a:r>
                      <a:r>
                        <a:rPr i="1" lang="en" sz="1000" u="none" cap="none" strike="noStrike">
                          <a:solidFill>
                            <a:schemeClr val="dk1"/>
                          </a:solidFill>
                          <a:latin typeface="Roboto"/>
                          <a:ea typeface="Roboto"/>
                          <a:cs typeface="Roboto"/>
                          <a:sym typeface="Roboto"/>
                        </a:rPr>
                        <a:t> and imported </a:t>
                      </a:r>
                      <a:r>
                        <a:rPr b="1" i="1" lang="en" sz="1000" u="none" cap="none" strike="noStrike">
                          <a:solidFill>
                            <a:schemeClr val="dk1"/>
                          </a:solidFill>
                          <a:latin typeface="Roboto"/>
                          <a:ea typeface="Roboto"/>
                          <a:cs typeface="Roboto"/>
                          <a:sym typeface="Roboto"/>
                        </a:rPr>
                        <a:t>8.4 million metric tonnes (MMT) of palm oil in 2020-21</a:t>
                      </a:r>
                      <a:r>
                        <a:rPr i="1" lang="en" sz="1000" u="none" cap="none" strike="noStrike">
                          <a:solidFill>
                            <a:schemeClr val="dk1"/>
                          </a:solidFill>
                          <a:latin typeface="Roboto"/>
                          <a:ea typeface="Roboto"/>
                          <a:cs typeface="Roboto"/>
                          <a:sym typeface="Roboto"/>
                        </a:rPr>
                        <a:t>, constituting around </a:t>
                      </a:r>
                      <a:r>
                        <a:rPr b="1" i="1" lang="en" sz="1000" u="none" cap="none" strike="noStrike">
                          <a:solidFill>
                            <a:schemeClr val="dk1"/>
                          </a:solidFill>
                          <a:latin typeface="Roboto"/>
                          <a:ea typeface="Roboto"/>
                          <a:cs typeface="Roboto"/>
                          <a:sym typeface="Roboto"/>
                        </a:rPr>
                        <a:t>18%</a:t>
                      </a:r>
                      <a:r>
                        <a:rPr i="1" lang="en" sz="1000" u="none" cap="none" strike="noStrike">
                          <a:solidFill>
                            <a:schemeClr val="dk1"/>
                          </a:solidFill>
                          <a:latin typeface="Roboto"/>
                          <a:ea typeface="Roboto"/>
                          <a:cs typeface="Roboto"/>
                          <a:sym typeface="Roboto"/>
                        </a:rPr>
                        <a:t> of global imports</a:t>
                      </a:r>
                      <a:endParaRPr sz="1000" u="none" cap="none" strike="noStrike">
                        <a:latin typeface="Roboto"/>
                        <a:ea typeface="Roboto"/>
                        <a:cs typeface="Roboto"/>
                        <a:sym typeface="Roboto"/>
                      </a:endParaRPr>
                    </a:p>
                  </a:txBody>
                  <a:tcPr marT="0" marB="0" marR="0" marL="45700" anchor="ctr">
                    <a:lnL cap="flat" cmpd="sng" w="9525">
                      <a:solidFill>
                        <a:srgbClr val="BF9000">
                          <a:alpha val="0"/>
                        </a:srgbClr>
                      </a:solidFill>
                      <a:prstDash val="dash"/>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0" marB="0" marR="0" marL="45700" anchor="ctr">
                    <a:lnL cap="flat" cmpd="sng" w="9525">
                      <a:solidFill>
                        <a:srgbClr val="9E9E9E">
                          <a:alpha val="0"/>
                        </a:srgbClr>
                      </a:solidFill>
                      <a:prstDash val="solid"/>
                      <a:round/>
                      <a:headEnd len="sm" w="sm" type="none"/>
                      <a:tailEnd len="sm" w="sm" type="none"/>
                    </a:lnL>
                    <a:lnR cap="flat" cmpd="sng" w="9525">
                      <a:solidFill>
                        <a:srgbClr val="BF9000">
                          <a:alpha val="0"/>
                        </a:srgbClr>
                      </a:solidFill>
                      <a:prstDash val="dash"/>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5150">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0" marB="0" marR="0" marL="0">
                    <a:lnL cap="flat" cmpd="sng" w="9525">
                      <a:solidFill>
                        <a:srgbClr val="9E9E9E">
                          <a:alpha val="0"/>
                        </a:srgbClr>
                      </a:solidFill>
                      <a:prstDash val="solid"/>
                      <a:round/>
                      <a:headEnd len="sm" w="sm" type="none"/>
                      <a:tailEnd len="sm" w="sm" type="none"/>
                    </a:lnL>
                    <a:lnR cap="flat" cmpd="sng" w="9525">
                      <a:solidFill>
                        <a:srgbClr val="BF9000">
                          <a:alpha val="0"/>
                        </a:srgbClr>
                      </a:solidFill>
                      <a:prstDash val="dash"/>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3905" rtl="0" algn="just">
                        <a:lnSpc>
                          <a:spcPct val="100000"/>
                        </a:lnSpc>
                        <a:spcBef>
                          <a:spcPts val="0"/>
                        </a:spcBef>
                        <a:spcAft>
                          <a:spcPts val="0"/>
                        </a:spcAft>
                        <a:buClr>
                          <a:srgbClr val="000000"/>
                        </a:buClr>
                        <a:buSzPts val="1000"/>
                        <a:buFont typeface="Arial"/>
                        <a:buNone/>
                      </a:pPr>
                      <a:r>
                        <a:rPr i="1" lang="en" sz="1000" u="none" cap="none" strike="noStrike">
                          <a:solidFill>
                            <a:schemeClr val="dk1"/>
                          </a:solidFill>
                          <a:latin typeface="Roboto"/>
                          <a:ea typeface="Roboto"/>
                          <a:cs typeface="Roboto"/>
                          <a:sym typeface="Roboto"/>
                        </a:rPr>
                        <a:t>The </a:t>
                      </a:r>
                      <a:r>
                        <a:rPr b="1" i="1" lang="en" sz="1000" u="none" cap="none" strike="noStrike">
                          <a:solidFill>
                            <a:schemeClr val="dk1"/>
                          </a:solidFill>
                          <a:latin typeface="Roboto"/>
                          <a:ea typeface="Roboto"/>
                          <a:cs typeface="Roboto"/>
                          <a:sym typeface="Roboto"/>
                        </a:rPr>
                        <a:t>actual fruiting area</a:t>
                      </a:r>
                      <a:r>
                        <a:rPr i="1" lang="en" sz="1000" u="none" cap="none" strike="noStrike">
                          <a:solidFill>
                            <a:schemeClr val="dk1"/>
                          </a:solidFill>
                          <a:latin typeface="Roboto"/>
                          <a:ea typeface="Roboto"/>
                          <a:cs typeface="Roboto"/>
                          <a:sym typeface="Roboto"/>
                        </a:rPr>
                        <a:t> for oil palm in India is only </a:t>
                      </a:r>
                      <a:r>
                        <a:rPr b="1" i="1" lang="en" sz="1000" u="none" cap="none" strike="noStrike">
                          <a:solidFill>
                            <a:schemeClr val="dk1"/>
                          </a:solidFill>
                          <a:latin typeface="Roboto"/>
                          <a:ea typeface="Roboto"/>
                          <a:cs typeface="Roboto"/>
                          <a:sym typeface="Roboto"/>
                        </a:rPr>
                        <a:t>1.87 lakh hectares</a:t>
                      </a:r>
                      <a:r>
                        <a:rPr i="1" lang="en" sz="1000" u="none" cap="none" strike="noStrike">
                          <a:solidFill>
                            <a:schemeClr val="dk1"/>
                          </a:solidFill>
                          <a:latin typeface="Roboto"/>
                          <a:ea typeface="Roboto"/>
                          <a:cs typeface="Roboto"/>
                          <a:sym typeface="Roboto"/>
                        </a:rPr>
                        <a:t>, but a reassessment committee has assessed a total area of around </a:t>
                      </a:r>
                      <a:r>
                        <a:rPr b="1" i="1" lang="en" sz="1000" u="none" cap="none" strike="noStrike">
                          <a:solidFill>
                            <a:schemeClr val="dk1"/>
                          </a:solidFill>
                          <a:latin typeface="Roboto"/>
                          <a:ea typeface="Roboto"/>
                          <a:cs typeface="Roboto"/>
                          <a:sym typeface="Roboto"/>
                        </a:rPr>
                        <a:t>28 lakh hectares</a:t>
                      </a:r>
                      <a:r>
                        <a:rPr i="1" lang="en" sz="1000" u="none" cap="none" strike="noStrike">
                          <a:solidFill>
                            <a:schemeClr val="dk1"/>
                          </a:solidFill>
                          <a:latin typeface="Roboto"/>
                          <a:ea typeface="Roboto"/>
                          <a:cs typeface="Roboto"/>
                          <a:sym typeface="Roboto"/>
                        </a:rPr>
                        <a:t>.</a:t>
                      </a:r>
                      <a:endParaRPr i="1" sz="1000" u="none" cap="none" strike="noStrike">
                        <a:solidFill>
                          <a:schemeClr val="dk1"/>
                        </a:solidFill>
                        <a:latin typeface="Roboto"/>
                        <a:ea typeface="Roboto"/>
                        <a:cs typeface="Roboto"/>
                        <a:sym typeface="Roboto"/>
                      </a:endParaRPr>
                    </a:p>
                  </a:txBody>
                  <a:tcPr marT="0" marB="0" marR="0" marL="45700" anchor="ctr">
                    <a:lnL cap="flat" cmpd="sng" w="9525">
                      <a:solidFill>
                        <a:srgbClr val="BF9000">
                          <a:alpha val="0"/>
                        </a:srgbClr>
                      </a:solidFill>
                      <a:prstDash val="dash"/>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Roboto"/>
                        <a:ea typeface="Roboto"/>
                        <a:cs typeface="Roboto"/>
                        <a:sym typeface="Roboto"/>
                      </a:endParaRPr>
                    </a:p>
                  </a:txBody>
                  <a:tcPr marT="0" marB="0" marR="0" marL="45700" anchor="ctr">
                    <a:lnL cap="flat" cmpd="sng" w="9525">
                      <a:solidFill>
                        <a:srgbClr val="9E9E9E">
                          <a:alpha val="0"/>
                        </a:srgbClr>
                      </a:solidFill>
                      <a:prstDash val="solid"/>
                      <a:round/>
                      <a:headEnd len="sm" w="sm" type="none"/>
                      <a:tailEnd len="sm" w="sm" type="none"/>
                    </a:lnL>
                    <a:lnR cap="flat" cmpd="sng" w="9525">
                      <a:solidFill>
                        <a:srgbClr val="BF9000">
                          <a:alpha val="0"/>
                        </a:srgbClr>
                      </a:solidFill>
                      <a:prstDash val="dash"/>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69" name="Google Shape;269;p6"/>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270" name="Google Shape;270;p6"/>
          <p:cNvSpPr txBox="1"/>
          <p:nvPr/>
        </p:nvSpPr>
        <p:spPr>
          <a:xfrm>
            <a:off x="51650" y="78650"/>
            <a:ext cx="88131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Tahoma"/>
                <a:ea typeface="Tahoma"/>
                <a:cs typeface="Tahoma"/>
                <a:sym typeface="Tahoma"/>
              </a:rPr>
              <a:t>India accounts for </a:t>
            </a:r>
            <a:r>
              <a:rPr b="1" i="0" lang="en" sz="1600" u="none" cap="none" strike="noStrike">
                <a:solidFill>
                  <a:schemeClr val="dk2"/>
                </a:solidFill>
                <a:latin typeface="Tahoma"/>
                <a:ea typeface="Tahoma"/>
                <a:cs typeface="Tahoma"/>
                <a:sym typeface="Tahoma"/>
              </a:rPr>
              <a:t>8.4 million metric tons of palm oil consumption per year</a:t>
            </a:r>
            <a:r>
              <a:rPr b="0" i="0" lang="en" sz="1600" u="none" cap="none" strike="noStrike">
                <a:solidFill>
                  <a:schemeClr val="dk2"/>
                </a:solidFill>
                <a:latin typeface="Tahoma"/>
                <a:ea typeface="Tahoma"/>
                <a:cs typeface="Tahoma"/>
                <a:sym typeface="Tahoma"/>
              </a:rPr>
              <a:t> and in the absence of sufficient domestic production of the crop the country has also become the </a:t>
            </a:r>
            <a:r>
              <a:rPr b="1" i="0" lang="en" sz="1600" u="none" cap="none" strike="noStrike">
                <a:solidFill>
                  <a:schemeClr val="dk2"/>
                </a:solidFill>
                <a:latin typeface="Tahoma"/>
                <a:ea typeface="Tahoma"/>
                <a:cs typeface="Tahoma"/>
                <a:sym typeface="Tahoma"/>
              </a:rPr>
              <a:t>largest global importer</a:t>
            </a:r>
            <a:r>
              <a:rPr b="0" i="0" lang="en" sz="1600" u="none" cap="none" strike="noStrike">
                <a:solidFill>
                  <a:schemeClr val="dk2"/>
                </a:solidFill>
                <a:latin typeface="Tahoma"/>
                <a:ea typeface="Tahoma"/>
                <a:cs typeface="Tahoma"/>
                <a:sym typeface="Tahoma"/>
              </a:rPr>
              <a:t> of palm oil</a:t>
            </a:r>
            <a:endParaRPr b="0" i="0" sz="1600" u="none" cap="none" strike="noStrike">
              <a:solidFill>
                <a:schemeClr val="dk2"/>
              </a:solidFill>
              <a:latin typeface="Tahoma"/>
              <a:ea typeface="Tahoma"/>
              <a:cs typeface="Tahoma"/>
              <a:sym typeface="Tahoma"/>
            </a:endParaRPr>
          </a:p>
        </p:txBody>
      </p:sp>
      <p:sp>
        <p:nvSpPr>
          <p:cNvPr id="271" name="Google Shape;271;p6"/>
          <p:cNvSpPr txBox="1"/>
          <p:nvPr/>
        </p:nvSpPr>
        <p:spPr>
          <a:xfrm>
            <a:off x="51600" y="4433400"/>
            <a:ext cx="8813100" cy="3936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1" lang="en" sz="1100" u="none" cap="none" strike="noStrike">
                <a:solidFill>
                  <a:schemeClr val="dk1"/>
                </a:solidFill>
                <a:latin typeface="Roboto"/>
                <a:ea typeface="Roboto"/>
                <a:cs typeface="Roboto"/>
                <a:sym typeface="Roboto"/>
              </a:rPr>
              <a:t>To reduce dependence on edible oil imports, India aims to increase production of oil palm to </a:t>
            </a:r>
            <a:r>
              <a:rPr b="1" i="1" lang="en" sz="1100" u="none" cap="none" strike="noStrike">
                <a:solidFill>
                  <a:schemeClr val="dk1"/>
                </a:solidFill>
                <a:latin typeface="Roboto"/>
                <a:ea typeface="Roboto"/>
                <a:cs typeface="Roboto"/>
                <a:sym typeface="Roboto"/>
              </a:rPr>
              <a:t>1.12 million tonnes across 1 million hectares by 2025–26</a:t>
            </a:r>
            <a:r>
              <a:rPr b="0" i="1" lang="en" sz="1100" u="none" cap="none" strike="noStrike">
                <a:solidFill>
                  <a:schemeClr val="dk1"/>
                </a:solidFill>
                <a:latin typeface="Roboto"/>
                <a:ea typeface="Roboto"/>
                <a:cs typeface="Roboto"/>
                <a:sym typeface="Roboto"/>
              </a:rPr>
              <a:t>, and to </a:t>
            </a:r>
            <a:r>
              <a:rPr b="1" i="1" lang="en" sz="1100" u="none" cap="none" strike="noStrike">
                <a:solidFill>
                  <a:schemeClr val="dk1"/>
                </a:solidFill>
                <a:latin typeface="Roboto"/>
                <a:ea typeface="Roboto"/>
                <a:cs typeface="Roboto"/>
                <a:sym typeface="Roboto"/>
              </a:rPr>
              <a:t>2.8 million tonnes across 6.6 million hectares by 2030</a:t>
            </a:r>
            <a:endParaRPr b="0" i="1" sz="1100" u="none" cap="none" strike="noStrike">
              <a:solidFill>
                <a:srgbClr val="000000"/>
              </a:solidFill>
              <a:latin typeface="Roboto"/>
              <a:ea typeface="Roboto"/>
              <a:cs typeface="Roboto"/>
              <a:sym typeface="Roboto"/>
            </a:endParaRPr>
          </a:p>
        </p:txBody>
      </p:sp>
      <p:sp>
        <p:nvSpPr>
          <p:cNvPr id="272" name="Google Shape;272;p6"/>
          <p:cNvSpPr txBox="1"/>
          <p:nvPr/>
        </p:nvSpPr>
        <p:spPr>
          <a:xfrm>
            <a:off x="261300" y="997400"/>
            <a:ext cx="4417800" cy="190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1" i="1" sz="12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rgbClr val="000000"/>
              </a:solidFill>
              <a:latin typeface="Roboto"/>
              <a:ea typeface="Roboto"/>
              <a:cs typeface="Roboto"/>
              <a:sym typeface="Roboto"/>
            </a:endParaRPr>
          </a:p>
          <a:p>
            <a:pPr indent="-91440" lvl="0" marL="91440" marR="0" rtl="0" algn="just">
              <a:lnSpc>
                <a:spcPct val="100000"/>
              </a:lnSpc>
              <a:spcBef>
                <a:spcPts val="0"/>
              </a:spcBef>
              <a:spcAft>
                <a:spcPts val="0"/>
              </a:spcAft>
              <a:buClr>
                <a:srgbClr val="000000"/>
              </a:buClr>
              <a:buSzPts val="1000"/>
              <a:buFont typeface="Roboto"/>
              <a:buChar char="●"/>
            </a:pPr>
            <a:r>
              <a:rPr b="0" i="1" lang="en" sz="1000" u="none" cap="none" strike="noStrike">
                <a:solidFill>
                  <a:srgbClr val="000000"/>
                </a:solidFill>
                <a:latin typeface="Roboto"/>
                <a:ea typeface="Roboto"/>
                <a:cs typeface="Roboto"/>
                <a:sym typeface="Roboto"/>
              </a:rPr>
              <a:t>Palm oil market valued at</a:t>
            </a:r>
            <a:r>
              <a:rPr b="1" i="1" lang="en" sz="1000" u="none" cap="none" strike="noStrike">
                <a:solidFill>
                  <a:srgbClr val="000000"/>
                </a:solidFill>
                <a:latin typeface="Roboto"/>
                <a:ea typeface="Roboto"/>
                <a:cs typeface="Roboto"/>
                <a:sym typeface="Roboto"/>
              </a:rPr>
              <a:t> USD 62.94 billion</a:t>
            </a:r>
            <a:r>
              <a:rPr b="0" i="1" lang="en" sz="1000" u="none" cap="none" strike="noStrike">
                <a:solidFill>
                  <a:srgbClr val="000000"/>
                </a:solidFill>
                <a:latin typeface="Roboto"/>
                <a:ea typeface="Roboto"/>
                <a:cs typeface="Roboto"/>
                <a:sym typeface="Roboto"/>
              </a:rPr>
              <a:t> in 2021,</a:t>
            </a:r>
            <a:r>
              <a:rPr b="1" i="1" lang="en" sz="1000" u="none" cap="none" strike="noStrike">
                <a:solidFill>
                  <a:srgbClr val="000000"/>
                </a:solidFill>
                <a:latin typeface="Roboto"/>
                <a:ea typeface="Roboto"/>
                <a:cs typeface="Roboto"/>
                <a:sym typeface="Roboto"/>
              </a:rPr>
              <a:t> </a:t>
            </a:r>
            <a:r>
              <a:rPr b="0" i="1" lang="en" sz="1000" u="none" cap="none" strike="noStrike">
                <a:solidFill>
                  <a:srgbClr val="000000"/>
                </a:solidFill>
                <a:latin typeface="Roboto"/>
                <a:ea typeface="Roboto"/>
                <a:cs typeface="Roboto"/>
                <a:sym typeface="Roboto"/>
              </a:rPr>
              <a:t>projected to reach</a:t>
            </a:r>
            <a:r>
              <a:rPr b="1" i="1" lang="en" sz="1000" u="none" cap="none" strike="noStrike">
                <a:solidFill>
                  <a:srgbClr val="000000"/>
                </a:solidFill>
                <a:latin typeface="Roboto"/>
                <a:ea typeface="Roboto"/>
                <a:cs typeface="Roboto"/>
                <a:sym typeface="Roboto"/>
              </a:rPr>
              <a:t> USD 99.41 billion </a:t>
            </a:r>
            <a:r>
              <a:rPr b="0" i="1" lang="en" sz="1000" u="none" cap="none" strike="noStrike">
                <a:solidFill>
                  <a:srgbClr val="000000"/>
                </a:solidFill>
                <a:latin typeface="Roboto"/>
                <a:ea typeface="Roboto"/>
                <a:cs typeface="Roboto"/>
                <a:sym typeface="Roboto"/>
              </a:rPr>
              <a:t>by 2030</a:t>
            </a:r>
            <a:r>
              <a:rPr b="1" i="1" lang="en" sz="1000" u="none" cap="none" strike="noStrike">
                <a:solidFill>
                  <a:srgbClr val="000000"/>
                </a:solidFill>
                <a:latin typeface="Roboto"/>
                <a:ea typeface="Roboto"/>
                <a:cs typeface="Roboto"/>
                <a:sym typeface="Roboto"/>
              </a:rPr>
              <a:t> with a CAGR of 5.21%</a:t>
            </a:r>
            <a:endParaRPr b="1" i="1" sz="10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000"/>
              <a:buFont typeface="Arial"/>
              <a:buNone/>
            </a:pPr>
            <a:r>
              <a:t/>
            </a:r>
            <a:endParaRPr b="1" i="1" sz="1000" u="none" cap="none" strike="noStrike">
              <a:solidFill>
                <a:srgbClr val="000000"/>
              </a:solidFill>
              <a:latin typeface="Roboto"/>
              <a:ea typeface="Roboto"/>
              <a:cs typeface="Roboto"/>
              <a:sym typeface="Roboto"/>
            </a:endParaRPr>
          </a:p>
          <a:p>
            <a:pPr indent="-91440" lvl="0" marL="91440" marR="0" rtl="0" algn="just">
              <a:lnSpc>
                <a:spcPct val="100000"/>
              </a:lnSpc>
              <a:spcBef>
                <a:spcPts val="0"/>
              </a:spcBef>
              <a:spcAft>
                <a:spcPts val="0"/>
              </a:spcAft>
              <a:buClr>
                <a:srgbClr val="000000"/>
              </a:buClr>
              <a:buSzPts val="1000"/>
              <a:buFont typeface="Roboto"/>
              <a:buChar char="●"/>
            </a:pPr>
            <a:r>
              <a:rPr b="1" i="1" lang="en" sz="1000" u="none" cap="none" strike="noStrike">
                <a:solidFill>
                  <a:srgbClr val="000000"/>
                </a:solidFill>
                <a:latin typeface="Roboto"/>
                <a:ea typeface="Roboto"/>
                <a:cs typeface="Roboto"/>
                <a:sym typeface="Roboto"/>
              </a:rPr>
              <a:t>Asia-Pacific leads with over 71% of market share in 2021, </a:t>
            </a:r>
            <a:r>
              <a:rPr b="0" i="1" lang="en" sz="1000" u="none" cap="none" strike="noStrike">
                <a:solidFill>
                  <a:srgbClr val="000000"/>
                </a:solidFill>
                <a:latin typeface="Roboto"/>
                <a:ea typeface="Roboto"/>
                <a:cs typeface="Roboto"/>
                <a:sym typeface="Roboto"/>
              </a:rPr>
              <a:t>driven by growing populations and diverse food applications in countries like India and China</a:t>
            </a:r>
            <a:endParaRPr b="0" i="1"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Roboto"/>
              <a:ea typeface="Roboto"/>
              <a:cs typeface="Roboto"/>
              <a:sym typeface="Roboto"/>
            </a:endParaRPr>
          </a:p>
          <a:p>
            <a:pPr indent="-91440" lvl="0" marL="91440" marR="0" rtl="0" algn="just">
              <a:lnSpc>
                <a:spcPct val="100000"/>
              </a:lnSpc>
              <a:spcBef>
                <a:spcPts val="0"/>
              </a:spcBef>
              <a:spcAft>
                <a:spcPts val="0"/>
              </a:spcAft>
              <a:buClr>
                <a:srgbClr val="000000"/>
              </a:buClr>
              <a:buSzPts val="1000"/>
              <a:buFont typeface="Roboto"/>
              <a:buChar char="●"/>
            </a:pPr>
            <a:r>
              <a:rPr b="0" i="1" lang="en" sz="1000" u="none" cap="none" strike="noStrike">
                <a:solidFill>
                  <a:srgbClr val="000000"/>
                </a:solidFill>
                <a:latin typeface="Roboto"/>
                <a:ea typeface="Roboto"/>
                <a:cs typeface="Roboto"/>
                <a:sym typeface="Roboto"/>
              </a:rPr>
              <a:t>The </a:t>
            </a:r>
            <a:r>
              <a:rPr b="1" i="1" lang="en" sz="1000" u="none" cap="none" strike="noStrike">
                <a:solidFill>
                  <a:srgbClr val="000000"/>
                </a:solidFill>
                <a:latin typeface="Roboto"/>
                <a:ea typeface="Roboto"/>
                <a:cs typeface="Roboto"/>
                <a:sym typeface="Roboto"/>
              </a:rPr>
              <a:t>major oil palm producing countries</a:t>
            </a:r>
            <a:r>
              <a:rPr b="0" i="1" lang="en" sz="1000" u="none" cap="none" strike="noStrike">
                <a:solidFill>
                  <a:srgbClr val="000000"/>
                </a:solidFill>
                <a:latin typeface="Roboto"/>
                <a:ea typeface="Roboto"/>
                <a:cs typeface="Roboto"/>
                <a:sym typeface="Roboto"/>
              </a:rPr>
              <a:t> are </a:t>
            </a:r>
            <a:r>
              <a:rPr b="1" i="1" lang="en" sz="1000" u="none" cap="none" strike="noStrike">
                <a:solidFill>
                  <a:srgbClr val="000000"/>
                </a:solidFill>
                <a:latin typeface="Roboto"/>
                <a:ea typeface="Roboto"/>
                <a:cs typeface="Roboto"/>
                <a:sym typeface="Roboto"/>
              </a:rPr>
              <a:t>Indonesia, Malaysia, and Thailand</a:t>
            </a:r>
            <a:r>
              <a:rPr b="0" i="1" lang="en" sz="1000" u="none" cap="none" strike="noStrike">
                <a:solidFill>
                  <a:srgbClr val="000000"/>
                </a:solidFill>
                <a:latin typeface="Roboto"/>
                <a:ea typeface="Roboto"/>
                <a:cs typeface="Roboto"/>
                <a:sym typeface="Roboto"/>
              </a:rPr>
              <a:t>, with </a:t>
            </a:r>
            <a:r>
              <a:rPr b="1" i="1" lang="en" sz="1000" u="none" cap="none" strike="noStrike">
                <a:solidFill>
                  <a:srgbClr val="000000"/>
                </a:solidFill>
                <a:latin typeface="Roboto"/>
                <a:ea typeface="Roboto"/>
                <a:cs typeface="Roboto"/>
                <a:sym typeface="Roboto"/>
              </a:rPr>
              <a:t>India producing nearly no palm oil itself</a:t>
            </a:r>
            <a:r>
              <a:rPr b="0" i="1" lang="en" sz="1000" u="none" cap="none" strike="noStrike">
                <a:solidFill>
                  <a:srgbClr val="000000"/>
                </a:solidFill>
                <a:latin typeface="Roboto"/>
                <a:ea typeface="Roboto"/>
                <a:cs typeface="Roboto"/>
                <a:sym typeface="Roboto"/>
              </a:rPr>
              <a:t>, relying heavily on imports to meet its demand</a:t>
            </a:r>
            <a:endParaRPr b="0" i="1" sz="1000" u="none" cap="none" strike="noStrike">
              <a:solidFill>
                <a:srgbClr val="000000"/>
              </a:solidFill>
              <a:latin typeface="Roboto"/>
              <a:ea typeface="Roboto"/>
              <a:cs typeface="Roboto"/>
              <a:sym typeface="Roboto"/>
            </a:endParaRPr>
          </a:p>
        </p:txBody>
      </p:sp>
      <p:sp>
        <p:nvSpPr>
          <p:cNvPr id="273" name="Google Shape;273;p6"/>
          <p:cNvSpPr txBox="1"/>
          <p:nvPr/>
        </p:nvSpPr>
        <p:spPr>
          <a:xfrm>
            <a:off x="1276475" y="4782425"/>
            <a:ext cx="72744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1" lang="en" sz="700" u="none" cap="none" strike="noStrike">
                <a:solidFill>
                  <a:schemeClr val="dk1"/>
                </a:solidFill>
                <a:latin typeface="Roboto"/>
                <a:ea typeface="Roboto"/>
                <a:cs typeface="Roboto"/>
                <a:sym typeface="Roboto"/>
              </a:rPr>
              <a:t>Source:</a:t>
            </a:r>
            <a:r>
              <a:rPr b="0" i="1" lang="en" sz="700" u="none" cap="none" strike="noStrike">
                <a:solidFill>
                  <a:schemeClr val="dk1"/>
                </a:solidFill>
                <a:latin typeface="Roboto"/>
                <a:ea typeface="Roboto"/>
                <a:cs typeface="Roboto"/>
                <a:sym typeface="Roboto"/>
              </a:rPr>
              <a:t> 1. Aggarwal, M. (2021, August 5). Mongabay-India.  2. India: palm oil consumption 2022 | Statista. (2024, February 12). Statista   3. NMEO-OP Operational Guidelines</a:t>
            </a:r>
            <a:endParaRPr b="0" i="1" sz="700" u="none" cap="none" strike="noStrike">
              <a:solidFill>
                <a:schemeClr val="dk1"/>
              </a:solidFill>
              <a:latin typeface="Roboto"/>
              <a:ea typeface="Roboto"/>
              <a:cs typeface="Roboto"/>
              <a:sym typeface="Roboto"/>
            </a:endParaRPr>
          </a:p>
        </p:txBody>
      </p:sp>
      <p:pic>
        <p:nvPicPr>
          <p:cNvPr id="274" name="Google Shape;274;p6" title="Chart"/>
          <p:cNvPicPr preferRelativeResize="0"/>
          <p:nvPr/>
        </p:nvPicPr>
        <p:blipFill rotWithShape="1">
          <a:blip r:embed="rId3">
            <a:alphaModFix/>
          </a:blip>
          <a:srcRect b="46149" l="7603" r="38664" t="7315"/>
          <a:stretch/>
        </p:blipFill>
        <p:spPr>
          <a:xfrm>
            <a:off x="5069775" y="1536975"/>
            <a:ext cx="3166200" cy="1242499"/>
          </a:xfrm>
          <a:prstGeom prst="rect">
            <a:avLst/>
          </a:prstGeom>
          <a:noFill/>
          <a:ln>
            <a:noFill/>
          </a:ln>
        </p:spPr>
      </p:pic>
      <p:sp>
        <p:nvSpPr>
          <p:cNvPr id="275" name="Google Shape;275;p6"/>
          <p:cNvSpPr txBox="1"/>
          <p:nvPr/>
        </p:nvSpPr>
        <p:spPr>
          <a:xfrm>
            <a:off x="5326450" y="1274163"/>
            <a:ext cx="3166200" cy="307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rgbClr val="000000"/>
                </a:solidFill>
                <a:latin typeface="Roboto"/>
                <a:ea typeface="Roboto"/>
                <a:cs typeface="Roboto"/>
                <a:sym typeface="Roboto"/>
              </a:rPr>
              <a:t>Global production of oil palm (in metric tons)</a:t>
            </a:r>
            <a:endParaRPr b="1" i="1" sz="1000" u="none" cap="none" strike="noStrike">
              <a:solidFill>
                <a:srgbClr val="000000"/>
              </a:solidFill>
              <a:latin typeface="Roboto"/>
              <a:ea typeface="Roboto"/>
              <a:cs typeface="Roboto"/>
              <a:sym typeface="Roboto"/>
            </a:endParaRPr>
          </a:p>
        </p:txBody>
      </p:sp>
      <p:pic>
        <p:nvPicPr>
          <p:cNvPr id="276" name="Google Shape;276;p6"/>
          <p:cNvPicPr preferRelativeResize="0"/>
          <p:nvPr/>
        </p:nvPicPr>
        <p:blipFill rotWithShape="1">
          <a:blip r:embed="rId4">
            <a:alphaModFix/>
          </a:blip>
          <a:srcRect b="0" l="0" r="0" t="0"/>
          <a:stretch/>
        </p:blipFill>
        <p:spPr>
          <a:xfrm>
            <a:off x="304563" y="3280950"/>
            <a:ext cx="393600" cy="393600"/>
          </a:xfrm>
          <a:prstGeom prst="rect">
            <a:avLst/>
          </a:prstGeom>
          <a:noFill/>
          <a:ln>
            <a:noFill/>
          </a:ln>
        </p:spPr>
      </p:pic>
      <p:pic>
        <p:nvPicPr>
          <p:cNvPr id="277" name="Google Shape;277;p6"/>
          <p:cNvPicPr preferRelativeResize="0"/>
          <p:nvPr/>
        </p:nvPicPr>
        <p:blipFill rotWithShape="1">
          <a:blip r:embed="rId5">
            <a:alphaModFix/>
          </a:blip>
          <a:srcRect b="0" l="0" r="0" t="0"/>
          <a:stretch/>
        </p:blipFill>
        <p:spPr>
          <a:xfrm>
            <a:off x="304563" y="3839776"/>
            <a:ext cx="393600" cy="393600"/>
          </a:xfrm>
          <a:prstGeom prst="rect">
            <a:avLst/>
          </a:prstGeom>
          <a:noFill/>
          <a:ln>
            <a:noFill/>
          </a:ln>
        </p:spPr>
      </p:pic>
      <p:sp>
        <p:nvSpPr>
          <p:cNvPr id="278" name="Google Shape;278;p6"/>
          <p:cNvSpPr txBox="1"/>
          <p:nvPr/>
        </p:nvSpPr>
        <p:spPr>
          <a:xfrm>
            <a:off x="209838" y="3029050"/>
            <a:ext cx="8639700" cy="153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Roboto"/>
                <a:ea typeface="Roboto"/>
                <a:cs typeface="Roboto"/>
                <a:sym typeface="Roboto"/>
              </a:rPr>
              <a:t>Palm Oil Production in India</a:t>
            </a:r>
            <a:endParaRPr b="0" i="0" sz="1000" u="none" cap="none" strike="noStrike">
              <a:solidFill>
                <a:srgbClr val="000000"/>
              </a:solidFill>
              <a:latin typeface="Roboto"/>
              <a:ea typeface="Roboto"/>
              <a:cs typeface="Roboto"/>
              <a:sym typeface="Roboto"/>
            </a:endParaRPr>
          </a:p>
        </p:txBody>
      </p:sp>
      <p:sp>
        <p:nvSpPr>
          <p:cNvPr id="279" name="Google Shape;279;p6"/>
          <p:cNvSpPr txBox="1"/>
          <p:nvPr/>
        </p:nvSpPr>
        <p:spPr>
          <a:xfrm>
            <a:off x="7545600" y="2468950"/>
            <a:ext cx="10053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1" lang="en" sz="700" u="none" cap="none" strike="noStrike">
                <a:solidFill>
                  <a:srgbClr val="000000"/>
                </a:solidFill>
                <a:latin typeface="Roboto"/>
                <a:ea typeface="Roboto"/>
                <a:cs typeface="Roboto"/>
                <a:sym typeface="Roboto"/>
              </a:rPr>
              <a:t>Source: </a:t>
            </a:r>
            <a:r>
              <a:rPr b="0" i="1" lang="en" sz="700" u="sng" cap="none" strike="noStrike">
                <a:solidFill>
                  <a:schemeClr val="hlink"/>
                </a:solidFill>
                <a:latin typeface="Roboto"/>
                <a:ea typeface="Roboto"/>
                <a:cs typeface="Roboto"/>
                <a:sym typeface="Roboto"/>
                <a:hlinkClick r:id="rId6"/>
              </a:rPr>
              <a:t>statista.com</a:t>
            </a:r>
            <a:endParaRPr b="0" i="1" sz="700" u="none" cap="none" strike="noStrike">
              <a:solidFill>
                <a:srgbClr val="000000"/>
              </a:solidFill>
              <a:latin typeface="Roboto"/>
              <a:ea typeface="Roboto"/>
              <a:cs typeface="Roboto"/>
              <a:sym typeface="Roboto"/>
            </a:endParaRPr>
          </a:p>
        </p:txBody>
      </p:sp>
      <p:sp>
        <p:nvSpPr>
          <p:cNvPr id="280" name="Google Shape;280;p6"/>
          <p:cNvSpPr txBox="1"/>
          <p:nvPr/>
        </p:nvSpPr>
        <p:spPr>
          <a:xfrm>
            <a:off x="2614350" y="978048"/>
            <a:ext cx="37224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dk1"/>
                </a:solidFill>
                <a:latin typeface="Roboto"/>
                <a:ea typeface="Roboto"/>
                <a:cs typeface="Roboto"/>
                <a:sym typeface="Roboto"/>
              </a:rPr>
              <a:t>Global Landscape of Palm Oil Production</a:t>
            </a:r>
            <a:endParaRPr b="0" i="0" sz="1400" u="none" cap="none" strike="noStrike">
              <a:solidFill>
                <a:srgbClr val="000000"/>
              </a:solidFill>
              <a:latin typeface="Arial"/>
              <a:ea typeface="Arial"/>
              <a:cs typeface="Arial"/>
              <a:sym typeface="Arial"/>
            </a:endParaRPr>
          </a:p>
        </p:txBody>
      </p:sp>
      <p:sp>
        <p:nvSpPr>
          <p:cNvPr id="281" name="Google Shape;281;p6"/>
          <p:cNvSpPr/>
          <p:nvPr/>
        </p:nvSpPr>
        <p:spPr>
          <a:xfrm>
            <a:off x="6603311" y="3280952"/>
            <a:ext cx="942300" cy="591948"/>
          </a:xfrm>
          <a:custGeom>
            <a:rect b="b" l="l" r="r" t="t"/>
            <a:pathLst>
              <a:path extrusionOk="0" h="21600" w="21600">
                <a:moveTo>
                  <a:pt x="20904" y="404"/>
                </a:moveTo>
                <a:cubicBezTo>
                  <a:pt x="20430" y="445"/>
                  <a:pt x="20430" y="445"/>
                  <a:pt x="20430" y="445"/>
                </a:cubicBezTo>
                <a:cubicBezTo>
                  <a:pt x="20082" y="1173"/>
                  <a:pt x="20082" y="1173"/>
                  <a:pt x="20082" y="1173"/>
                </a:cubicBezTo>
                <a:cubicBezTo>
                  <a:pt x="19639" y="1133"/>
                  <a:pt x="19639" y="1133"/>
                  <a:pt x="19639" y="1133"/>
                </a:cubicBezTo>
                <a:cubicBezTo>
                  <a:pt x="18849" y="647"/>
                  <a:pt x="18849" y="647"/>
                  <a:pt x="18849" y="647"/>
                </a:cubicBezTo>
                <a:cubicBezTo>
                  <a:pt x="18216" y="445"/>
                  <a:pt x="18216" y="445"/>
                  <a:pt x="18216" y="445"/>
                </a:cubicBezTo>
                <a:cubicBezTo>
                  <a:pt x="17046" y="1173"/>
                  <a:pt x="17046" y="1173"/>
                  <a:pt x="17046" y="1173"/>
                </a:cubicBezTo>
                <a:cubicBezTo>
                  <a:pt x="16856" y="1901"/>
                  <a:pt x="16856" y="1901"/>
                  <a:pt x="16856" y="1901"/>
                </a:cubicBezTo>
                <a:cubicBezTo>
                  <a:pt x="16508" y="2953"/>
                  <a:pt x="16508" y="2953"/>
                  <a:pt x="16508" y="2953"/>
                </a:cubicBezTo>
                <a:cubicBezTo>
                  <a:pt x="15243" y="2346"/>
                  <a:pt x="15243" y="2346"/>
                  <a:pt x="15243" y="2346"/>
                </a:cubicBezTo>
                <a:cubicBezTo>
                  <a:pt x="15117" y="3155"/>
                  <a:pt x="15117" y="3155"/>
                  <a:pt x="15117" y="3155"/>
                </a:cubicBezTo>
                <a:cubicBezTo>
                  <a:pt x="14927" y="3762"/>
                  <a:pt x="14927" y="3762"/>
                  <a:pt x="14927" y="3762"/>
                </a:cubicBezTo>
                <a:cubicBezTo>
                  <a:pt x="13219" y="4449"/>
                  <a:pt x="13219" y="4449"/>
                  <a:pt x="13219" y="4449"/>
                </a:cubicBezTo>
                <a:cubicBezTo>
                  <a:pt x="12998" y="4369"/>
                  <a:pt x="12998" y="4369"/>
                  <a:pt x="12998" y="4369"/>
                </a:cubicBezTo>
                <a:cubicBezTo>
                  <a:pt x="12745" y="4813"/>
                  <a:pt x="12745" y="4813"/>
                  <a:pt x="12745" y="4813"/>
                </a:cubicBezTo>
                <a:cubicBezTo>
                  <a:pt x="12239" y="4975"/>
                  <a:pt x="12239" y="4975"/>
                  <a:pt x="12239" y="4975"/>
                </a:cubicBezTo>
                <a:cubicBezTo>
                  <a:pt x="11701" y="4085"/>
                  <a:pt x="11701" y="4085"/>
                  <a:pt x="11701" y="4085"/>
                </a:cubicBezTo>
                <a:cubicBezTo>
                  <a:pt x="11543" y="3964"/>
                  <a:pt x="11543" y="3964"/>
                  <a:pt x="11543" y="3964"/>
                </a:cubicBezTo>
                <a:cubicBezTo>
                  <a:pt x="11448" y="4166"/>
                  <a:pt x="11448" y="4166"/>
                  <a:pt x="11448" y="4166"/>
                </a:cubicBezTo>
                <a:cubicBezTo>
                  <a:pt x="11448" y="4166"/>
                  <a:pt x="11069" y="4369"/>
                  <a:pt x="11006" y="4409"/>
                </a:cubicBezTo>
                <a:cubicBezTo>
                  <a:pt x="10911" y="4490"/>
                  <a:pt x="10753" y="4652"/>
                  <a:pt x="10689" y="4813"/>
                </a:cubicBezTo>
                <a:cubicBezTo>
                  <a:pt x="10594" y="4935"/>
                  <a:pt x="10278" y="5056"/>
                  <a:pt x="10278" y="5056"/>
                </a:cubicBezTo>
                <a:cubicBezTo>
                  <a:pt x="10152" y="5258"/>
                  <a:pt x="10152" y="5258"/>
                  <a:pt x="10152" y="5258"/>
                </a:cubicBezTo>
                <a:cubicBezTo>
                  <a:pt x="10152" y="5258"/>
                  <a:pt x="9804" y="5218"/>
                  <a:pt x="9709" y="5218"/>
                </a:cubicBezTo>
                <a:cubicBezTo>
                  <a:pt x="9646" y="5178"/>
                  <a:pt x="9298" y="5016"/>
                  <a:pt x="9298" y="5016"/>
                </a:cubicBezTo>
                <a:cubicBezTo>
                  <a:pt x="9298" y="5016"/>
                  <a:pt x="8982" y="5299"/>
                  <a:pt x="9108" y="5339"/>
                </a:cubicBezTo>
                <a:cubicBezTo>
                  <a:pt x="9203" y="5420"/>
                  <a:pt x="9835" y="5663"/>
                  <a:pt x="9835" y="5825"/>
                </a:cubicBezTo>
                <a:cubicBezTo>
                  <a:pt x="9835" y="5946"/>
                  <a:pt x="9393" y="6310"/>
                  <a:pt x="9266" y="6189"/>
                </a:cubicBezTo>
                <a:cubicBezTo>
                  <a:pt x="9140" y="6108"/>
                  <a:pt x="8887" y="5784"/>
                  <a:pt x="8887" y="5784"/>
                </a:cubicBezTo>
                <a:cubicBezTo>
                  <a:pt x="8792" y="5420"/>
                  <a:pt x="8792" y="5420"/>
                  <a:pt x="8792" y="5420"/>
                </a:cubicBezTo>
                <a:cubicBezTo>
                  <a:pt x="8792" y="5420"/>
                  <a:pt x="8507" y="5461"/>
                  <a:pt x="8507" y="5663"/>
                </a:cubicBezTo>
                <a:cubicBezTo>
                  <a:pt x="8507" y="5865"/>
                  <a:pt x="8476" y="6148"/>
                  <a:pt x="8381" y="6148"/>
                </a:cubicBezTo>
                <a:cubicBezTo>
                  <a:pt x="8286" y="6148"/>
                  <a:pt x="8033" y="6067"/>
                  <a:pt x="7843" y="6027"/>
                </a:cubicBezTo>
                <a:cubicBezTo>
                  <a:pt x="7653" y="5987"/>
                  <a:pt x="7369" y="5906"/>
                  <a:pt x="7274" y="6108"/>
                </a:cubicBezTo>
                <a:cubicBezTo>
                  <a:pt x="7179" y="6310"/>
                  <a:pt x="6989" y="6270"/>
                  <a:pt x="6863" y="6512"/>
                </a:cubicBezTo>
                <a:cubicBezTo>
                  <a:pt x="6768" y="6755"/>
                  <a:pt x="6673" y="7362"/>
                  <a:pt x="6673" y="7362"/>
                </a:cubicBezTo>
                <a:cubicBezTo>
                  <a:pt x="6262" y="7483"/>
                  <a:pt x="6262" y="7483"/>
                  <a:pt x="6262" y="7483"/>
                </a:cubicBezTo>
                <a:cubicBezTo>
                  <a:pt x="6262" y="7483"/>
                  <a:pt x="6199" y="7685"/>
                  <a:pt x="6072" y="7726"/>
                </a:cubicBezTo>
                <a:cubicBezTo>
                  <a:pt x="5977" y="7766"/>
                  <a:pt x="5693" y="7766"/>
                  <a:pt x="5598" y="7604"/>
                </a:cubicBezTo>
                <a:cubicBezTo>
                  <a:pt x="5503" y="7483"/>
                  <a:pt x="5693" y="7483"/>
                  <a:pt x="5503" y="7483"/>
                </a:cubicBezTo>
                <a:cubicBezTo>
                  <a:pt x="5345" y="7483"/>
                  <a:pt x="4902" y="7645"/>
                  <a:pt x="4870" y="7847"/>
                </a:cubicBezTo>
                <a:cubicBezTo>
                  <a:pt x="4839" y="8049"/>
                  <a:pt x="4902" y="8373"/>
                  <a:pt x="4712" y="8373"/>
                </a:cubicBezTo>
                <a:cubicBezTo>
                  <a:pt x="4522" y="8373"/>
                  <a:pt x="3890" y="8049"/>
                  <a:pt x="3890" y="8049"/>
                </a:cubicBezTo>
                <a:cubicBezTo>
                  <a:pt x="3890" y="8049"/>
                  <a:pt x="3700" y="8090"/>
                  <a:pt x="3542" y="8090"/>
                </a:cubicBezTo>
                <a:cubicBezTo>
                  <a:pt x="3416" y="8090"/>
                  <a:pt x="3321" y="7928"/>
                  <a:pt x="3257" y="7807"/>
                </a:cubicBezTo>
                <a:cubicBezTo>
                  <a:pt x="2941" y="8818"/>
                  <a:pt x="2941" y="8818"/>
                  <a:pt x="2941" y="8818"/>
                </a:cubicBezTo>
                <a:cubicBezTo>
                  <a:pt x="2340" y="9384"/>
                  <a:pt x="2340" y="9384"/>
                  <a:pt x="2340" y="9384"/>
                </a:cubicBezTo>
                <a:cubicBezTo>
                  <a:pt x="2372" y="9667"/>
                  <a:pt x="2372" y="9667"/>
                  <a:pt x="2372" y="9667"/>
                </a:cubicBezTo>
                <a:cubicBezTo>
                  <a:pt x="2688" y="9829"/>
                  <a:pt x="2688" y="9829"/>
                  <a:pt x="2688" y="9829"/>
                </a:cubicBezTo>
                <a:cubicBezTo>
                  <a:pt x="2910" y="9991"/>
                  <a:pt x="2910" y="9991"/>
                  <a:pt x="2910" y="9991"/>
                </a:cubicBezTo>
                <a:cubicBezTo>
                  <a:pt x="2973" y="10355"/>
                  <a:pt x="2973" y="10355"/>
                  <a:pt x="2973" y="10355"/>
                </a:cubicBezTo>
                <a:cubicBezTo>
                  <a:pt x="2593" y="10840"/>
                  <a:pt x="2593" y="10840"/>
                  <a:pt x="2593" y="10840"/>
                </a:cubicBezTo>
                <a:cubicBezTo>
                  <a:pt x="1613" y="11730"/>
                  <a:pt x="1613" y="11730"/>
                  <a:pt x="1613" y="11730"/>
                </a:cubicBezTo>
                <a:cubicBezTo>
                  <a:pt x="1645" y="12378"/>
                  <a:pt x="1645" y="12378"/>
                  <a:pt x="1645" y="12378"/>
                </a:cubicBezTo>
                <a:cubicBezTo>
                  <a:pt x="1834" y="12944"/>
                  <a:pt x="1834" y="12944"/>
                  <a:pt x="1834" y="12944"/>
                </a:cubicBezTo>
                <a:cubicBezTo>
                  <a:pt x="1708" y="13712"/>
                  <a:pt x="1708" y="13712"/>
                  <a:pt x="1708" y="13712"/>
                </a:cubicBezTo>
                <a:cubicBezTo>
                  <a:pt x="1012" y="13672"/>
                  <a:pt x="1012" y="13672"/>
                  <a:pt x="1012" y="13672"/>
                </a:cubicBezTo>
                <a:cubicBezTo>
                  <a:pt x="633" y="12701"/>
                  <a:pt x="633" y="12701"/>
                  <a:pt x="633" y="12701"/>
                </a:cubicBezTo>
                <a:cubicBezTo>
                  <a:pt x="380" y="12580"/>
                  <a:pt x="380" y="12580"/>
                  <a:pt x="380" y="12580"/>
                </a:cubicBezTo>
                <a:cubicBezTo>
                  <a:pt x="253" y="13267"/>
                  <a:pt x="253" y="13267"/>
                  <a:pt x="253" y="13267"/>
                </a:cubicBezTo>
                <a:cubicBezTo>
                  <a:pt x="221" y="13470"/>
                  <a:pt x="221" y="13470"/>
                  <a:pt x="221" y="13470"/>
                </a:cubicBezTo>
                <a:cubicBezTo>
                  <a:pt x="32" y="13753"/>
                  <a:pt x="32" y="13753"/>
                  <a:pt x="32" y="13753"/>
                </a:cubicBezTo>
                <a:cubicBezTo>
                  <a:pt x="0" y="14845"/>
                  <a:pt x="0" y="14845"/>
                  <a:pt x="0" y="14845"/>
                </a:cubicBezTo>
                <a:cubicBezTo>
                  <a:pt x="348" y="15330"/>
                  <a:pt x="348" y="15330"/>
                  <a:pt x="348" y="15330"/>
                </a:cubicBezTo>
                <a:cubicBezTo>
                  <a:pt x="285" y="16058"/>
                  <a:pt x="285" y="16058"/>
                  <a:pt x="285" y="16058"/>
                </a:cubicBezTo>
                <a:cubicBezTo>
                  <a:pt x="538" y="16139"/>
                  <a:pt x="538" y="16139"/>
                  <a:pt x="538" y="16139"/>
                </a:cubicBezTo>
                <a:cubicBezTo>
                  <a:pt x="1012" y="16099"/>
                  <a:pt x="1012" y="16099"/>
                  <a:pt x="1012" y="16099"/>
                </a:cubicBezTo>
                <a:cubicBezTo>
                  <a:pt x="1233" y="15937"/>
                  <a:pt x="1233" y="15937"/>
                  <a:pt x="1233" y="15937"/>
                </a:cubicBezTo>
                <a:cubicBezTo>
                  <a:pt x="1992" y="16908"/>
                  <a:pt x="1992" y="16908"/>
                  <a:pt x="1992" y="16908"/>
                </a:cubicBezTo>
                <a:cubicBezTo>
                  <a:pt x="1834" y="17272"/>
                  <a:pt x="1834" y="17272"/>
                  <a:pt x="1834" y="17272"/>
                </a:cubicBezTo>
                <a:cubicBezTo>
                  <a:pt x="1992" y="17798"/>
                  <a:pt x="1992" y="17798"/>
                  <a:pt x="1992" y="17798"/>
                </a:cubicBezTo>
                <a:cubicBezTo>
                  <a:pt x="2467" y="18121"/>
                  <a:pt x="2467" y="18121"/>
                  <a:pt x="2467" y="18121"/>
                </a:cubicBezTo>
                <a:cubicBezTo>
                  <a:pt x="2846" y="18243"/>
                  <a:pt x="2846" y="18243"/>
                  <a:pt x="2846" y="18243"/>
                </a:cubicBezTo>
                <a:cubicBezTo>
                  <a:pt x="3226" y="18364"/>
                  <a:pt x="3226" y="18364"/>
                  <a:pt x="3226" y="18364"/>
                </a:cubicBezTo>
                <a:cubicBezTo>
                  <a:pt x="3384" y="18404"/>
                  <a:pt x="3384" y="18404"/>
                  <a:pt x="3384" y="18404"/>
                </a:cubicBezTo>
                <a:cubicBezTo>
                  <a:pt x="3510" y="17676"/>
                  <a:pt x="3510" y="17676"/>
                  <a:pt x="3510" y="17676"/>
                </a:cubicBezTo>
                <a:cubicBezTo>
                  <a:pt x="3922" y="17757"/>
                  <a:pt x="3922" y="17757"/>
                  <a:pt x="3922" y="17757"/>
                </a:cubicBezTo>
                <a:cubicBezTo>
                  <a:pt x="4206" y="17515"/>
                  <a:pt x="4206" y="17515"/>
                  <a:pt x="4206" y="17515"/>
                </a:cubicBezTo>
                <a:cubicBezTo>
                  <a:pt x="4491" y="18404"/>
                  <a:pt x="4491" y="18404"/>
                  <a:pt x="4491" y="18404"/>
                </a:cubicBezTo>
                <a:cubicBezTo>
                  <a:pt x="4839" y="18647"/>
                  <a:pt x="4839" y="18647"/>
                  <a:pt x="4839" y="18647"/>
                </a:cubicBezTo>
                <a:cubicBezTo>
                  <a:pt x="4997" y="19173"/>
                  <a:pt x="4997" y="19173"/>
                  <a:pt x="4997" y="19173"/>
                </a:cubicBezTo>
                <a:cubicBezTo>
                  <a:pt x="5250" y="19335"/>
                  <a:pt x="5250" y="19335"/>
                  <a:pt x="5250" y="19335"/>
                </a:cubicBezTo>
                <a:cubicBezTo>
                  <a:pt x="5376" y="19901"/>
                  <a:pt x="5376" y="19901"/>
                  <a:pt x="5376" y="19901"/>
                </a:cubicBezTo>
                <a:cubicBezTo>
                  <a:pt x="4997" y="20387"/>
                  <a:pt x="4997" y="20387"/>
                  <a:pt x="4997" y="20387"/>
                </a:cubicBezTo>
                <a:cubicBezTo>
                  <a:pt x="4617" y="20710"/>
                  <a:pt x="4617" y="20710"/>
                  <a:pt x="4617" y="20710"/>
                </a:cubicBezTo>
                <a:cubicBezTo>
                  <a:pt x="4491" y="21155"/>
                  <a:pt x="4491" y="21155"/>
                  <a:pt x="4491" y="21155"/>
                </a:cubicBezTo>
                <a:cubicBezTo>
                  <a:pt x="4554" y="21600"/>
                  <a:pt x="4554" y="21600"/>
                  <a:pt x="4554" y="21600"/>
                </a:cubicBezTo>
                <a:cubicBezTo>
                  <a:pt x="5123" y="21560"/>
                  <a:pt x="5123" y="21560"/>
                  <a:pt x="5123" y="21560"/>
                </a:cubicBezTo>
                <a:cubicBezTo>
                  <a:pt x="5819" y="21438"/>
                  <a:pt x="5819" y="21438"/>
                  <a:pt x="5819" y="21438"/>
                </a:cubicBezTo>
                <a:cubicBezTo>
                  <a:pt x="6357" y="21236"/>
                  <a:pt x="6357" y="21236"/>
                  <a:pt x="6357" y="21236"/>
                </a:cubicBezTo>
                <a:cubicBezTo>
                  <a:pt x="6736" y="21317"/>
                  <a:pt x="6736" y="21317"/>
                  <a:pt x="6736" y="21317"/>
                </a:cubicBezTo>
                <a:cubicBezTo>
                  <a:pt x="6989" y="20912"/>
                  <a:pt x="6989" y="20912"/>
                  <a:pt x="6989" y="20912"/>
                </a:cubicBezTo>
                <a:cubicBezTo>
                  <a:pt x="7242" y="20912"/>
                  <a:pt x="7242" y="20912"/>
                  <a:pt x="7242" y="20912"/>
                </a:cubicBezTo>
                <a:cubicBezTo>
                  <a:pt x="7432" y="20306"/>
                  <a:pt x="7432" y="20306"/>
                  <a:pt x="7432" y="20306"/>
                </a:cubicBezTo>
                <a:cubicBezTo>
                  <a:pt x="8128" y="20022"/>
                  <a:pt x="8128" y="20022"/>
                  <a:pt x="8128" y="20022"/>
                </a:cubicBezTo>
                <a:cubicBezTo>
                  <a:pt x="8476" y="19618"/>
                  <a:pt x="8476" y="19618"/>
                  <a:pt x="8476" y="19618"/>
                </a:cubicBezTo>
                <a:cubicBezTo>
                  <a:pt x="8539" y="18930"/>
                  <a:pt x="8539" y="18930"/>
                  <a:pt x="8539" y="18930"/>
                </a:cubicBezTo>
                <a:cubicBezTo>
                  <a:pt x="8760" y="18445"/>
                  <a:pt x="8760" y="18445"/>
                  <a:pt x="8760" y="18445"/>
                </a:cubicBezTo>
                <a:cubicBezTo>
                  <a:pt x="9930" y="18930"/>
                  <a:pt x="9930" y="18930"/>
                  <a:pt x="9930" y="18930"/>
                </a:cubicBezTo>
                <a:cubicBezTo>
                  <a:pt x="9867" y="17353"/>
                  <a:pt x="9867" y="17353"/>
                  <a:pt x="9867" y="17353"/>
                </a:cubicBezTo>
                <a:cubicBezTo>
                  <a:pt x="9899" y="16584"/>
                  <a:pt x="9899" y="16584"/>
                  <a:pt x="9899" y="16584"/>
                </a:cubicBezTo>
                <a:cubicBezTo>
                  <a:pt x="9867" y="15735"/>
                  <a:pt x="9867" y="15735"/>
                  <a:pt x="9867" y="15735"/>
                </a:cubicBezTo>
                <a:cubicBezTo>
                  <a:pt x="9614" y="15330"/>
                  <a:pt x="9614" y="15330"/>
                  <a:pt x="9614" y="15330"/>
                </a:cubicBezTo>
                <a:cubicBezTo>
                  <a:pt x="9772" y="14360"/>
                  <a:pt x="9772" y="14360"/>
                  <a:pt x="9772" y="14360"/>
                </a:cubicBezTo>
                <a:cubicBezTo>
                  <a:pt x="9709" y="13874"/>
                  <a:pt x="9709" y="13874"/>
                  <a:pt x="9709" y="13874"/>
                </a:cubicBezTo>
                <a:cubicBezTo>
                  <a:pt x="9835" y="13025"/>
                  <a:pt x="9835" y="13025"/>
                  <a:pt x="9835" y="13025"/>
                </a:cubicBezTo>
                <a:cubicBezTo>
                  <a:pt x="10057" y="12580"/>
                  <a:pt x="10057" y="12580"/>
                  <a:pt x="10057" y="12580"/>
                </a:cubicBezTo>
                <a:cubicBezTo>
                  <a:pt x="10120" y="11973"/>
                  <a:pt x="10120" y="11973"/>
                  <a:pt x="10120" y="11973"/>
                </a:cubicBezTo>
                <a:cubicBezTo>
                  <a:pt x="10310" y="11609"/>
                  <a:pt x="10310" y="11609"/>
                  <a:pt x="10310" y="11609"/>
                </a:cubicBezTo>
                <a:cubicBezTo>
                  <a:pt x="11132" y="11366"/>
                  <a:pt x="11132" y="11366"/>
                  <a:pt x="11132" y="11366"/>
                </a:cubicBezTo>
                <a:cubicBezTo>
                  <a:pt x="11765" y="11043"/>
                  <a:pt x="11765" y="11043"/>
                  <a:pt x="11765" y="11043"/>
                </a:cubicBezTo>
                <a:cubicBezTo>
                  <a:pt x="12271" y="10234"/>
                  <a:pt x="12271" y="10234"/>
                  <a:pt x="12271" y="10234"/>
                </a:cubicBezTo>
                <a:cubicBezTo>
                  <a:pt x="12935" y="9951"/>
                  <a:pt x="12935" y="9951"/>
                  <a:pt x="12935" y="9951"/>
                </a:cubicBezTo>
                <a:cubicBezTo>
                  <a:pt x="13947" y="9789"/>
                  <a:pt x="13947" y="9789"/>
                  <a:pt x="13947" y="9789"/>
                </a:cubicBezTo>
                <a:cubicBezTo>
                  <a:pt x="14579" y="9587"/>
                  <a:pt x="14579" y="9587"/>
                  <a:pt x="14579" y="9587"/>
                </a:cubicBezTo>
                <a:cubicBezTo>
                  <a:pt x="15591" y="7524"/>
                  <a:pt x="15591" y="7524"/>
                  <a:pt x="15591" y="7524"/>
                </a:cubicBezTo>
                <a:cubicBezTo>
                  <a:pt x="15686" y="6917"/>
                  <a:pt x="15686" y="6917"/>
                  <a:pt x="15686" y="6917"/>
                </a:cubicBezTo>
                <a:cubicBezTo>
                  <a:pt x="16034" y="6351"/>
                  <a:pt x="16034" y="6351"/>
                  <a:pt x="16034" y="6351"/>
                </a:cubicBezTo>
                <a:cubicBezTo>
                  <a:pt x="16666" y="6148"/>
                  <a:pt x="16666" y="6148"/>
                  <a:pt x="16666" y="6148"/>
                </a:cubicBezTo>
                <a:cubicBezTo>
                  <a:pt x="17931" y="4652"/>
                  <a:pt x="17931" y="4652"/>
                  <a:pt x="17931" y="4652"/>
                </a:cubicBezTo>
                <a:cubicBezTo>
                  <a:pt x="18248" y="4611"/>
                  <a:pt x="18248" y="4611"/>
                  <a:pt x="18248" y="4611"/>
                </a:cubicBezTo>
                <a:cubicBezTo>
                  <a:pt x="19544" y="3034"/>
                  <a:pt x="19544" y="3034"/>
                  <a:pt x="19544" y="3034"/>
                </a:cubicBezTo>
                <a:cubicBezTo>
                  <a:pt x="19608" y="2670"/>
                  <a:pt x="19608" y="2670"/>
                  <a:pt x="19608" y="2670"/>
                </a:cubicBezTo>
                <a:cubicBezTo>
                  <a:pt x="20873" y="1578"/>
                  <a:pt x="20873" y="1578"/>
                  <a:pt x="20873" y="1578"/>
                </a:cubicBezTo>
                <a:cubicBezTo>
                  <a:pt x="21347" y="728"/>
                  <a:pt x="21347" y="728"/>
                  <a:pt x="21347" y="728"/>
                </a:cubicBezTo>
                <a:cubicBezTo>
                  <a:pt x="21600" y="0"/>
                  <a:pt x="21600" y="0"/>
                  <a:pt x="21600" y="0"/>
                </a:cubicBezTo>
                <a:cubicBezTo>
                  <a:pt x="20904" y="404"/>
                  <a:pt x="20904" y="404"/>
                  <a:pt x="20904" y="404"/>
                </a:cubicBezTo>
                <a:close/>
              </a:path>
            </a:pathLst>
          </a:custGeom>
          <a:solidFill>
            <a:srgbClr val="D4E9D9"/>
          </a:solidFill>
          <a:ln cap="flat" cmpd="sng" w="9525">
            <a:solidFill>
              <a:srgbClr val="A5A5A5"/>
            </a:solidFill>
            <a:prstDash val="solid"/>
            <a:miter lim="800000"/>
            <a:headEnd len="sm" w="sm" type="none"/>
            <a:tailEnd len="sm" w="sm" type="none"/>
          </a:ln>
        </p:spPr>
        <p:txBody>
          <a:bodyPr anchorCtr="0" anchor="t" bIns="26775" lIns="26775" spcFirstLastPara="1" rIns="26775" wrap="square" tIns="267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2" name="Google Shape;282;p6"/>
          <p:cNvSpPr txBox="1"/>
          <p:nvPr/>
        </p:nvSpPr>
        <p:spPr>
          <a:xfrm>
            <a:off x="4922763" y="3125975"/>
            <a:ext cx="6786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47A5C"/>
                </a:solidFill>
                <a:latin typeface="Roboto"/>
                <a:ea typeface="Roboto"/>
                <a:cs typeface="Roboto"/>
                <a:sym typeface="Roboto"/>
              </a:rPr>
              <a:t>16.89 </a:t>
            </a:r>
            <a:endParaRPr b="1" i="0" sz="14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lakh MT</a:t>
            </a:r>
            <a:endParaRPr b="1" i="0" sz="1000" u="none" cap="none" strike="noStrike">
              <a:solidFill>
                <a:srgbClr val="347A5C"/>
              </a:solidFill>
              <a:latin typeface="Roboto"/>
              <a:ea typeface="Roboto"/>
              <a:cs typeface="Roboto"/>
              <a:sym typeface="Roboto"/>
            </a:endParaRPr>
          </a:p>
        </p:txBody>
      </p:sp>
      <p:sp>
        <p:nvSpPr>
          <p:cNvPr id="283" name="Google Shape;283;p6"/>
          <p:cNvSpPr txBox="1"/>
          <p:nvPr/>
        </p:nvSpPr>
        <p:spPr>
          <a:xfrm>
            <a:off x="5757863" y="3125975"/>
            <a:ext cx="6786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47A5C"/>
                </a:solidFill>
                <a:latin typeface="Roboto"/>
                <a:ea typeface="Roboto"/>
                <a:cs typeface="Roboto"/>
                <a:sym typeface="Roboto"/>
              </a:rPr>
              <a:t>2.72</a:t>
            </a:r>
            <a:endParaRPr b="1" i="0" sz="1400" u="none" cap="none" strike="noStrike">
              <a:solidFill>
                <a:srgbClr val="347A5C"/>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347A5C"/>
                </a:solidFill>
                <a:latin typeface="Roboto"/>
                <a:ea typeface="Roboto"/>
                <a:cs typeface="Roboto"/>
                <a:sym typeface="Roboto"/>
              </a:rPr>
              <a:t>lakh MT</a:t>
            </a:r>
            <a:endParaRPr b="1" i="0" sz="1000" u="none" cap="none" strike="noStrike">
              <a:solidFill>
                <a:srgbClr val="347A5C"/>
              </a:solidFill>
              <a:latin typeface="Roboto"/>
              <a:ea typeface="Roboto"/>
              <a:cs typeface="Roboto"/>
              <a:sym typeface="Roboto"/>
            </a:endParaRPr>
          </a:p>
        </p:txBody>
      </p:sp>
      <p:sp>
        <p:nvSpPr>
          <p:cNvPr id="284" name="Google Shape;284;p6"/>
          <p:cNvSpPr txBox="1"/>
          <p:nvPr/>
        </p:nvSpPr>
        <p:spPr>
          <a:xfrm>
            <a:off x="4890188" y="3552625"/>
            <a:ext cx="747900" cy="27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Oil palm FFBs produced in India</a:t>
            </a:r>
            <a:endParaRPr b="0" i="0" sz="1000" u="none" cap="none" strike="noStrike">
              <a:solidFill>
                <a:srgbClr val="000000"/>
              </a:solidFill>
              <a:latin typeface="Roboto"/>
              <a:ea typeface="Roboto"/>
              <a:cs typeface="Roboto"/>
              <a:sym typeface="Roboto"/>
            </a:endParaRPr>
          </a:p>
        </p:txBody>
      </p:sp>
      <p:sp>
        <p:nvSpPr>
          <p:cNvPr id="285" name="Google Shape;285;p6"/>
          <p:cNvSpPr txBox="1"/>
          <p:nvPr/>
        </p:nvSpPr>
        <p:spPr>
          <a:xfrm>
            <a:off x="5728388" y="3552625"/>
            <a:ext cx="747900" cy="27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Crude Palm Oil produced in India</a:t>
            </a:r>
            <a:endParaRPr b="0" i="0" sz="1000" u="none" cap="none" strike="noStrike">
              <a:solidFill>
                <a:srgbClr val="000000"/>
              </a:solidFill>
              <a:latin typeface="Roboto"/>
              <a:ea typeface="Roboto"/>
              <a:cs typeface="Roboto"/>
              <a:sym typeface="Roboto"/>
            </a:endParaRPr>
          </a:p>
        </p:txBody>
      </p:sp>
      <p:sp>
        <p:nvSpPr>
          <p:cNvPr id="286" name="Google Shape;286;p6"/>
          <p:cNvSpPr txBox="1"/>
          <p:nvPr/>
        </p:nvSpPr>
        <p:spPr>
          <a:xfrm>
            <a:off x="7453938" y="3642038"/>
            <a:ext cx="1395600" cy="21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347A5C"/>
                </a:solidFill>
                <a:latin typeface="Roboto"/>
                <a:ea typeface="Roboto"/>
                <a:cs typeface="Roboto"/>
                <a:sym typeface="Roboto"/>
              </a:rPr>
              <a:t>84%</a:t>
            </a:r>
            <a:r>
              <a:rPr b="0" i="0" lang="en" sz="1000" u="none" cap="none" strike="noStrike">
                <a:solidFill>
                  <a:srgbClr val="000000"/>
                </a:solidFill>
                <a:latin typeface="Roboto"/>
                <a:ea typeface="Roboto"/>
                <a:cs typeface="Roboto"/>
                <a:sym typeface="Roboto"/>
              </a:rPr>
              <a:t> of domestic production is from Andhra Pradesh with 2.5 Lakh MT Crude Palm oil production in 2023-24</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60"/>
          <p:cNvSpPr txBox="1"/>
          <p:nvPr>
            <p:ph type="title"/>
          </p:nvPr>
        </p:nvSpPr>
        <p:spPr>
          <a:xfrm>
            <a:off x="499725" y="3571200"/>
            <a:ext cx="77229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III. Constraints Faced by Smallholders</a:t>
            </a:r>
            <a:endParaRPr b="1">
              <a:latin typeface="Tahoma"/>
              <a:ea typeface="Tahoma"/>
              <a:cs typeface="Tahoma"/>
              <a:sym typeface="Tahoma"/>
            </a:endParaRPr>
          </a:p>
        </p:txBody>
      </p:sp>
      <p:sp>
        <p:nvSpPr>
          <p:cNvPr id="1528" name="Google Shape;1528;p60"/>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61"/>
          <p:cNvSpPr txBox="1"/>
          <p:nvPr>
            <p:ph type="title"/>
          </p:nvPr>
        </p:nvSpPr>
        <p:spPr>
          <a:xfrm>
            <a:off x="79750" y="115275"/>
            <a:ext cx="8890800" cy="443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600">
                <a:latin typeface="Roboto"/>
                <a:ea typeface="Roboto"/>
                <a:cs typeface="Roboto"/>
                <a:sym typeface="Roboto"/>
              </a:rPr>
              <a:t>Constraints I </a:t>
            </a:r>
            <a:r>
              <a:rPr b="0" lang="en" sz="1600">
                <a:latin typeface="Roboto"/>
                <a:ea typeface="Roboto"/>
                <a:cs typeface="Roboto"/>
                <a:sym typeface="Roboto"/>
              </a:rPr>
              <a:t>Key</a:t>
            </a:r>
            <a:r>
              <a:rPr lang="en" sz="1600">
                <a:latin typeface="Roboto"/>
                <a:ea typeface="Roboto"/>
                <a:cs typeface="Roboto"/>
                <a:sym typeface="Roboto"/>
              </a:rPr>
              <a:t> Pre-farm constraints</a:t>
            </a:r>
            <a:r>
              <a:rPr b="0" lang="en" sz="1600">
                <a:latin typeface="Roboto"/>
                <a:ea typeface="Roboto"/>
                <a:cs typeface="Roboto"/>
                <a:sym typeface="Roboto"/>
              </a:rPr>
              <a:t> and </a:t>
            </a:r>
            <a:r>
              <a:rPr lang="en" sz="1600">
                <a:latin typeface="Roboto"/>
                <a:ea typeface="Roboto"/>
                <a:cs typeface="Roboto"/>
                <a:sym typeface="Roboto"/>
              </a:rPr>
              <a:t>% of farmers </a:t>
            </a:r>
            <a:r>
              <a:rPr b="0" lang="en" sz="1600">
                <a:latin typeface="Roboto"/>
                <a:ea typeface="Roboto"/>
                <a:cs typeface="Roboto"/>
                <a:sym typeface="Roboto"/>
              </a:rPr>
              <a:t>across various archetypes facing them</a:t>
            </a:r>
            <a:endParaRPr b="0" sz="1600">
              <a:latin typeface="Roboto"/>
              <a:ea typeface="Roboto"/>
              <a:cs typeface="Roboto"/>
              <a:sym typeface="Roboto"/>
            </a:endParaRPr>
          </a:p>
        </p:txBody>
      </p:sp>
      <p:sp>
        <p:nvSpPr>
          <p:cNvPr id="1534" name="Google Shape;1534;p61"/>
          <p:cNvSpPr txBox="1"/>
          <p:nvPr/>
        </p:nvSpPr>
        <p:spPr>
          <a:xfrm>
            <a:off x="3454714" y="1037225"/>
            <a:ext cx="1360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35" name="Google Shape;1535;p61"/>
          <p:cNvSpPr txBox="1"/>
          <p:nvPr/>
        </p:nvSpPr>
        <p:spPr>
          <a:xfrm>
            <a:off x="2053195" y="1037225"/>
            <a:ext cx="13605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536" name="Google Shape;1536;p61"/>
          <p:cNvSpPr txBox="1"/>
          <p:nvPr/>
        </p:nvSpPr>
        <p:spPr>
          <a:xfrm>
            <a:off x="651675" y="1034525"/>
            <a:ext cx="13605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1537" name="Google Shape;1537;p61"/>
          <p:cNvSpPr txBox="1"/>
          <p:nvPr/>
        </p:nvSpPr>
        <p:spPr>
          <a:xfrm>
            <a:off x="7703354" y="1037250"/>
            <a:ext cx="1366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38" name="Google Shape;1538;p61"/>
          <p:cNvSpPr txBox="1"/>
          <p:nvPr/>
        </p:nvSpPr>
        <p:spPr>
          <a:xfrm>
            <a:off x="6304803" y="1037250"/>
            <a:ext cx="13572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539" name="Google Shape;1539;p61"/>
          <p:cNvSpPr txBox="1"/>
          <p:nvPr/>
        </p:nvSpPr>
        <p:spPr>
          <a:xfrm>
            <a:off x="4906250" y="1037250"/>
            <a:ext cx="13572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cxnSp>
        <p:nvCxnSpPr>
          <p:cNvPr id="1540" name="Google Shape;1540;p61"/>
          <p:cNvCxnSpPr/>
          <p:nvPr/>
        </p:nvCxnSpPr>
        <p:spPr>
          <a:xfrm flipH="1">
            <a:off x="4853175" y="787575"/>
            <a:ext cx="4200" cy="4198200"/>
          </a:xfrm>
          <a:prstGeom prst="straightConnector1">
            <a:avLst/>
          </a:prstGeom>
          <a:noFill/>
          <a:ln cap="flat" cmpd="sng" w="9525">
            <a:solidFill>
              <a:schemeClr val="accent4"/>
            </a:solidFill>
            <a:prstDash val="dash"/>
            <a:round/>
            <a:headEnd len="sm" w="sm" type="none"/>
            <a:tailEnd len="sm" w="sm" type="none"/>
          </a:ln>
        </p:spPr>
      </p:cxnSp>
      <p:sp>
        <p:nvSpPr>
          <p:cNvPr id="1541" name="Google Shape;1541;p61"/>
          <p:cNvSpPr txBox="1"/>
          <p:nvPr/>
        </p:nvSpPr>
        <p:spPr>
          <a:xfrm>
            <a:off x="6516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542" name="Google Shape;1542;p61"/>
          <p:cNvSpPr txBox="1"/>
          <p:nvPr/>
        </p:nvSpPr>
        <p:spPr>
          <a:xfrm>
            <a:off x="49080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Andhra-Pradesh</a:t>
            </a:r>
            <a:endParaRPr b="1" i="0" sz="1000" u="none" cap="none" strike="noStrike">
              <a:solidFill>
                <a:srgbClr val="000000"/>
              </a:solidFill>
              <a:latin typeface="Roboto"/>
              <a:ea typeface="Roboto"/>
              <a:cs typeface="Roboto"/>
              <a:sym typeface="Roboto"/>
            </a:endParaRPr>
          </a:p>
        </p:txBody>
      </p:sp>
      <p:graphicFrame>
        <p:nvGraphicFramePr>
          <p:cNvPr id="1543" name="Google Shape;1543;p61"/>
          <p:cNvGraphicFramePr/>
          <p:nvPr/>
        </p:nvGraphicFramePr>
        <p:xfrm>
          <a:off x="651675" y="1578013"/>
          <a:ext cx="3000000" cy="3000000"/>
        </p:xfrm>
        <a:graphic>
          <a:graphicData uri="http://schemas.openxmlformats.org/drawingml/2006/table">
            <a:tbl>
              <a:tblPr>
                <a:noFill/>
                <a:tableStyleId>{0F42FCC8-6B50-42C1-B359-E455C61714E9}</a:tableStyleId>
              </a:tblPr>
              <a:tblGrid>
                <a:gridCol w="1438600"/>
                <a:gridCol w="1417325"/>
                <a:gridCol w="1307725"/>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100%</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using less than 5 fertilizers</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30%</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using less than 5 fertilizers</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25%</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using less than 5 fertilizers</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84%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don't have irrigation system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78%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don't have irrigation system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63%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don't have irrigation system</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2%</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suffering with disease infestation</a:t>
                      </a:r>
                      <a:endParaRPr sz="1000" u="none" cap="none" strike="noStrike">
                        <a:latin typeface="Roboto"/>
                        <a:ea typeface="Roboto"/>
                        <a:cs typeface="Roboto"/>
                        <a:sym typeface="Roboto"/>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26%</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suffering with disease infestation</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13%</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suffering with disease infestation</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2%</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subsidies / paying cost for seeds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13%</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subsidies / paying cost for seeds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subsidies / paying cost for seeds</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1544" name="Google Shape;1544;p61"/>
          <p:cNvGraphicFramePr/>
          <p:nvPr/>
        </p:nvGraphicFramePr>
        <p:xfrm>
          <a:off x="4908000" y="1578013"/>
          <a:ext cx="3000000" cy="3000000"/>
        </p:xfrm>
        <a:graphic>
          <a:graphicData uri="http://schemas.openxmlformats.org/drawingml/2006/table">
            <a:tbl>
              <a:tblPr>
                <a:noFill/>
                <a:tableStyleId>{0F42FCC8-6B50-42C1-B359-E455C61714E9}</a:tableStyleId>
              </a:tblPr>
              <a:tblGrid>
                <a:gridCol w="1403300"/>
                <a:gridCol w="1396125"/>
                <a:gridCol w="1364225"/>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9%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using less than 5 fertilizers</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using less than 5 fertilizers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2%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using less than 5 fertilizers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don't have irrigation system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don't have irrigation system</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don't have irrigation system</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43%</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suffering with disease infestation</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64%</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suffering with disease infestation</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72%</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suffering with disease infestation</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30%</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subsidies / paying cost for seeds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32%</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subsidies / paying cost for seeds</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48%</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subsidies / paying cost for seeds</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545" name="Google Shape;1545;p61"/>
          <p:cNvSpPr txBox="1"/>
          <p:nvPr/>
        </p:nvSpPr>
        <p:spPr>
          <a:xfrm rot="-5400000">
            <a:off x="-69800" y="1819225"/>
            <a:ext cx="790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Fertilizers</a:t>
            </a:r>
            <a:endParaRPr b="1" i="0" sz="1000" u="none" cap="none" strike="noStrike">
              <a:solidFill>
                <a:srgbClr val="000000"/>
              </a:solidFill>
              <a:latin typeface="Roboto"/>
              <a:ea typeface="Roboto"/>
              <a:cs typeface="Roboto"/>
              <a:sym typeface="Roboto"/>
            </a:endParaRPr>
          </a:p>
        </p:txBody>
      </p:sp>
      <p:sp>
        <p:nvSpPr>
          <p:cNvPr id="1546" name="Google Shape;1546;p61"/>
          <p:cNvSpPr txBox="1"/>
          <p:nvPr/>
        </p:nvSpPr>
        <p:spPr>
          <a:xfrm rot="-5400000">
            <a:off x="-69800" y="2609425"/>
            <a:ext cx="790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Irrigation</a:t>
            </a:r>
            <a:endParaRPr b="1" i="0" sz="1000" u="none" cap="none" strike="noStrike">
              <a:solidFill>
                <a:srgbClr val="000000"/>
              </a:solidFill>
              <a:latin typeface="Roboto"/>
              <a:ea typeface="Roboto"/>
              <a:cs typeface="Roboto"/>
              <a:sym typeface="Roboto"/>
            </a:endParaRPr>
          </a:p>
        </p:txBody>
      </p:sp>
      <p:sp>
        <p:nvSpPr>
          <p:cNvPr id="1547" name="Google Shape;1547;p61"/>
          <p:cNvSpPr txBox="1"/>
          <p:nvPr/>
        </p:nvSpPr>
        <p:spPr>
          <a:xfrm rot="-5400000">
            <a:off x="-221750" y="3418600"/>
            <a:ext cx="1095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Disease Infestation</a:t>
            </a:r>
            <a:endParaRPr b="1" i="0" sz="1000" u="none" cap="none" strike="noStrike">
              <a:solidFill>
                <a:srgbClr val="000000"/>
              </a:solidFill>
              <a:latin typeface="Roboto"/>
              <a:ea typeface="Roboto"/>
              <a:cs typeface="Roboto"/>
              <a:sym typeface="Roboto"/>
            </a:endParaRPr>
          </a:p>
        </p:txBody>
      </p:sp>
      <p:sp>
        <p:nvSpPr>
          <p:cNvPr id="1548" name="Google Shape;1548;p61"/>
          <p:cNvSpPr txBox="1"/>
          <p:nvPr/>
        </p:nvSpPr>
        <p:spPr>
          <a:xfrm rot="-5400000">
            <a:off x="-69800" y="4346563"/>
            <a:ext cx="790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Seeds</a:t>
            </a:r>
            <a:endParaRPr b="1" i="0" sz="1000" u="none" cap="none" strike="noStrike">
              <a:solidFill>
                <a:srgbClr val="000000"/>
              </a:solidFill>
              <a:latin typeface="Roboto"/>
              <a:ea typeface="Roboto"/>
              <a:cs typeface="Roboto"/>
              <a:sym typeface="Roboto"/>
            </a:endParaRPr>
          </a:p>
        </p:txBody>
      </p:sp>
      <p:sp>
        <p:nvSpPr>
          <p:cNvPr id="1549" name="Google Shape;1549;p61"/>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62"/>
          <p:cNvSpPr txBox="1"/>
          <p:nvPr/>
        </p:nvSpPr>
        <p:spPr>
          <a:xfrm>
            <a:off x="3454714" y="1037225"/>
            <a:ext cx="1360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55" name="Google Shape;1555;p62"/>
          <p:cNvSpPr txBox="1"/>
          <p:nvPr/>
        </p:nvSpPr>
        <p:spPr>
          <a:xfrm>
            <a:off x="2053195" y="1037225"/>
            <a:ext cx="13605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556" name="Google Shape;1556;p62"/>
          <p:cNvSpPr txBox="1"/>
          <p:nvPr/>
        </p:nvSpPr>
        <p:spPr>
          <a:xfrm>
            <a:off x="651675" y="1034525"/>
            <a:ext cx="13605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1557" name="Google Shape;1557;p62"/>
          <p:cNvSpPr txBox="1"/>
          <p:nvPr/>
        </p:nvSpPr>
        <p:spPr>
          <a:xfrm>
            <a:off x="7703354" y="1037250"/>
            <a:ext cx="1366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58" name="Google Shape;1558;p62"/>
          <p:cNvSpPr txBox="1"/>
          <p:nvPr/>
        </p:nvSpPr>
        <p:spPr>
          <a:xfrm>
            <a:off x="6304803" y="1037250"/>
            <a:ext cx="13572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559" name="Google Shape;1559;p62"/>
          <p:cNvSpPr txBox="1"/>
          <p:nvPr/>
        </p:nvSpPr>
        <p:spPr>
          <a:xfrm>
            <a:off x="4906250" y="1037250"/>
            <a:ext cx="13572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cxnSp>
        <p:nvCxnSpPr>
          <p:cNvPr id="1560" name="Google Shape;1560;p62"/>
          <p:cNvCxnSpPr/>
          <p:nvPr/>
        </p:nvCxnSpPr>
        <p:spPr>
          <a:xfrm flipH="1">
            <a:off x="4853175" y="787575"/>
            <a:ext cx="4200" cy="4198200"/>
          </a:xfrm>
          <a:prstGeom prst="straightConnector1">
            <a:avLst/>
          </a:prstGeom>
          <a:noFill/>
          <a:ln cap="flat" cmpd="sng" w="9525">
            <a:solidFill>
              <a:schemeClr val="accent4"/>
            </a:solidFill>
            <a:prstDash val="dash"/>
            <a:round/>
            <a:headEnd len="sm" w="sm" type="none"/>
            <a:tailEnd len="sm" w="sm" type="none"/>
          </a:ln>
        </p:spPr>
      </p:cxnSp>
      <p:sp>
        <p:nvSpPr>
          <p:cNvPr id="1561" name="Google Shape;1561;p62"/>
          <p:cNvSpPr txBox="1"/>
          <p:nvPr/>
        </p:nvSpPr>
        <p:spPr>
          <a:xfrm>
            <a:off x="6516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562" name="Google Shape;1562;p62"/>
          <p:cNvSpPr txBox="1"/>
          <p:nvPr/>
        </p:nvSpPr>
        <p:spPr>
          <a:xfrm>
            <a:off x="49080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Andhra-Pradesh</a:t>
            </a:r>
            <a:endParaRPr b="1" i="0" sz="1000" u="none" cap="none" strike="noStrike">
              <a:solidFill>
                <a:srgbClr val="000000"/>
              </a:solidFill>
              <a:latin typeface="Roboto"/>
              <a:ea typeface="Roboto"/>
              <a:cs typeface="Roboto"/>
              <a:sym typeface="Roboto"/>
            </a:endParaRPr>
          </a:p>
        </p:txBody>
      </p:sp>
      <p:graphicFrame>
        <p:nvGraphicFramePr>
          <p:cNvPr id="1563" name="Google Shape;1563;p62"/>
          <p:cNvGraphicFramePr/>
          <p:nvPr/>
        </p:nvGraphicFramePr>
        <p:xfrm>
          <a:off x="651675" y="1578013"/>
          <a:ext cx="3000000" cy="3000000"/>
        </p:xfrm>
        <a:graphic>
          <a:graphicData uri="http://schemas.openxmlformats.org/drawingml/2006/table">
            <a:tbl>
              <a:tblPr>
                <a:noFill/>
                <a:tableStyleId>{0F42FCC8-6B50-42C1-B359-E455C61714E9}</a:tableStyleId>
              </a:tblPr>
              <a:tblGrid>
                <a:gridCol w="1438600"/>
                <a:gridCol w="1417325"/>
                <a:gridCol w="1307725"/>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38%</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not doing intercropping</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38%</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not doing intercropping</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12%</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not doing intercropping</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13%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cost of energy</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22%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cost of energy</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13%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cost of energy</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24%</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incur more than average labour cost</a:t>
                      </a:r>
                      <a:endParaRPr sz="1000" u="none" cap="none" strike="noStrike">
                        <a:latin typeface="Roboto"/>
                        <a:ea typeface="Roboto"/>
                        <a:cs typeface="Roboto"/>
                        <a:sym typeface="Roboto"/>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35%</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incur more than average labour cost</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50%</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incur more than average labour cost</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NA</a:t>
                      </a:r>
                      <a:r>
                        <a:rPr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96%</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NMEO-OP price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88%</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NMEO-OP price </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1564" name="Google Shape;1564;p62"/>
          <p:cNvGraphicFramePr/>
          <p:nvPr/>
        </p:nvGraphicFramePr>
        <p:xfrm>
          <a:off x="4908000" y="1578013"/>
          <a:ext cx="3000000" cy="3000000"/>
        </p:xfrm>
        <a:graphic>
          <a:graphicData uri="http://schemas.openxmlformats.org/drawingml/2006/table">
            <a:tbl>
              <a:tblPr>
                <a:noFill/>
                <a:tableStyleId>{0F42FCC8-6B50-42C1-B359-E455C61714E9}</a:tableStyleId>
              </a:tblPr>
              <a:tblGrid>
                <a:gridCol w="1403300"/>
                <a:gridCol w="1396125"/>
                <a:gridCol w="1364225"/>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83%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not doing intercropping</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100%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not doing intercropping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98%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not doing intercropping</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26%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cost of energy</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cost of energy</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26%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cost of energy</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39%</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labour cost</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32%</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labour cost</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45%</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 more than average labour cost</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N/A</a:t>
                      </a:r>
                      <a:r>
                        <a:rPr lang="en" sz="1000" u="none" cap="none" strike="noStrike">
                          <a:solidFill>
                            <a:schemeClr val="dk1"/>
                          </a:solidFill>
                          <a:latin typeface="Roboto"/>
                          <a:ea typeface="Roboto"/>
                          <a:cs typeface="Roboto"/>
                          <a:sym typeface="Roboto"/>
                        </a:rPr>
                        <a:t>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16%</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NMEO-OP price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9%</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are not receiving NMEO-OP price</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565" name="Google Shape;1565;p62"/>
          <p:cNvSpPr txBox="1"/>
          <p:nvPr/>
        </p:nvSpPr>
        <p:spPr>
          <a:xfrm rot="-5400000">
            <a:off x="-125000" y="1725175"/>
            <a:ext cx="978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Intercropping</a:t>
            </a:r>
            <a:endParaRPr b="1" i="0" sz="1000" u="none" cap="none" strike="noStrike">
              <a:solidFill>
                <a:srgbClr val="000000"/>
              </a:solidFill>
              <a:latin typeface="Roboto"/>
              <a:ea typeface="Roboto"/>
              <a:cs typeface="Roboto"/>
              <a:sym typeface="Roboto"/>
            </a:endParaRPr>
          </a:p>
        </p:txBody>
      </p:sp>
      <p:sp>
        <p:nvSpPr>
          <p:cNvPr id="1566" name="Google Shape;1566;p62"/>
          <p:cNvSpPr txBox="1"/>
          <p:nvPr/>
        </p:nvSpPr>
        <p:spPr>
          <a:xfrm rot="-5400000">
            <a:off x="-30950" y="2609425"/>
            <a:ext cx="7902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Energy</a:t>
            </a:r>
            <a:endParaRPr b="1" i="0" sz="1000" u="none" cap="none" strike="noStrike">
              <a:solidFill>
                <a:srgbClr val="000000"/>
              </a:solidFill>
              <a:latin typeface="Roboto"/>
              <a:ea typeface="Roboto"/>
              <a:cs typeface="Roboto"/>
              <a:sym typeface="Roboto"/>
            </a:endParaRPr>
          </a:p>
        </p:txBody>
      </p:sp>
      <p:sp>
        <p:nvSpPr>
          <p:cNvPr id="1567" name="Google Shape;1567;p62"/>
          <p:cNvSpPr txBox="1"/>
          <p:nvPr/>
        </p:nvSpPr>
        <p:spPr>
          <a:xfrm rot="-5400000">
            <a:off x="-183650" y="3495550"/>
            <a:ext cx="10956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Labour</a:t>
            </a:r>
            <a:endParaRPr b="1" i="0" sz="1000" u="none" cap="none" strike="noStrike">
              <a:solidFill>
                <a:srgbClr val="000000"/>
              </a:solidFill>
              <a:latin typeface="Roboto"/>
              <a:ea typeface="Roboto"/>
              <a:cs typeface="Roboto"/>
              <a:sym typeface="Roboto"/>
            </a:endParaRPr>
          </a:p>
        </p:txBody>
      </p:sp>
      <p:sp>
        <p:nvSpPr>
          <p:cNvPr id="1568" name="Google Shape;1568;p62"/>
          <p:cNvSpPr txBox="1"/>
          <p:nvPr/>
        </p:nvSpPr>
        <p:spPr>
          <a:xfrm rot="-5400000">
            <a:off x="-30950" y="4269613"/>
            <a:ext cx="790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Market Linkage</a:t>
            </a:r>
            <a:endParaRPr b="1" i="0" sz="1000" u="none" cap="none" strike="noStrike">
              <a:solidFill>
                <a:srgbClr val="000000"/>
              </a:solidFill>
              <a:latin typeface="Roboto"/>
              <a:ea typeface="Roboto"/>
              <a:cs typeface="Roboto"/>
              <a:sym typeface="Roboto"/>
            </a:endParaRPr>
          </a:p>
        </p:txBody>
      </p:sp>
      <p:sp>
        <p:nvSpPr>
          <p:cNvPr id="1569" name="Google Shape;1569;p62"/>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1570" name="Google Shape;1570;p62"/>
          <p:cNvSpPr txBox="1"/>
          <p:nvPr>
            <p:ph type="title"/>
          </p:nvPr>
        </p:nvSpPr>
        <p:spPr>
          <a:xfrm>
            <a:off x="79750" y="115275"/>
            <a:ext cx="8890800" cy="443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600">
                <a:latin typeface="Roboto"/>
                <a:ea typeface="Roboto"/>
                <a:cs typeface="Roboto"/>
                <a:sym typeface="Roboto"/>
              </a:rPr>
              <a:t>Constraints I </a:t>
            </a:r>
            <a:r>
              <a:rPr b="0" lang="en" sz="1600">
                <a:latin typeface="Roboto"/>
                <a:ea typeface="Roboto"/>
                <a:cs typeface="Roboto"/>
                <a:sym typeface="Roboto"/>
              </a:rPr>
              <a:t>Key</a:t>
            </a:r>
            <a:r>
              <a:rPr lang="en" sz="1600">
                <a:latin typeface="Roboto"/>
                <a:ea typeface="Roboto"/>
                <a:cs typeface="Roboto"/>
                <a:sym typeface="Roboto"/>
              </a:rPr>
              <a:t> Constraints</a:t>
            </a:r>
            <a:r>
              <a:rPr b="0" lang="en" sz="1600">
                <a:latin typeface="Roboto"/>
                <a:ea typeface="Roboto"/>
                <a:cs typeface="Roboto"/>
                <a:sym typeface="Roboto"/>
              </a:rPr>
              <a:t> and </a:t>
            </a:r>
            <a:r>
              <a:rPr lang="en" sz="1600">
                <a:latin typeface="Roboto"/>
                <a:ea typeface="Roboto"/>
                <a:cs typeface="Roboto"/>
                <a:sym typeface="Roboto"/>
              </a:rPr>
              <a:t>% of farmers </a:t>
            </a:r>
            <a:r>
              <a:rPr b="0" lang="en" sz="1600">
                <a:latin typeface="Roboto"/>
                <a:ea typeface="Roboto"/>
                <a:cs typeface="Roboto"/>
                <a:sym typeface="Roboto"/>
              </a:rPr>
              <a:t>across various archetypes facing them</a:t>
            </a:r>
            <a:endParaRPr b="0" sz="1600">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graphicFrame>
        <p:nvGraphicFramePr>
          <p:cNvPr id="1575" name="Google Shape;1575;p63"/>
          <p:cNvGraphicFramePr/>
          <p:nvPr/>
        </p:nvGraphicFramePr>
        <p:xfrm>
          <a:off x="4908000" y="1578013"/>
          <a:ext cx="3000000" cy="3000000"/>
        </p:xfrm>
        <a:graphic>
          <a:graphicData uri="http://schemas.openxmlformats.org/drawingml/2006/table">
            <a:tbl>
              <a:tblPr>
                <a:noFill/>
                <a:tableStyleId>{0F42FCC8-6B50-42C1-B359-E455C61714E9}</a:tableStyleId>
              </a:tblPr>
              <a:tblGrid>
                <a:gridCol w="1403300"/>
                <a:gridCol w="1392050"/>
                <a:gridCol w="1368300"/>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83%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not part of FPOs / Cooperatives</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80%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not part of FPOs / Cooperatives</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69%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are not part of FPOs / Cooperatives</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NA</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incurring transportation cost </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incurring transportation cost </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reporting this challenge</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reporting this challenge</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reporting this challenge</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13%</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 not have ownership of land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24%</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 not have ownership of land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12%</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 not have ownership of land </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1576" name="Google Shape;1576;p63"/>
          <p:cNvGraphicFramePr/>
          <p:nvPr/>
        </p:nvGraphicFramePr>
        <p:xfrm>
          <a:off x="651675" y="1578013"/>
          <a:ext cx="3000000" cy="3000000"/>
        </p:xfrm>
        <a:graphic>
          <a:graphicData uri="http://schemas.openxmlformats.org/drawingml/2006/table">
            <a:tbl>
              <a:tblPr>
                <a:noFill/>
                <a:tableStyleId>{0F42FCC8-6B50-42C1-B359-E455C61714E9}</a:tableStyleId>
              </a:tblPr>
              <a:tblGrid>
                <a:gridCol w="1438600"/>
                <a:gridCol w="1417325"/>
                <a:gridCol w="1307725"/>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96%</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not part of FPOs / Cooperatives</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57%</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not part of FPOs / Cooperatives</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38%</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are not part of FPOs / Cooperatives</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NA</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72%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incurring transportation cost with no reimbursement </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88%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incurring transportation cost with no reimbursement</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51%</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reporting this challenge</a:t>
                      </a:r>
                      <a:endParaRPr sz="1000" u="none" cap="none" strike="noStrike">
                        <a:latin typeface="Roboto"/>
                        <a:ea typeface="Roboto"/>
                        <a:cs typeface="Roboto"/>
                        <a:sym typeface="Roboto"/>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9%</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reporting this challenge</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reporting this challenge</a:t>
                      </a:r>
                      <a:endParaRPr sz="1000" u="none" cap="none" strike="noStrike">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7%</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 not have ownership of land </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26%</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 not have ownership of land</a:t>
                      </a:r>
                      <a:endParaRPr b="1" sz="1000" u="none" cap="none" strike="noStrike">
                        <a:solidFill>
                          <a:schemeClr val="dk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13%</a:t>
                      </a:r>
                      <a:r>
                        <a:rPr lang="en" sz="1000" u="none" cap="none" strike="noStrike">
                          <a:solidFill>
                            <a:schemeClr val="dk1"/>
                          </a:solidFill>
                          <a:latin typeface="Roboto"/>
                          <a:ea typeface="Roboto"/>
                          <a:cs typeface="Roboto"/>
                          <a:sym typeface="Roboto"/>
                        </a:rPr>
                        <a:t> </a:t>
                      </a:r>
                      <a:endParaRPr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do not have ownership of land </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577" name="Google Shape;1577;p63"/>
          <p:cNvSpPr txBox="1"/>
          <p:nvPr/>
        </p:nvSpPr>
        <p:spPr>
          <a:xfrm>
            <a:off x="3454714" y="1037225"/>
            <a:ext cx="1360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78" name="Google Shape;1578;p63"/>
          <p:cNvSpPr txBox="1"/>
          <p:nvPr/>
        </p:nvSpPr>
        <p:spPr>
          <a:xfrm>
            <a:off x="2053195" y="1037225"/>
            <a:ext cx="13605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579" name="Google Shape;1579;p63"/>
          <p:cNvSpPr txBox="1"/>
          <p:nvPr/>
        </p:nvSpPr>
        <p:spPr>
          <a:xfrm>
            <a:off x="651675" y="1034525"/>
            <a:ext cx="13605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1580" name="Google Shape;1580;p63"/>
          <p:cNvSpPr txBox="1"/>
          <p:nvPr/>
        </p:nvSpPr>
        <p:spPr>
          <a:xfrm>
            <a:off x="7703354" y="1037250"/>
            <a:ext cx="1366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81" name="Google Shape;1581;p63"/>
          <p:cNvSpPr txBox="1"/>
          <p:nvPr/>
        </p:nvSpPr>
        <p:spPr>
          <a:xfrm>
            <a:off x="6304803" y="1037250"/>
            <a:ext cx="13572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582" name="Google Shape;1582;p63"/>
          <p:cNvSpPr txBox="1"/>
          <p:nvPr/>
        </p:nvSpPr>
        <p:spPr>
          <a:xfrm>
            <a:off x="4906250" y="1037250"/>
            <a:ext cx="13572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cxnSp>
        <p:nvCxnSpPr>
          <p:cNvPr id="1583" name="Google Shape;1583;p63"/>
          <p:cNvCxnSpPr/>
          <p:nvPr/>
        </p:nvCxnSpPr>
        <p:spPr>
          <a:xfrm flipH="1">
            <a:off x="4853175" y="787575"/>
            <a:ext cx="4200" cy="4198200"/>
          </a:xfrm>
          <a:prstGeom prst="straightConnector1">
            <a:avLst/>
          </a:prstGeom>
          <a:noFill/>
          <a:ln cap="flat" cmpd="sng" w="9525">
            <a:solidFill>
              <a:schemeClr val="accent4"/>
            </a:solidFill>
            <a:prstDash val="dash"/>
            <a:round/>
            <a:headEnd len="sm" w="sm" type="none"/>
            <a:tailEnd len="sm" w="sm" type="none"/>
          </a:ln>
        </p:spPr>
      </p:cxnSp>
      <p:sp>
        <p:nvSpPr>
          <p:cNvPr id="1584" name="Google Shape;1584;p63"/>
          <p:cNvSpPr txBox="1"/>
          <p:nvPr/>
        </p:nvSpPr>
        <p:spPr>
          <a:xfrm>
            <a:off x="6516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585" name="Google Shape;1585;p63"/>
          <p:cNvSpPr txBox="1"/>
          <p:nvPr/>
        </p:nvSpPr>
        <p:spPr>
          <a:xfrm>
            <a:off x="49080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Andhra-Pradesh</a:t>
            </a:r>
            <a:endParaRPr b="1" i="0" sz="1000" u="none" cap="none" strike="noStrike">
              <a:solidFill>
                <a:srgbClr val="000000"/>
              </a:solidFill>
              <a:latin typeface="Roboto"/>
              <a:ea typeface="Roboto"/>
              <a:cs typeface="Roboto"/>
              <a:sym typeface="Roboto"/>
            </a:endParaRPr>
          </a:p>
        </p:txBody>
      </p:sp>
      <p:sp>
        <p:nvSpPr>
          <p:cNvPr id="1586" name="Google Shape;1586;p63"/>
          <p:cNvSpPr txBox="1"/>
          <p:nvPr/>
        </p:nvSpPr>
        <p:spPr>
          <a:xfrm rot="-5400000">
            <a:off x="-125000" y="1725175"/>
            <a:ext cx="978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Cooperatives</a:t>
            </a:r>
            <a:endParaRPr b="1" i="0" sz="1000" u="none" cap="none" strike="noStrike">
              <a:solidFill>
                <a:srgbClr val="000000"/>
              </a:solidFill>
              <a:latin typeface="Roboto"/>
              <a:ea typeface="Roboto"/>
              <a:cs typeface="Roboto"/>
              <a:sym typeface="Roboto"/>
            </a:endParaRPr>
          </a:p>
        </p:txBody>
      </p:sp>
      <p:sp>
        <p:nvSpPr>
          <p:cNvPr id="1587" name="Google Shape;1587;p63"/>
          <p:cNvSpPr txBox="1"/>
          <p:nvPr/>
        </p:nvSpPr>
        <p:spPr>
          <a:xfrm rot="-5400000">
            <a:off x="-68150" y="2599900"/>
            <a:ext cx="10185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Transportation</a:t>
            </a:r>
            <a:endParaRPr b="1" i="0" sz="1000" u="none" cap="none" strike="noStrike">
              <a:solidFill>
                <a:srgbClr val="000000"/>
              </a:solidFill>
              <a:latin typeface="Roboto"/>
              <a:ea typeface="Roboto"/>
              <a:cs typeface="Roboto"/>
              <a:sym typeface="Roboto"/>
            </a:endParaRPr>
          </a:p>
        </p:txBody>
      </p:sp>
      <p:sp>
        <p:nvSpPr>
          <p:cNvPr id="1588" name="Google Shape;1588;p63"/>
          <p:cNvSpPr txBox="1"/>
          <p:nvPr/>
        </p:nvSpPr>
        <p:spPr>
          <a:xfrm rot="-5400000">
            <a:off x="-68150" y="3482600"/>
            <a:ext cx="10185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Human-animal Conflict</a:t>
            </a:r>
            <a:endParaRPr b="1" i="0" sz="1000" u="none" cap="none" strike="noStrike">
              <a:solidFill>
                <a:srgbClr val="000000"/>
              </a:solidFill>
              <a:latin typeface="Roboto"/>
              <a:ea typeface="Roboto"/>
              <a:cs typeface="Roboto"/>
              <a:sym typeface="Roboto"/>
            </a:endParaRPr>
          </a:p>
        </p:txBody>
      </p:sp>
      <p:sp>
        <p:nvSpPr>
          <p:cNvPr id="1589" name="Google Shape;1589;p63"/>
          <p:cNvSpPr txBox="1"/>
          <p:nvPr/>
        </p:nvSpPr>
        <p:spPr>
          <a:xfrm rot="-5400000">
            <a:off x="-30950" y="4269613"/>
            <a:ext cx="790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Land Rights</a:t>
            </a:r>
            <a:endParaRPr b="1" i="0" sz="1000" u="none" cap="none" strike="noStrike">
              <a:solidFill>
                <a:srgbClr val="000000"/>
              </a:solidFill>
              <a:latin typeface="Roboto"/>
              <a:ea typeface="Roboto"/>
              <a:cs typeface="Roboto"/>
              <a:sym typeface="Roboto"/>
            </a:endParaRPr>
          </a:p>
        </p:txBody>
      </p:sp>
      <p:sp>
        <p:nvSpPr>
          <p:cNvPr id="1590" name="Google Shape;1590;p63"/>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1591" name="Google Shape;1591;p63"/>
          <p:cNvSpPr txBox="1"/>
          <p:nvPr>
            <p:ph type="title"/>
          </p:nvPr>
        </p:nvSpPr>
        <p:spPr>
          <a:xfrm>
            <a:off x="79750" y="115275"/>
            <a:ext cx="8890800" cy="443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600">
                <a:latin typeface="Roboto"/>
                <a:ea typeface="Roboto"/>
                <a:cs typeface="Roboto"/>
                <a:sym typeface="Roboto"/>
              </a:rPr>
              <a:t>Constraints I </a:t>
            </a:r>
            <a:r>
              <a:rPr b="0" lang="en" sz="1600">
                <a:latin typeface="Roboto"/>
                <a:ea typeface="Roboto"/>
                <a:cs typeface="Roboto"/>
                <a:sym typeface="Roboto"/>
              </a:rPr>
              <a:t>Key</a:t>
            </a:r>
            <a:r>
              <a:rPr lang="en" sz="1600">
                <a:latin typeface="Roboto"/>
                <a:ea typeface="Roboto"/>
                <a:cs typeface="Roboto"/>
                <a:sym typeface="Roboto"/>
              </a:rPr>
              <a:t> Constraints</a:t>
            </a:r>
            <a:r>
              <a:rPr b="0" lang="en" sz="1600">
                <a:latin typeface="Roboto"/>
                <a:ea typeface="Roboto"/>
                <a:cs typeface="Roboto"/>
                <a:sym typeface="Roboto"/>
              </a:rPr>
              <a:t> and </a:t>
            </a:r>
            <a:r>
              <a:rPr lang="en" sz="1600">
                <a:latin typeface="Roboto"/>
                <a:ea typeface="Roboto"/>
                <a:cs typeface="Roboto"/>
                <a:sym typeface="Roboto"/>
              </a:rPr>
              <a:t>% of farmers </a:t>
            </a:r>
            <a:r>
              <a:rPr b="0" lang="en" sz="1600">
                <a:latin typeface="Roboto"/>
                <a:ea typeface="Roboto"/>
                <a:cs typeface="Roboto"/>
                <a:sym typeface="Roboto"/>
              </a:rPr>
              <a:t>across various archetypes facing them</a:t>
            </a:r>
            <a:endParaRPr b="0" sz="16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graphicFrame>
        <p:nvGraphicFramePr>
          <p:cNvPr id="1596" name="Google Shape;1596;p64"/>
          <p:cNvGraphicFramePr/>
          <p:nvPr/>
        </p:nvGraphicFramePr>
        <p:xfrm>
          <a:off x="4908000" y="1578013"/>
          <a:ext cx="3000000" cy="3000000"/>
        </p:xfrm>
        <a:graphic>
          <a:graphicData uri="http://schemas.openxmlformats.org/drawingml/2006/table">
            <a:tbl>
              <a:tblPr>
                <a:noFill/>
                <a:tableStyleId>{0F42FCC8-6B50-42C1-B359-E455C61714E9}</a:tableStyleId>
              </a:tblPr>
              <a:tblGrid>
                <a:gridCol w="1403300"/>
                <a:gridCol w="1392050"/>
                <a:gridCol w="1368300"/>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55%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do not have access to soil testing</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37%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do not have access to soil testing</a:t>
                      </a:r>
                      <a:endParaRPr b="1" sz="1000" u="none" cap="none" strike="noStrike">
                        <a:solidFill>
                          <a:schemeClr val="dk1"/>
                        </a:solidFill>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chemeClr val="dk1"/>
                          </a:solidFill>
                          <a:latin typeface="Roboto"/>
                          <a:ea typeface="Roboto"/>
                          <a:cs typeface="Roboto"/>
                          <a:sym typeface="Roboto"/>
                        </a:rPr>
                        <a:t>47%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Roboto"/>
                          <a:ea typeface="Roboto"/>
                          <a:cs typeface="Roboto"/>
                          <a:sym typeface="Roboto"/>
                        </a:rPr>
                        <a:t>Farmers do not have access to soil testing</a:t>
                      </a:r>
                      <a:endParaRPr b="1" sz="1000" u="none" cap="none" strike="noStrike">
                        <a:solidFill>
                          <a:schemeClr val="dk1"/>
                        </a:solidFill>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35%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reported climate change &amp; extreme weather events as a challenge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60%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reported climate change &amp; extreme weather events as a challenge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72%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reported climate change &amp; extreme weather events as a challenge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graphicFrame>
        <p:nvGraphicFramePr>
          <p:cNvPr id="1597" name="Google Shape;1597;p64"/>
          <p:cNvGraphicFramePr/>
          <p:nvPr/>
        </p:nvGraphicFramePr>
        <p:xfrm>
          <a:off x="651675" y="1578013"/>
          <a:ext cx="3000000" cy="3000000"/>
        </p:xfrm>
        <a:graphic>
          <a:graphicData uri="http://schemas.openxmlformats.org/drawingml/2006/table">
            <a:tbl>
              <a:tblPr>
                <a:noFill/>
                <a:tableStyleId>{0F42FCC8-6B50-42C1-B359-E455C61714E9}</a:tableStyleId>
              </a:tblPr>
              <a:tblGrid>
                <a:gridCol w="1438600"/>
                <a:gridCol w="1417325"/>
                <a:gridCol w="1307725"/>
              </a:tblGrid>
              <a:tr h="83090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89%</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do not have access to soil testing </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83%</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do not have access to soil testing</a:t>
                      </a:r>
                      <a:endParaRPr sz="1000" u="none" cap="none" strike="noStrike">
                        <a:latin typeface="Roboto"/>
                        <a:ea typeface="Roboto"/>
                        <a:cs typeface="Roboto"/>
                        <a:sym typeface="Roboto"/>
                      </a:endParaRPr>
                    </a:p>
                  </a:txBody>
                  <a:tcPr marT="91425" marB="91425" marR="91425"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75%</a:t>
                      </a:r>
                      <a:endParaRPr b="1" sz="10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Farmers do not have access to soil testing</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solidFill>
                      <a:prstDash val="solid"/>
                      <a:round/>
                      <a:headEnd len="sm" w="sm" type="none"/>
                      <a:tailEnd len="sm" w="sm" type="none"/>
                    </a:lnT>
                    <a:lnB cap="flat" cmpd="sng" w="38100">
                      <a:solidFill>
                        <a:srgbClr val="9E9E9E"/>
                      </a:solidFill>
                      <a:prstDash val="solid"/>
                      <a:round/>
                      <a:headEnd len="sm" w="sm" type="none"/>
                      <a:tailEnd len="sm" w="sm" type="none"/>
                    </a:lnB>
                  </a:tcPr>
                </a:tc>
              </a:tr>
              <a:tr h="830900">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4%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reported climate change &amp; extreme weather events as a challenge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22%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reported climate change &amp; extreme weather events as a challenge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b="1" lang="en" sz="1000" u="none" cap="none" strike="noStrike">
                          <a:solidFill>
                            <a:schemeClr val="dk1"/>
                          </a:solidFill>
                          <a:latin typeface="Roboto"/>
                          <a:ea typeface="Roboto"/>
                          <a:cs typeface="Roboto"/>
                          <a:sym typeface="Roboto"/>
                        </a:rPr>
                        <a:t>0% </a:t>
                      </a:r>
                      <a:endParaRPr b="1"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latin typeface="Roboto"/>
                          <a:ea typeface="Roboto"/>
                          <a:cs typeface="Roboto"/>
                          <a:sym typeface="Roboto"/>
                        </a:rPr>
                        <a:t>Farmers reported climate change &amp; extreme weather events as a challenge</a:t>
                      </a:r>
                      <a:endParaRPr sz="1000" u="none" cap="none" strike="noStrike">
                        <a:latin typeface="Roboto"/>
                        <a:ea typeface="Roboto"/>
                        <a:cs typeface="Roboto"/>
                        <a:sym typeface="Roboto"/>
                      </a:endParaRPr>
                    </a:p>
                  </a:txBody>
                  <a:tcPr marT="91425" marB="91425" marR="0" marL="0" anchor="ctr">
                    <a:lnL cap="flat" cmpd="sng" w="9525">
                      <a:solidFill>
                        <a:schemeClr val="lt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1598" name="Google Shape;1598;p64"/>
          <p:cNvSpPr txBox="1"/>
          <p:nvPr/>
        </p:nvSpPr>
        <p:spPr>
          <a:xfrm>
            <a:off x="3454714" y="1037225"/>
            <a:ext cx="1360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599" name="Google Shape;1599;p64"/>
          <p:cNvSpPr txBox="1"/>
          <p:nvPr/>
        </p:nvSpPr>
        <p:spPr>
          <a:xfrm>
            <a:off x="2053195" y="1037225"/>
            <a:ext cx="13605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600" name="Google Shape;1600;p64"/>
          <p:cNvSpPr txBox="1"/>
          <p:nvPr/>
        </p:nvSpPr>
        <p:spPr>
          <a:xfrm>
            <a:off x="651675" y="1034525"/>
            <a:ext cx="13605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sp>
        <p:nvSpPr>
          <p:cNvPr id="1601" name="Google Shape;1601;p64"/>
          <p:cNvSpPr txBox="1"/>
          <p:nvPr/>
        </p:nvSpPr>
        <p:spPr>
          <a:xfrm>
            <a:off x="7703354" y="1037250"/>
            <a:ext cx="1366500" cy="492600"/>
          </a:xfrm>
          <a:prstGeom prst="rect">
            <a:avLst/>
          </a:prstGeom>
          <a:solidFill>
            <a:srgbClr val="E3F2E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Farmers Harvesting </a:t>
            </a:r>
            <a:endParaRPr b="1" i="0" sz="1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Roboto"/>
                <a:ea typeface="Roboto"/>
                <a:cs typeface="Roboto"/>
                <a:sym typeface="Roboto"/>
              </a:rPr>
              <a:t>&gt;5 years</a:t>
            </a:r>
            <a:endParaRPr b="0" i="0" sz="1000" u="none" cap="none" strike="noStrike">
              <a:solidFill>
                <a:srgbClr val="000000"/>
              </a:solidFill>
              <a:latin typeface="Roboto"/>
              <a:ea typeface="Roboto"/>
              <a:cs typeface="Roboto"/>
              <a:sym typeface="Roboto"/>
            </a:endParaRPr>
          </a:p>
        </p:txBody>
      </p:sp>
      <p:sp>
        <p:nvSpPr>
          <p:cNvPr id="1602" name="Google Shape;1602;p64"/>
          <p:cNvSpPr txBox="1"/>
          <p:nvPr/>
        </p:nvSpPr>
        <p:spPr>
          <a:xfrm>
            <a:off x="6304803" y="1037250"/>
            <a:ext cx="1357200" cy="492600"/>
          </a:xfrm>
          <a:prstGeom prst="rect">
            <a:avLst/>
          </a:prstGeom>
          <a:solidFill>
            <a:srgbClr val="8FCFB4"/>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Farmers Harvesting </a:t>
            </a:r>
            <a:endParaRPr b="1"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&lt;5 years</a:t>
            </a:r>
            <a:endParaRPr b="0" i="0" sz="1000" u="none" cap="none" strike="noStrike">
              <a:solidFill>
                <a:srgbClr val="000000"/>
              </a:solidFill>
              <a:latin typeface="Roboto"/>
              <a:ea typeface="Roboto"/>
              <a:cs typeface="Roboto"/>
              <a:sym typeface="Roboto"/>
            </a:endParaRPr>
          </a:p>
        </p:txBody>
      </p:sp>
      <p:sp>
        <p:nvSpPr>
          <p:cNvPr id="1603" name="Google Shape;1603;p64"/>
          <p:cNvSpPr txBox="1"/>
          <p:nvPr/>
        </p:nvSpPr>
        <p:spPr>
          <a:xfrm>
            <a:off x="4906250" y="1037250"/>
            <a:ext cx="1357200" cy="492600"/>
          </a:xfrm>
          <a:prstGeom prst="rect">
            <a:avLst/>
          </a:prstGeom>
          <a:solidFill>
            <a:srgbClr val="347A5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Roboto"/>
                <a:ea typeface="Roboto"/>
                <a:cs typeface="Roboto"/>
                <a:sym typeface="Roboto"/>
              </a:rPr>
              <a:t>Farmers in Gestation Period</a:t>
            </a:r>
            <a:endParaRPr b="0" i="0" sz="1000" u="none" cap="none" strike="noStrike">
              <a:solidFill>
                <a:srgbClr val="FFFFFF"/>
              </a:solidFill>
              <a:latin typeface="Roboto"/>
              <a:ea typeface="Roboto"/>
              <a:cs typeface="Roboto"/>
              <a:sym typeface="Roboto"/>
            </a:endParaRPr>
          </a:p>
        </p:txBody>
      </p:sp>
      <p:cxnSp>
        <p:nvCxnSpPr>
          <p:cNvPr id="1604" name="Google Shape;1604;p64"/>
          <p:cNvCxnSpPr/>
          <p:nvPr/>
        </p:nvCxnSpPr>
        <p:spPr>
          <a:xfrm>
            <a:off x="4857375" y="787575"/>
            <a:ext cx="3300" cy="2584800"/>
          </a:xfrm>
          <a:prstGeom prst="straightConnector1">
            <a:avLst/>
          </a:prstGeom>
          <a:noFill/>
          <a:ln cap="flat" cmpd="sng" w="9525">
            <a:solidFill>
              <a:schemeClr val="accent4"/>
            </a:solidFill>
            <a:prstDash val="dash"/>
            <a:round/>
            <a:headEnd len="sm" w="sm" type="none"/>
            <a:tailEnd len="sm" w="sm" type="none"/>
          </a:ln>
        </p:spPr>
      </p:cxnSp>
      <p:sp>
        <p:nvSpPr>
          <p:cNvPr id="1605" name="Google Shape;1605;p64"/>
          <p:cNvSpPr txBox="1"/>
          <p:nvPr/>
        </p:nvSpPr>
        <p:spPr>
          <a:xfrm>
            <a:off x="6516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Assam</a:t>
            </a:r>
            <a:endParaRPr b="1" i="0" sz="1000" u="none" cap="none" strike="noStrike">
              <a:solidFill>
                <a:srgbClr val="000000"/>
              </a:solidFill>
              <a:latin typeface="Roboto"/>
              <a:ea typeface="Roboto"/>
              <a:cs typeface="Roboto"/>
              <a:sym typeface="Roboto"/>
            </a:endParaRPr>
          </a:p>
        </p:txBody>
      </p:sp>
      <p:sp>
        <p:nvSpPr>
          <p:cNvPr id="1606" name="Google Shape;1606;p64"/>
          <p:cNvSpPr txBox="1"/>
          <p:nvPr/>
        </p:nvSpPr>
        <p:spPr>
          <a:xfrm>
            <a:off x="4908075" y="759650"/>
            <a:ext cx="4163700" cy="196500"/>
          </a:xfrm>
          <a:prstGeom prst="rect">
            <a:avLst/>
          </a:prstGeom>
          <a:solidFill>
            <a:srgbClr val="D8D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Andhra-Pradesh</a:t>
            </a:r>
            <a:endParaRPr b="1" i="0" sz="1000" u="none" cap="none" strike="noStrike">
              <a:solidFill>
                <a:srgbClr val="000000"/>
              </a:solidFill>
              <a:latin typeface="Roboto"/>
              <a:ea typeface="Roboto"/>
              <a:cs typeface="Roboto"/>
              <a:sym typeface="Roboto"/>
            </a:endParaRPr>
          </a:p>
        </p:txBody>
      </p:sp>
      <p:sp>
        <p:nvSpPr>
          <p:cNvPr id="1607" name="Google Shape;1607;p64"/>
          <p:cNvSpPr txBox="1"/>
          <p:nvPr/>
        </p:nvSpPr>
        <p:spPr>
          <a:xfrm rot="-5400000">
            <a:off x="-47850" y="1846925"/>
            <a:ext cx="978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Soil Quality</a:t>
            </a:r>
            <a:endParaRPr b="1" i="0" sz="1000" u="none" cap="none" strike="noStrike">
              <a:solidFill>
                <a:srgbClr val="000000"/>
              </a:solidFill>
              <a:latin typeface="Roboto"/>
              <a:ea typeface="Roboto"/>
              <a:cs typeface="Roboto"/>
              <a:sym typeface="Roboto"/>
            </a:endParaRPr>
          </a:p>
        </p:txBody>
      </p:sp>
      <p:sp>
        <p:nvSpPr>
          <p:cNvPr id="1608" name="Google Shape;1608;p64"/>
          <p:cNvSpPr txBox="1"/>
          <p:nvPr/>
        </p:nvSpPr>
        <p:spPr>
          <a:xfrm rot="-5400000">
            <a:off x="-68150" y="2646625"/>
            <a:ext cx="10185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Climate Change</a:t>
            </a:r>
            <a:endParaRPr b="1" i="0" sz="1000" u="none" cap="none" strike="noStrike">
              <a:solidFill>
                <a:srgbClr val="000000"/>
              </a:solidFill>
              <a:latin typeface="Roboto"/>
              <a:ea typeface="Roboto"/>
              <a:cs typeface="Roboto"/>
              <a:sym typeface="Roboto"/>
            </a:endParaRPr>
          </a:p>
        </p:txBody>
      </p:sp>
      <p:sp>
        <p:nvSpPr>
          <p:cNvPr id="1609" name="Google Shape;1609;p64"/>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1610" name="Google Shape;1610;p64"/>
          <p:cNvSpPr txBox="1"/>
          <p:nvPr>
            <p:ph type="title"/>
          </p:nvPr>
        </p:nvSpPr>
        <p:spPr>
          <a:xfrm>
            <a:off x="79750" y="115275"/>
            <a:ext cx="8890800" cy="443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600">
                <a:latin typeface="Roboto"/>
                <a:ea typeface="Roboto"/>
                <a:cs typeface="Roboto"/>
                <a:sym typeface="Roboto"/>
              </a:rPr>
              <a:t>Constraints I </a:t>
            </a:r>
            <a:r>
              <a:rPr b="0" lang="en" sz="1600">
                <a:latin typeface="Roboto"/>
                <a:ea typeface="Roboto"/>
                <a:cs typeface="Roboto"/>
                <a:sym typeface="Roboto"/>
              </a:rPr>
              <a:t>Key</a:t>
            </a:r>
            <a:r>
              <a:rPr lang="en" sz="1600">
                <a:latin typeface="Roboto"/>
                <a:ea typeface="Roboto"/>
                <a:cs typeface="Roboto"/>
                <a:sym typeface="Roboto"/>
              </a:rPr>
              <a:t> Constraints</a:t>
            </a:r>
            <a:r>
              <a:rPr b="0" lang="en" sz="1600">
                <a:latin typeface="Roboto"/>
                <a:ea typeface="Roboto"/>
                <a:cs typeface="Roboto"/>
                <a:sym typeface="Roboto"/>
              </a:rPr>
              <a:t> and </a:t>
            </a:r>
            <a:r>
              <a:rPr lang="en" sz="1600">
                <a:latin typeface="Roboto"/>
                <a:ea typeface="Roboto"/>
                <a:cs typeface="Roboto"/>
                <a:sym typeface="Roboto"/>
              </a:rPr>
              <a:t>% of farmers </a:t>
            </a:r>
            <a:r>
              <a:rPr b="0" lang="en" sz="1600">
                <a:latin typeface="Roboto"/>
                <a:ea typeface="Roboto"/>
                <a:cs typeface="Roboto"/>
                <a:sym typeface="Roboto"/>
              </a:rPr>
              <a:t>across various archetypes facing them</a:t>
            </a:r>
            <a:endParaRPr b="0" sz="16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65"/>
          <p:cNvSpPr txBox="1"/>
          <p:nvPr>
            <p:ph type="title"/>
          </p:nvPr>
        </p:nvSpPr>
        <p:spPr>
          <a:xfrm>
            <a:off x="499725" y="3571200"/>
            <a:ext cx="77229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lang="en">
                <a:latin typeface="Tahoma"/>
                <a:ea typeface="Tahoma"/>
                <a:cs typeface="Tahoma"/>
                <a:sym typeface="Tahoma"/>
              </a:rPr>
              <a:t>IV. Andhra Pradesh</a:t>
            </a:r>
            <a:endParaRPr b="1">
              <a:latin typeface="Tahoma"/>
              <a:ea typeface="Tahoma"/>
              <a:cs typeface="Tahoma"/>
              <a:sym typeface="Tahoma"/>
            </a:endParaRPr>
          </a:p>
        </p:txBody>
      </p:sp>
      <p:sp>
        <p:nvSpPr>
          <p:cNvPr id="1617" name="Google Shape;1617;p65"/>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66"/>
          <p:cNvSpPr txBox="1"/>
          <p:nvPr/>
        </p:nvSpPr>
        <p:spPr>
          <a:xfrm>
            <a:off x="1287775" y="4858950"/>
            <a:ext cx="71229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 </a:t>
            </a:r>
            <a:r>
              <a:rPr b="0" i="0" lang="en" sz="700" u="none" cap="none" strike="noStrike">
                <a:solidFill>
                  <a:srgbClr val="000000"/>
                </a:solidFill>
                <a:latin typeface="Roboto"/>
                <a:ea typeface="Roboto"/>
                <a:cs typeface="Roboto"/>
                <a:sym typeface="Roboto"/>
              </a:rPr>
              <a:t>Information shared by Additional Director of Horticulture (Planning, Establishment, RKVY &amp; NMOOP), Andhra Pradesh</a:t>
            </a:r>
            <a:endParaRPr b="0" i="0" sz="700" u="none" cap="none" strike="noStrike">
              <a:solidFill>
                <a:srgbClr val="000000"/>
              </a:solidFill>
              <a:latin typeface="Roboto"/>
              <a:ea typeface="Roboto"/>
              <a:cs typeface="Roboto"/>
              <a:sym typeface="Roboto"/>
            </a:endParaRPr>
          </a:p>
        </p:txBody>
      </p:sp>
      <p:sp>
        <p:nvSpPr>
          <p:cNvPr id="1623" name="Google Shape;1623;p66"/>
          <p:cNvSpPr txBox="1"/>
          <p:nvPr>
            <p:ph type="title"/>
          </p:nvPr>
        </p:nvSpPr>
        <p:spPr>
          <a:xfrm>
            <a:off x="79750" y="191475"/>
            <a:ext cx="8819700" cy="443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600">
                <a:latin typeface="Roboto"/>
                <a:ea typeface="Roboto"/>
                <a:cs typeface="Roboto"/>
                <a:sym typeface="Roboto"/>
              </a:rPr>
              <a:t>Subsidies in Andhra Pradesh</a:t>
            </a:r>
            <a:endParaRPr sz="1600">
              <a:latin typeface="Roboto"/>
              <a:ea typeface="Roboto"/>
              <a:cs typeface="Roboto"/>
              <a:sym typeface="Roboto"/>
            </a:endParaRPr>
          </a:p>
        </p:txBody>
      </p:sp>
      <p:sp>
        <p:nvSpPr>
          <p:cNvPr id="1624" name="Google Shape;1624;p66"/>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graphicFrame>
        <p:nvGraphicFramePr>
          <p:cNvPr id="1625" name="Google Shape;1625;p66"/>
          <p:cNvGraphicFramePr/>
          <p:nvPr/>
        </p:nvGraphicFramePr>
        <p:xfrm>
          <a:off x="152400" y="654650"/>
          <a:ext cx="3000000" cy="3000000"/>
        </p:xfrm>
        <a:graphic>
          <a:graphicData uri="http://schemas.openxmlformats.org/drawingml/2006/table">
            <a:tbl>
              <a:tblPr bandRow="1">
                <a:noFill/>
                <a:tableStyleId>{D617B632-94E9-40EB-BF3F-487392345997}</a:tableStyleId>
              </a:tblPr>
              <a:tblGrid>
                <a:gridCol w="545125"/>
                <a:gridCol w="1610400"/>
                <a:gridCol w="545925"/>
                <a:gridCol w="1151425"/>
                <a:gridCol w="813250"/>
                <a:gridCol w="1159475"/>
                <a:gridCol w="1025825"/>
                <a:gridCol w="1781100"/>
              </a:tblGrid>
              <a:tr h="467500">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Sl.</a:t>
                      </a:r>
                      <a:endParaRPr b="1"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No.</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Name of the</a:t>
                      </a:r>
                      <a:endParaRPr b="1"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Component/ Services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Unit</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Total </a:t>
                      </a:r>
                      <a:endParaRPr b="1"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Unit cost</a:t>
                      </a:r>
                      <a:endParaRPr b="1"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 (Rs)</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Financial Assistance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Financial Assistance </a:t>
                      </a:r>
                      <a:endParaRPr b="1"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(Rs)</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Maximum subsidy limit (Rs)</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Remarks</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r>
              <a:tr h="7781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Plant Material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Ha</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20000 Indigenous &amp;</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29000 Imported</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per Ha</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20000</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Indigenous &amp;</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29000</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Imported</a:t>
                      </a:r>
                      <a:endParaRPr sz="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per Ha</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entire landholding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3122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Maintenance </a:t>
                      </a:r>
                      <a:endParaRPr sz="8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Cost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Ha</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42000.00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21000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21000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 Rs.5,250/- per Ha for 4 years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3</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 Drip Irrigation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Ha</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24035</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As per PMKSY guidelines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3122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 Pump sets/ </a:t>
                      </a:r>
                      <a:endParaRPr sz="8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 Diesel engine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45000.00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22500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22500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 Bore well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3122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6</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Inputs for inter crop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Ha</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42000.00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21000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21000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Rs.5,250/-for </a:t>
                      </a:r>
                      <a:endParaRPr sz="8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 years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7</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Vermi Compost units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30000.00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8</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Machinery &amp; Tools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a) Oil palm cutter.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2500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2500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b) Oil palm protective wire mesh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c)Motorized chisel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30000.00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d)Aluminum Portable ladder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e) Chaff Cutter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 sz="800" u="none" cap="none" strike="noStrike">
                          <a:latin typeface="Roboto"/>
                          <a:ea typeface="Roboto"/>
                          <a:cs typeface="Roboto"/>
                          <a:sym typeface="Roboto"/>
                        </a:rPr>
                        <a:t>f) Small tractor </a:t>
                      </a:r>
                      <a:endParaRPr b="1"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400000.00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200000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9</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Farmers Training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30000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for a  batch of 30 farmers for 2 days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Training of extension officers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40000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for a  batch of 20 officers for 2 days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r h="156900">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11</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Replanting of old oil palm garden</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No</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250.00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100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250</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n" sz="800" u="none" cap="none" strike="noStrike">
                          <a:latin typeface="Roboto"/>
                          <a:ea typeface="Roboto"/>
                          <a:cs typeface="Roboto"/>
                          <a:sym typeface="Roboto"/>
                        </a:rPr>
                        <a:t>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latin typeface="Roboto"/>
                        <a:ea typeface="Roboto"/>
                        <a:cs typeface="Roboto"/>
                        <a:sym typeface="Roboto"/>
                      </a:endParaRPr>
                    </a:p>
                  </a:txBody>
                  <a:tcPr marT="1275" marB="0" marR="1275" marL="1275"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67"/>
          <p:cNvSpPr txBox="1"/>
          <p:nvPr>
            <p:ph type="title"/>
          </p:nvPr>
        </p:nvSpPr>
        <p:spPr>
          <a:xfrm>
            <a:off x="79750" y="191475"/>
            <a:ext cx="8819700" cy="443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1600">
                <a:latin typeface="Roboto"/>
                <a:ea typeface="Roboto"/>
                <a:cs typeface="Roboto"/>
                <a:sym typeface="Roboto"/>
              </a:rPr>
              <a:t>Formation and Promotion of 10,000 Farmer Producer Organizations (FPOs)</a:t>
            </a:r>
            <a:endParaRPr sz="1600">
              <a:latin typeface="Roboto"/>
              <a:ea typeface="Roboto"/>
              <a:cs typeface="Roboto"/>
              <a:sym typeface="Roboto"/>
            </a:endParaRPr>
          </a:p>
        </p:txBody>
      </p:sp>
      <p:sp>
        <p:nvSpPr>
          <p:cNvPr id="1631" name="Google Shape;1631;p6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1632" name="Google Shape;1632;p67"/>
          <p:cNvSpPr txBox="1"/>
          <p:nvPr/>
        </p:nvSpPr>
        <p:spPr>
          <a:xfrm>
            <a:off x="156100" y="626900"/>
            <a:ext cx="8628900" cy="743400"/>
          </a:xfrm>
          <a:prstGeom prst="rect">
            <a:avLst/>
          </a:prstGeom>
          <a:solidFill>
            <a:srgbClr val="F3F3F3"/>
          </a:solid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The Government of India launched this Central Sector Scheme in the year 2020 with a total budgetary outlay of INR 6865 Crores to enable farmers to enhance their bargaining power, leverage economies of scale, reduction in cost of production and enhancing farmers’ incomes through aggregation of their agricultural produce, thus playing a major role towards sustainable incomes. </a:t>
            </a:r>
            <a:endParaRPr b="0" i="0" sz="1100" u="none" cap="none" strike="noStrike">
              <a:solidFill>
                <a:srgbClr val="000000"/>
              </a:solidFill>
              <a:latin typeface="Roboto"/>
              <a:ea typeface="Roboto"/>
              <a:cs typeface="Roboto"/>
              <a:sym typeface="Roboto"/>
            </a:endParaRPr>
          </a:p>
        </p:txBody>
      </p:sp>
      <p:sp>
        <p:nvSpPr>
          <p:cNvPr id="1633" name="Google Shape;1633;p67"/>
          <p:cNvSpPr txBox="1"/>
          <p:nvPr/>
        </p:nvSpPr>
        <p:spPr>
          <a:xfrm>
            <a:off x="1287775" y="4706550"/>
            <a:ext cx="7122900" cy="477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0" lang="en" sz="700" u="sng" cap="none" strike="noStrike">
                <a:solidFill>
                  <a:schemeClr val="hlink"/>
                </a:solidFill>
                <a:latin typeface="Roboto"/>
                <a:ea typeface="Roboto"/>
                <a:cs typeface="Roboto"/>
                <a:sym typeface="Roboto"/>
                <a:hlinkClick r:id="rId3"/>
              </a:rPr>
              <a:t>FORMATION OF FPOS IN ANDHRA PRADESH</a:t>
            </a:r>
            <a:r>
              <a:rPr b="0" i="0" lang="en" sz="700" u="none" cap="none" strike="noStrike">
                <a:solidFill>
                  <a:schemeClr val="dk1"/>
                </a:solidFill>
                <a:latin typeface="Roboto"/>
                <a:ea typeface="Roboto"/>
                <a:cs typeface="Roboto"/>
                <a:sym typeface="Roboto"/>
              </a:rPr>
              <a:t> </a:t>
            </a:r>
            <a:endParaRPr b="0" i="0" sz="7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chemeClr val="dk1"/>
                </a:solidFill>
                <a:latin typeface="Roboto"/>
                <a:ea typeface="Roboto"/>
                <a:cs typeface="Roboto"/>
                <a:sym typeface="Roboto"/>
              </a:rPr>
              <a:t>Notes: </a:t>
            </a:r>
            <a:r>
              <a:rPr b="0" i="0" lang="en" sz="700" u="none" cap="none" strike="noStrike">
                <a:solidFill>
                  <a:schemeClr val="dk1"/>
                </a:solidFill>
                <a:latin typeface="Roboto"/>
                <a:ea typeface="Roboto"/>
                <a:cs typeface="Roboto"/>
                <a:sym typeface="Roboto"/>
              </a:rPr>
              <a:t>Out of the study districts, </a:t>
            </a:r>
            <a:r>
              <a:rPr b="0" i="0" lang="en" sz="800" u="none" cap="none" strike="noStrike">
                <a:solidFill>
                  <a:schemeClr val="dk1"/>
                </a:solidFill>
                <a:latin typeface="Roboto"/>
                <a:ea typeface="Roboto"/>
                <a:cs typeface="Roboto"/>
                <a:sym typeface="Roboto"/>
              </a:rPr>
              <a:t>Nellore was not mentioned in the list and the crops were not specified in the document</a:t>
            </a:r>
            <a:endParaRPr b="0" i="0" sz="700" u="none" cap="none" strike="noStrike">
              <a:solidFill>
                <a:schemeClr val="dk1"/>
              </a:solidFill>
              <a:latin typeface="Roboto"/>
              <a:ea typeface="Roboto"/>
              <a:cs typeface="Roboto"/>
              <a:sym typeface="Roboto"/>
            </a:endParaRPr>
          </a:p>
        </p:txBody>
      </p:sp>
      <p:sp>
        <p:nvSpPr>
          <p:cNvPr id="1634" name="Google Shape;1634;p67"/>
          <p:cNvSpPr txBox="1"/>
          <p:nvPr/>
        </p:nvSpPr>
        <p:spPr>
          <a:xfrm flipH="1">
            <a:off x="4636850" y="1448825"/>
            <a:ext cx="4148100" cy="1327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Roboto"/>
                <a:ea typeface="Roboto"/>
                <a:cs typeface="Roboto"/>
                <a:sym typeface="Roboto"/>
              </a:rPr>
              <a:t>Progress in Andhra Pradesh</a:t>
            </a:r>
            <a:endParaRPr b="1" i="0" sz="1100" u="none" cap="none" strike="noStrike">
              <a:solidFill>
                <a:srgbClr val="000000"/>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As on 30.11.2023, under the said scheme so far, 461 FPOs were allocated in the State of Andhra Pradesh of which 355 FPOs are registered. </a:t>
            </a:r>
            <a:endParaRPr b="0" i="0" sz="1100" u="none" cap="none" strike="noStrike">
              <a:solidFill>
                <a:srgbClr val="000000"/>
              </a:solidFill>
              <a:latin typeface="Roboto"/>
              <a:ea typeface="Roboto"/>
              <a:cs typeface="Roboto"/>
              <a:sym typeface="Roboto"/>
            </a:endParaRPr>
          </a:p>
          <a:p>
            <a:pPr indent="0" lvl="0" marL="0" marR="0" rtl="0" algn="l">
              <a:lnSpc>
                <a:spcPct val="115000"/>
              </a:lnSpc>
              <a:spcBef>
                <a:spcPts val="1000"/>
              </a:spcBef>
              <a:spcAft>
                <a:spcPts val="1000"/>
              </a:spcAft>
              <a:buClr>
                <a:srgbClr val="000000"/>
              </a:buClr>
              <a:buSzPts val="1100"/>
              <a:buFont typeface="Arial"/>
              <a:buNone/>
            </a:pPr>
            <a:r>
              <a:rPr b="0" i="0" lang="en" sz="1100" u="none" cap="none" strike="noStrike">
                <a:solidFill>
                  <a:srgbClr val="000000"/>
                </a:solidFill>
                <a:latin typeface="Roboto"/>
                <a:ea typeface="Roboto"/>
                <a:cs typeface="Roboto"/>
                <a:sym typeface="Roboto"/>
              </a:rPr>
              <a:t>The following table represents district-wise number of FPOs allocated for the districts covered under the study:</a:t>
            </a:r>
            <a:endParaRPr b="0" i="0" sz="1100" u="none" cap="none" strike="noStrike">
              <a:solidFill>
                <a:srgbClr val="000000"/>
              </a:solidFill>
              <a:latin typeface="Roboto"/>
              <a:ea typeface="Roboto"/>
              <a:cs typeface="Roboto"/>
              <a:sym typeface="Roboto"/>
            </a:endParaRPr>
          </a:p>
        </p:txBody>
      </p:sp>
      <p:sp>
        <p:nvSpPr>
          <p:cNvPr id="1635" name="Google Shape;1635;p67"/>
          <p:cNvSpPr txBox="1"/>
          <p:nvPr/>
        </p:nvSpPr>
        <p:spPr>
          <a:xfrm>
            <a:off x="152400" y="1447800"/>
            <a:ext cx="4148100" cy="3009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100"/>
              <a:buFont typeface="Arial"/>
              <a:buNone/>
            </a:pPr>
            <a:r>
              <a:rPr b="1" i="0" lang="en" sz="1100" u="none" cap="none" strike="noStrike">
                <a:solidFill>
                  <a:schemeClr val="dk1"/>
                </a:solidFill>
                <a:latin typeface="Roboto"/>
                <a:ea typeface="Roboto"/>
                <a:cs typeface="Roboto"/>
                <a:sym typeface="Roboto"/>
              </a:rPr>
              <a:t>Provisions of the scheme are as follows:</a:t>
            </a:r>
            <a:endParaRPr b="1" i="0" sz="1100" u="none" cap="none" strike="noStrike">
              <a:solidFill>
                <a:schemeClr val="dk1"/>
              </a:solidFill>
              <a:latin typeface="Roboto"/>
              <a:ea typeface="Roboto"/>
              <a:cs typeface="Roboto"/>
              <a:sym typeface="Roboto"/>
            </a:endParaRPr>
          </a:p>
          <a:p>
            <a:pPr indent="-298450" lvl="0" marL="457200" marR="0" rtl="0" algn="just">
              <a:lnSpc>
                <a:spcPct val="115000"/>
              </a:lnSpc>
              <a:spcBef>
                <a:spcPts val="1000"/>
              </a:spcBef>
              <a:spcAft>
                <a:spcPts val="0"/>
              </a:spcAft>
              <a:buClr>
                <a:schemeClr val="dk1"/>
              </a:buClr>
              <a:buSzPts val="1100"/>
              <a:buFont typeface="Roboto"/>
              <a:buChar char="●"/>
            </a:pPr>
            <a:r>
              <a:rPr b="0" i="0" lang="en" sz="1100" u="none" cap="none" strike="noStrike">
                <a:solidFill>
                  <a:schemeClr val="dk1"/>
                </a:solidFill>
                <a:latin typeface="Roboto"/>
                <a:ea typeface="Roboto"/>
                <a:cs typeface="Roboto"/>
                <a:sym typeface="Roboto"/>
              </a:rPr>
              <a:t>FPOs being provided financial assistance upto Rs.18.00 lakh per FPO for a period of 03 years. </a:t>
            </a:r>
            <a:endParaRPr b="0" i="0" sz="1100" u="none" cap="none" strike="noStrike">
              <a:solidFill>
                <a:schemeClr val="dk1"/>
              </a:solidFill>
              <a:latin typeface="Roboto"/>
              <a:ea typeface="Roboto"/>
              <a:cs typeface="Roboto"/>
              <a:sym typeface="Roboto"/>
            </a:endParaRPr>
          </a:p>
          <a:p>
            <a:pPr indent="-298450" lvl="0" marL="457200" marR="0" rtl="0" algn="just">
              <a:lnSpc>
                <a:spcPct val="115000"/>
              </a:lnSpc>
              <a:spcBef>
                <a:spcPts val="1000"/>
              </a:spcBef>
              <a:spcAft>
                <a:spcPts val="0"/>
              </a:spcAft>
              <a:buClr>
                <a:schemeClr val="dk1"/>
              </a:buClr>
              <a:buSzPts val="1100"/>
              <a:buFont typeface="Roboto"/>
              <a:buChar char="●"/>
            </a:pPr>
            <a:r>
              <a:rPr b="0" i="0" lang="en" sz="1100" u="none" cap="none" strike="noStrike">
                <a:solidFill>
                  <a:schemeClr val="dk1"/>
                </a:solidFill>
                <a:latin typeface="Roboto"/>
                <a:ea typeface="Roboto"/>
                <a:cs typeface="Roboto"/>
                <a:sym typeface="Roboto"/>
              </a:rPr>
              <a:t>In addition to this, provision has been made for matching equity grant upto Rs.2,000 per farmer member of FPO with a limit of Rs.15.00 lakh per FPO </a:t>
            </a:r>
            <a:endParaRPr b="0" i="0" sz="1100" u="none" cap="none" strike="noStrike">
              <a:solidFill>
                <a:schemeClr val="dk1"/>
              </a:solidFill>
              <a:latin typeface="Roboto"/>
              <a:ea typeface="Roboto"/>
              <a:cs typeface="Roboto"/>
              <a:sym typeface="Roboto"/>
            </a:endParaRPr>
          </a:p>
          <a:p>
            <a:pPr indent="-298450" lvl="0" marL="457200" marR="0" rtl="0" algn="just">
              <a:lnSpc>
                <a:spcPct val="115000"/>
              </a:lnSpc>
              <a:spcBef>
                <a:spcPts val="1000"/>
              </a:spcBef>
              <a:spcAft>
                <a:spcPts val="0"/>
              </a:spcAft>
              <a:buClr>
                <a:schemeClr val="dk1"/>
              </a:buClr>
              <a:buSzPts val="1100"/>
              <a:buFont typeface="Roboto"/>
              <a:buChar char="●"/>
            </a:pPr>
            <a:r>
              <a:rPr b="0" i="0" lang="en" sz="1100" u="none" cap="none" strike="noStrike">
                <a:solidFill>
                  <a:schemeClr val="dk1"/>
                </a:solidFill>
                <a:latin typeface="Roboto"/>
                <a:ea typeface="Roboto"/>
                <a:cs typeface="Roboto"/>
                <a:sym typeface="Roboto"/>
              </a:rPr>
              <a:t>Credit guarantee facility upto Rs.2 crore of project loan per FPO from eligible lending institution to ensure institutional credit accessibility to FPOs. </a:t>
            </a:r>
            <a:endParaRPr b="0" i="0" sz="1100" u="none" cap="none" strike="noStrike">
              <a:solidFill>
                <a:schemeClr val="dk1"/>
              </a:solidFill>
              <a:latin typeface="Roboto"/>
              <a:ea typeface="Roboto"/>
              <a:cs typeface="Roboto"/>
              <a:sym typeface="Roboto"/>
            </a:endParaRPr>
          </a:p>
          <a:p>
            <a:pPr indent="-298450" lvl="0" marL="457200" marR="0" rtl="0" algn="just">
              <a:lnSpc>
                <a:spcPct val="115000"/>
              </a:lnSpc>
              <a:spcBef>
                <a:spcPts val="1000"/>
              </a:spcBef>
              <a:spcAft>
                <a:spcPts val="1000"/>
              </a:spcAft>
              <a:buClr>
                <a:schemeClr val="dk1"/>
              </a:buClr>
              <a:buSzPts val="1100"/>
              <a:buFont typeface="Roboto"/>
              <a:buChar char="●"/>
            </a:pPr>
            <a:r>
              <a:rPr b="0" i="0" lang="en" sz="1100" u="none" cap="none" strike="noStrike">
                <a:solidFill>
                  <a:schemeClr val="dk1"/>
                </a:solidFill>
                <a:latin typeface="Roboto"/>
                <a:ea typeface="Roboto"/>
                <a:cs typeface="Roboto"/>
                <a:sym typeface="Roboto"/>
              </a:rPr>
              <a:t>Rs.25 Lakhs are given to Cluster Based Business Organizations (CBBO) for hand holding each FPO over a period of five years. </a:t>
            </a:r>
            <a:endParaRPr b="0" i="0" sz="1100" u="none" cap="none" strike="noStrike">
              <a:solidFill>
                <a:schemeClr val="dk1"/>
              </a:solidFill>
              <a:latin typeface="Roboto"/>
              <a:ea typeface="Roboto"/>
              <a:cs typeface="Roboto"/>
              <a:sym typeface="Roboto"/>
            </a:endParaRPr>
          </a:p>
        </p:txBody>
      </p:sp>
      <p:cxnSp>
        <p:nvCxnSpPr>
          <p:cNvPr id="1636" name="Google Shape;1636;p67"/>
          <p:cNvCxnSpPr/>
          <p:nvPr/>
        </p:nvCxnSpPr>
        <p:spPr>
          <a:xfrm flipH="1">
            <a:off x="4490450" y="1559725"/>
            <a:ext cx="17400" cy="3222000"/>
          </a:xfrm>
          <a:prstGeom prst="straightConnector1">
            <a:avLst/>
          </a:prstGeom>
          <a:noFill/>
          <a:ln cap="flat" cmpd="sng" w="9525">
            <a:solidFill>
              <a:schemeClr val="dk2"/>
            </a:solidFill>
            <a:prstDash val="dash"/>
            <a:round/>
            <a:headEnd len="sm" w="sm" type="none"/>
            <a:tailEnd len="sm" w="sm" type="none"/>
          </a:ln>
        </p:spPr>
      </p:cxnSp>
      <p:graphicFrame>
        <p:nvGraphicFramePr>
          <p:cNvPr id="1637" name="Google Shape;1637;p67"/>
          <p:cNvGraphicFramePr/>
          <p:nvPr/>
        </p:nvGraphicFramePr>
        <p:xfrm>
          <a:off x="4750575" y="3007250"/>
          <a:ext cx="3000000" cy="3000000"/>
        </p:xfrm>
        <a:graphic>
          <a:graphicData uri="http://schemas.openxmlformats.org/drawingml/2006/table">
            <a:tbl>
              <a:tblPr>
                <a:noFill/>
                <a:tableStyleId>{0F42FCC8-6B50-42C1-B359-E455C61714E9}</a:tableStyleId>
              </a:tblPr>
              <a:tblGrid>
                <a:gridCol w="2859050"/>
                <a:gridCol w="1061600"/>
              </a:tblGrid>
              <a:tr h="18925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t>District</a:t>
                      </a:r>
                      <a:endParaRPr b="1"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t>No. of FPOs</a:t>
                      </a:r>
                      <a:endParaRPr b="1"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2CC"/>
                    </a:solidFill>
                  </a:tcPr>
                </a:tc>
              </a:tr>
              <a:tr h="1892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East Godavari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rPr>
                        <a:t>20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892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Eluru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rPr>
                        <a:t>28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892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Srikakulam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rPr>
                        <a:t>12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892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West Godavari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rPr>
                        <a:t>5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892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t>Krishna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000" u="none" cap="none" strike="noStrike">
                          <a:solidFill>
                            <a:schemeClr val="dk1"/>
                          </a:solidFill>
                        </a:rPr>
                        <a:t>23 </a:t>
                      </a:r>
                      <a:endParaRPr sz="1000" u="none" cap="none" strike="noStrike"/>
                    </a:p>
                  </a:txBody>
                  <a:tcPr marT="45700" marB="45700"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68"/>
          <p:cNvSpPr txBox="1"/>
          <p:nvPr>
            <p:ph type="title"/>
          </p:nvPr>
        </p:nvSpPr>
        <p:spPr>
          <a:xfrm>
            <a:off x="499725" y="3571200"/>
            <a:ext cx="6808500" cy="8775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000"/>
              <a:buNone/>
            </a:pPr>
            <a:r>
              <a:rPr b="1" i="1" lang="en">
                <a:latin typeface="Tahoma"/>
                <a:ea typeface="Tahoma"/>
                <a:cs typeface="Tahoma"/>
                <a:sym typeface="Tahoma"/>
              </a:rPr>
              <a:t>References</a:t>
            </a:r>
            <a:endParaRPr b="1" i="1">
              <a:latin typeface="Tahoma"/>
              <a:ea typeface="Tahoma"/>
              <a:cs typeface="Tahoma"/>
              <a:sym typeface="Tahoma"/>
            </a:endParaRPr>
          </a:p>
        </p:txBody>
      </p:sp>
      <p:sp>
        <p:nvSpPr>
          <p:cNvPr id="1644" name="Google Shape;1644;p6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69"/>
          <p:cNvSpPr txBox="1"/>
          <p:nvPr/>
        </p:nvSpPr>
        <p:spPr>
          <a:xfrm>
            <a:off x="51650" y="95450"/>
            <a:ext cx="8834400" cy="81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Sources for Secondary Research (1/2)</a:t>
            </a:r>
            <a:endParaRPr b="1" i="0" sz="1600" u="none" cap="none" strike="noStrike">
              <a:solidFill>
                <a:schemeClr val="dk2"/>
              </a:solidFill>
              <a:latin typeface="Tahoma"/>
              <a:ea typeface="Tahoma"/>
              <a:cs typeface="Tahoma"/>
              <a:sym typeface="Tahoma"/>
            </a:endParaRPr>
          </a:p>
        </p:txBody>
      </p:sp>
      <p:graphicFrame>
        <p:nvGraphicFramePr>
          <p:cNvPr id="1651" name="Google Shape;1651;p69"/>
          <p:cNvGraphicFramePr/>
          <p:nvPr/>
        </p:nvGraphicFramePr>
        <p:xfrm>
          <a:off x="152400" y="686875"/>
          <a:ext cx="3000000" cy="3000000"/>
        </p:xfrm>
        <a:graphic>
          <a:graphicData uri="http://schemas.openxmlformats.org/drawingml/2006/table">
            <a:tbl>
              <a:tblPr>
                <a:noFill/>
                <a:tableStyleId>{4E67C2F1-FCB2-49F8-81B2-66EDE8761949}</a:tableStyleId>
              </a:tblPr>
              <a:tblGrid>
                <a:gridCol w="290825"/>
                <a:gridCol w="8025925"/>
              </a:tblGrid>
              <a:tr h="149400">
                <a:tc>
                  <a:txBody>
                    <a:bodyPr/>
                    <a:lstStyle/>
                    <a:p>
                      <a:pPr indent="0" lvl="0" marL="0" marR="0" rtl="0" algn="ctr">
                        <a:lnSpc>
                          <a:spcPct val="115000"/>
                        </a:lnSpc>
                        <a:spcBef>
                          <a:spcPts val="0"/>
                        </a:spcBef>
                        <a:spcAft>
                          <a:spcPts val="0"/>
                        </a:spcAft>
                        <a:buClr>
                          <a:schemeClr val="dk1"/>
                        </a:buClr>
                        <a:buSzPts val="1100"/>
                        <a:buFont typeface="Arial"/>
                        <a:buNone/>
                      </a:pPr>
                      <a:r>
                        <a:rPr b="1" lang="en" sz="1000" u="none" cap="none" strike="noStrike">
                          <a:solidFill>
                            <a:schemeClr val="lt1"/>
                          </a:solidFill>
                          <a:latin typeface="Roboto"/>
                          <a:ea typeface="Roboto"/>
                          <a:cs typeface="Roboto"/>
                          <a:sym typeface="Roboto"/>
                        </a:rPr>
                        <a:t>#</a:t>
                      </a:r>
                      <a:endParaRPr b="1" sz="1000" u="none" cap="none" strike="noStrike">
                        <a:solidFill>
                          <a:schemeClr val="lt1"/>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47A5C"/>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Source and Link</a:t>
                      </a:r>
                      <a:endParaRPr b="1" sz="1000" u="none" cap="none" strike="noStrike">
                        <a:solidFill>
                          <a:schemeClr val="lt1"/>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47A5C"/>
                    </a:solidFill>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3"/>
                        </a:rPr>
                        <a:t>NMEO-OP Guidelines (Nov 2021)</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2</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4"/>
                        </a:rPr>
                        <a:t>Andhra Horticulture Department</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3</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5"/>
                        </a:rPr>
                        <a:t>Oil palm in Andhra Pradesh: prosperity at what cost?</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4</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6"/>
                        </a:rPr>
                        <a:t>Oil palm expansion in northeast India gives rise to human-elephant conflict concerns</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5</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7"/>
                        </a:rPr>
                        <a:t>Oil palm plantations proved to be a disaster in Mizoram — is Assam next?</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6</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8"/>
                        </a:rPr>
                        <a:t>3F Oil Palm signs Rs 550 crore pact with Andhra for plantation, processing</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7</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9"/>
                        </a:rPr>
                        <a:t>Vision 2050 - IIOPR</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8</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0"/>
                        </a:rPr>
                        <a:t>Sustainable Palm Oil Good Agriculture Practices Guideline</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9</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1"/>
                        </a:rPr>
                        <a:t>Palm Oil Market and Sustainability in India (2013)</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10</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2"/>
                        </a:rPr>
                        <a:t>FERTILE GROUND — INDIA’S DOMESTIC PALM OIL INITIATIVE IS A SPRINGBOARD FOR SUSTAINABLE PRODUCTION</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11</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3"/>
                        </a:rPr>
                        <a:t>Responsible Business Practices in the Indian Palm Oil Sector</a:t>
                      </a:r>
                      <a:r>
                        <a:rPr lang="en" sz="1000" u="none" cap="none" strike="noStrike">
                          <a:latin typeface="Roboto"/>
                          <a:ea typeface="Roboto"/>
                          <a:cs typeface="Roboto"/>
                          <a:sym typeface="Roboto"/>
                        </a:rPr>
                        <a:t> (2014)</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12</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4"/>
                        </a:rPr>
                        <a:t>India needs to make palm oil production sustainable</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13</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5"/>
                        </a:rPr>
                        <a:t>India’s palm oil drive faces reality check</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14</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6"/>
                        </a:rPr>
                        <a:t>Oil palm farmers in Arunachal Pradesh lose hope in absence of processing mills, market, road linkage</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15</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7"/>
                        </a:rPr>
                        <a:t>India’s Palm Oil Push Leaves Northeast Indian Farmers, Forests at Risk</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16</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8"/>
                        </a:rPr>
                        <a:t>Why Meghalaya plans to stay away from Palm Oil plantations</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17</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19"/>
                        </a:rPr>
                        <a:t>Oil palm in the 2020s and beyond: challenges and solutions</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18</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20"/>
                        </a:rPr>
                        <a:t>STATUS PAPER ON OIL PALM</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19</a:t>
                      </a:r>
                      <a:endParaRPr sz="1000" u="none" cap="none" strike="noStrike">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21"/>
                        </a:rPr>
                        <a:t>Andhra Pradesh sets sight on Oil Palm Cultivation</a:t>
                      </a:r>
                      <a:endParaRPr sz="1000" u="sng" cap="none" strike="noStrike">
                        <a:solidFill>
                          <a:schemeClr val="hlink"/>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7"/>
          <p:cNvSpPr txBox="1"/>
          <p:nvPr/>
        </p:nvSpPr>
        <p:spPr>
          <a:xfrm>
            <a:off x="51650" y="13632"/>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Tahoma"/>
                <a:ea typeface="Tahoma"/>
                <a:cs typeface="Tahoma"/>
                <a:sym typeface="Tahoma"/>
              </a:rPr>
              <a:t>To </a:t>
            </a:r>
            <a:r>
              <a:rPr b="1" i="0" lang="en" sz="1600" u="none" cap="none" strike="noStrike">
                <a:solidFill>
                  <a:schemeClr val="dk2"/>
                </a:solidFill>
                <a:latin typeface="Tahoma"/>
                <a:ea typeface="Tahoma"/>
                <a:cs typeface="Tahoma"/>
                <a:sym typeface="Tahoma"/>
              </a:rPr>
              <a:t>boost domestic production </a:t>
            </a:r>
            <a:r>
              <a:rPr b="0" i="0" lang="en" sz="1600" u="none" cap="none" strike="noStrike">
                <a:solidFill>
                  <a:schemeClr val="dk2"/>
                </a:solidFill>
                <a:latin typeface="Tahoma"/>
                <a:ea typeface="Tahoma"/>
                <a:cs typeface="Tahoma"/>
                <a:sym typeface="Tahoma"/>
              </a:rPr>
              <a:t>of palm oil, </a:t>
            </a:r>
            <a:r>
              <a:rPr b="1" i="0" lang="en" sz="1600" u="none" cap="none" strike="noStrike">
                <a:solidFill>
                  <a:schemeClr val="dk2"/>
                </a:solidFill>
                <a:latin typeface="Tahoma"/>
                <a:ea typeface="Tahoma"/>
                <a:cs typeface="Tahoma"/>
                <a:sym typeface="Tahoma"/>
              </a:rPr>
              <a:t>policies and schemes promoting expansion of acreage and yield from oil palm</a:t>
            </a:r>
            <a:r>
              <a:rPr b="0" i="0" lang="en" sz="1600" u="none" cap="none" strike="noStrike">
                <a:solidFill>
                  <a:schemeClr val="dk2"/>
                </a:solidFill>
                <a:latin typeface="Tahoma"/>
                <a:ea typeface="Tahoma"/>
                <a:cs typeface="Tahoma"/>
                <a:sym typeface="Tahoma"/>
              </a:rPr>
              <a:t> across selected priority states are being implemented at Central and State levels</a:t>
            </a:r>
            <a:endParaRPr b="0" i="0" sz="1600" u="none" cap="none" strike="noStrike">
              <a:solidFill>
                <a:schemeClr val="dk2"/>
              </a:solidFill>
              <a:latin typeface="Tahoma"/>
              <a:ea typeface="Tahoma"/>
              <a:cs typeface="Tahoma"/>
              <a:sym typeface="Tahoma"/>
            </a:endParaRPr>
          </a:p>
        </p:txBody>
      </p:sp>
      <p:sp>
        <p:nvSpPr>
          <p:cNvPr id="293" name="Google Shape;293;p7"/>
          <p:cNvSpPr txBox="1"/>
          <p:nvPr/>
        </p:nvSpPr>
        <p:spPr>
          <a:xfrm>
            <a:off x="51625" y="1714700"/>
            <a:ext cx="8819700" cy="3218400"/>
          </a:xfrm>
          <a:prstGeom prst="rect">
            <a:avLst/>
          </a:prstGeom>
          <a:noFill/>
          <a:ln cap="flat" cmpd="sng" w="9525">
            <a:solidFill>
              <a:schemeClr val="accent4"/>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7"/>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SzPts val="800"/>
              <a:buNone/>
            </a:pPr>
            <a:fld id="{00000000-1234-1234-1234-123412341234}" type="slidenum">
              <a:rPr lang="en"/>
              <a:t>‹#›</a:t>
            </a:fld>
            <a:endParaRPr/>
          </a:p>
        </p:txBody>
      </p:sp>
      <p:sp>
        <p:nvSpPr>
          <p:cNvPr id="295" name="Google Shape;295;p7"/>
          <p:cNvSpPr txBox="1"/>
          <p:nvPr/>
        </p:nvSpPr>
        <p:spPr>
          <a:xfrm>
            <a:off x="51650" y="986138"/>
            <a:ext cx="8819700" cy="6666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dk1"/>
              </a:buClr>
              <a:buSzPts val="1100"/>
              <a:buFont typeface="Arial"/>
              <a:buNone/>
            </a:pPr>
            <a:r>
              <a:rPr b="0" i="1" lang="en" sz="1100" u="none" cap="none" strike="noStrike">
                <a:solidFill>
                  <a:schemeClr val="dk1"/>
                </a:solidFill>
                <a:latin typeface="Roboto"/>
                <a:ea typeface="Roboto"/>
                <a:cs typeface="Roboto"/>
                <a:sym typeface="Roboto"/>
              </a:rPr>
              <a:t>The </a:t>
            </a:r>
            <a:r>
              <a:rPr b="1" i="1" lang="en" sz="1100" u="none" cap="none" strike="noStrike">
                <a:solidFill>
                  <a:schemeClr val="dk1"/>
                </a:solidFill>
                <a:latin typeface="Roboto"/>
                <a:ea typeface="Roboto"/>
                <a:cs typeface="Roboto"/>
                <a:sym typeface="Roboto"/>
              </a:rPr>
              <a:t>National Mission on Edible Oils - Oil Palm (NMEO-OP) </a:t>
            </a:r>
            <a:r>
              <a:rPr b="0" i="1" lang="en" sz="1100" u="none" cap="none" strike="noStrike">
                <a:solidFill>
                  <a:schemeClr val="dk1"/>
                </a:solidFill>
                <a:latin typeface="Roboto"/>
                <a:ea typeface="Roboto"/>
                <a:cs typeface="Roboto"/>
                <a:sym typeface="Roboto"/>
              </a:rPr>
              <a:t>has the aim to enhance the edible oilseeds production and oils availability in the country by harnessing Oil Palm area expansion, increasing CPO production and to reduce import burden on edible oils. It is currently being implemented alongside other State level policies across </a:t>
            </a:r>
            <a:r>
              <a:rPr b="1" i="1" lang="en" sz="1100" u="none" cap="none" strike="noStrike">
                <a:solidFill>
                  <a:schemeClr val="dk1"/>
                </a:solidFill>
                <a:latin typeface="Roboto"/>
                <a:ea typeface="Roboto"/>
                <a:cs typeface="Roboto"/>
                <a:sym typeface="Roboto"/>
              </a:rPr>
              <a:t>priority 22 states and UTs</a:t>
            </a:r>
            <a:r>
              <a:rPr b="0" i="1" lang="en" sz="1100" u="none" cap="none" strike="noStrike">
                <a:solidFill>
                  <a:schemeClr val="dk1"/>
                </a:solidFill>
                <a:latin typeface="Roboto"/>
                <a:ea typeface="Roboto"/>
                <a:cs typeface="Roboto"/>
                <a:sym typeface="Roboto"/>
              </a:rPr>
              <a:t>, with a focus on the North East region and Andaman &amp; Nicobar Islands.</a:t>
            </a:r>
            <a:endParaRPr b="0" i="1" sz="1100" u="none" cap="none" strike="noStrike">
              <a:solidFill>
                <a:srgbClr val="000000"/>
              </a:solidFill>
              <a:latin typeface="Roboto"/>
              <a:ea typeface="Roboto"/>
              <a:cs typeface="Roboto"/>
              <a:sym typeface="Roboto"/>
            </a:endParaRPr>
          </a:p>
        </p:txBody>
      </p:sp>
      <p:sp>
        <p:nvSpPr>
          <p:cNvPr id="296" name="Google Shape;296;p7"/>
          <p:cNvSpPr txBox="1"/>
          <p:nvPr/>
        </p:nvSpPr>
        <p:spPr>
          <a:xfrm>
            <a:off x="116725" y="2612350"/>
            <a:ext cx="1774800" cy="1931700"/>
          </a:xfrm>
          <a:prstGeom prst="rect">
            <a:avLst/>
          </a:prstGeom>
          <a:noFill/>
          <a:ln>
            <a:noFill/>
          </a:ln>
        </p:spPr>
        <p:txBody>
          <a:bodyPr anchorCtr="0" anchor="t" bIns="91425" lIns="91425" spcFirstLastPara="1" rIns="91425" wrap="square" tIns="91425">
            <a:spAutoFit/>
          </a:bodyPr>
          <a:lstStyle/>
          <a:p>
            <a:pPr indent="-228600" lvl="1" marL="228600" marR="0" rtl="0" algn="just">
              <a:lnSpc>
                <a:spcPct val="115000"/>
              </a:lnSpc>
              <a:spcBef>
                <a:spcPts val="600"/>
              </a:spcBef>
              <a:spcAft>
                <a:spcPts val="0"/>
              </a:spcAft>
              <a:buClr>
                <a:srgbClr val="1F1F1F"/>
              </a:buClr>
              <a:buSzPts val="1000"/>
              <a:buFont typeface="Arial"/>
              <a:buChar char="○"/>
            </a:pPr>
            <a:r>
              <a:rPr b="1" i="0" lang="en" sz="1000" u="none" cap="none" strike="noStrike">
                <a:solidFill>
                  <a:srgbClr val="1F1F1F"/>
                </a:solidFill>
                <a:latin typeface="Roboto"/>
                <a:ea typeface="Roboto"/>
                <a:cs typeface="Roboto"/>
                <a:sym typeface="Roboto"/>
              </a:rPr>
              <a:t>Focus:</a:t>
            </a:r>
            <a:r>
              <a:rPr b="0" i="0" lang="en" sz="1000" u="none" cap="none" strike="noStrike">
                <a:solidFill>
                  <a:srgbClr val="1F1F1F"/>
                </a:solidFill>
                <a:latin typeface="Roboto"/>
                <a:ea typeface="Roboto"/>
                <a:cs typeface="Roboto"/>
                <a:sym typeface="Roboto"/>
              </a:rPr>
              <a:t> Providing financial assistance for specific activities like planting, irrigation, and fertilization.</a:t>
            </a:r>
            <a:endParaRPr b="0" i="0" sz="1000" u="none" cap="none" strike="noStrike">
              <a:solidFill>
                <a:srgbClr val="1F1F1F"/>
              </a:solidFill>
              <a:latin typeface="Roboto"/>
              <a:ea typeface="Roboto"/>
              <a:cs typeface="Roboto"/>
              <a:sym typeface="Roboto"/>
            </a:endParaRPr>
          </a:p>
          <a:p>
            <a:pPr indent="-228600" lvl="1" marL="228600" marR="0" rtl="0" algn="just">
              <a:lnSpc>
                <a:spcPct val="115000"/>
              </a:lnSpc>
              <a:spcBef>
                <a:spcPts val="0"/>
              </a:spcBef>
              <a:spcAft>
                <a:spcPts val="0"/>
              </a:spcAft>
              <a:buClr>
                <a:srgbClr val="1F1F1F"/>
              </a:buClr>
              <a:buSzPts val="1000"/>
              <a:buFont typeface="Arial"/>
              <a:buChar char="○"/>
            </a:pPr>
            <a:r>
              <a:rPr b="1" i="0" lang="en" sz="1000" u="none" cap="none" strike="noStrike">
                <a:solidFill>
                  <a:srgbClr val="1F1F1F"/>
                </a:solidFill>
                <a:latin typeface="Roboto"/>
                <a:ea typeface="Roboto"/>
                <a:cs typeface="Roboto"/>
                <a:sym typeface="Roboto"/>
              </a:rPr>
              <a:t>Area limit:</a:t>
            </a:r>
            <a:r>
              <a:rPr b="0" i="0" lang="en" sz="1000" u="none" cap="none" strike="noStrike">
                <a:solidFill>
                  <a:srgbClr val="1F1F1F"/>
                </a:solidFill>
                <a:latin typeface="Roboto"/>
                <a:ea typeface="Roboto"/>
                <a:cs typeface="Roboto"/>
                <a:sym typeface="Roboto"/>
              </a:rPr>
              <a:t> 15 hectares per beneficiary</a:t>
            </a:r>
            <a:endParaRPr b="0" i="0" sz="1000" u="none" cap="none" strike="noStrike">
              <a:solidFill>
                <a:srgbClr val="1F1F1F"/>
              </a:solidFill>
              <a:latin typeface="Roboto"/>
              <a:ea typeface="Roboto"/>
              <a:cs typeface="Roboto"/>
              <a:sym typeface="Roboto"/>
            </a:endParaRPr>
          </a:p>
          <a:p>
            <a:pPr indent="-228600" lvl="1" marL="228600" marR="0" rtl="0" algn="just">
              <a:lnSpc>
                <a:spcPct val="115000"/>
              </a:lnSpc>
              <a:spcBef>
                <a:spcPts val="0"/>
              </a:spcBef>
              <a:spcAft>
                <a:spcPts val="0"/>
              </a:spcAft>
              <a:buClr>
                <a:srgbClr val="1F1F1F"/>
              </a:buClr>
              <a:buSzPts val="1000"/>
              <a:buFont typeface="Arial"/>
              <a:buChar char="○"/>
            </a:pPr>
            <a:r>
              <a:rPr b="1" i="0" lang="en" sz="1000" u="none" cap="none" strike="noStrike">
                <a:solidFill>
                  <a:srgbClr val="1F1F1F"/>
                </a:solidFill>
                <a:latin typeface="Roboto"/>
                <a:ea typeface="Roboto"/>
                <a:cs typeface="Roboto"/>
                <a:sym typeface="Roboto"/>
              </a:rPr>
              <a:t>Target group:</a:t>
            </a:r>
            <a:r>
              <a:rPr b="0" i="0" lang="en" sz="1000" u="none" cap="none" strike="noStrike">
                <a:solidFill>
                  <a:srgbClr val="1F1F1F"/>
                </a:solidFill>
                <a:latin typeface="Roboto"/>
                <a:ea typeface="Roboto"/>
                <a:cs typeface="Roboto"/>
                <a:sym typeface="Roboto"/>
              </a:rPr>
              <a:t> Primarily small and marginal farmers</a:t>
            </a:r>
            <a:endParaRPr b="0" i="0" sz="1000" u="none" cap="none" strike="noStrike">
              <a:solidFill>
                <a:srgbClr val="000000"/>
              </a:solidFill>
              <a:latin typeface="Roboto"/>
              <a:ea typeface="Roboto"/>
              <a:cs typeface="Roboto"/>
              <a:sym typeface="Roboto"/>
            </a:endParaRPr>
          </a:p>
        </p:txBody>
      </p:sp>
      <p:cxnSp>
        <p:nvCxnSpPr>
          <p:cNvPr id="297" name="Google Shape;297;p7"/>
          <p:cNvCxnSpPr/>
          <p:nvPr/>
        </p:nvCxnSpPr>
        <p:spPr>
          <a:xfrm>
            <a:off x="2031000" y="2469550"/>
            <a:ext cx="0" cy="1912500"/>
          </a:xfrm>
          <a:prstGeom prst="straightConnector1">
            <a:avLst/>
          </a:prstGeom>
          <a:noFill/>
          <a:ln cap="flat" cmpd="sng" w="9525">
            <a:solidFill>
              <a:srgbClr val="F1C232"/>
            </a:solidFill>
            <a:prstDash val="dash"/>
            <a:round/>
            <a:headEnd len="sm" w="sm" type="none"/>
            <a:tailEnd len="sm" w="sm" type="none"/>
          </a:ln>
        </p:spPr>
      </p:cxnSp>
      <p:sp>
        <p:nvSpPr>
          <p:cNvPr id="298" name="Google Shape;298;p7"/>
          <p:cNvSpPr txBox="1"/>
          <p:nvPr/>
        </p:nvSpPr>
        <p:spPr>
          <a:xfrm>
            <a:off x="2031000" y="2612350"/>
            <a:ext cx="2475600" cy="1931700"/>
          </a:xfrm>
          <a:prstGeom prst="rect">
            <a:avLst/>
          </a:prstGeom>
          <a:noFill/>
          <a:ln>
            <a:noFill/>
          </a:ln>
        </p:spPr>
        <p:txBody>
          <a:bodyPr anchorCtr="0" anchor="t" bIns="91425" lIns="91425" spcFirstLastPara="1" rIns="91425" wrap="square" tIns="91425">
            <a:spAutoFit/>
          </a:bodyPr>
          <a:lstStyle/>
          <a:p>
            <a:pPr indent="-228600" lvl="1" marL="228600" marR="0" rtl="0" algn="just">
              <a:lnSpc>
                <a:spcPct val="115000"/>
              </a:lnSpc>
              <a:spcBef>
                <a:spcPts val="600"/>
              </a:spcBef>
              <a:spcAft>
                <a:spcPts val="0"/>
              </a:spcAft>
              <a:buClr>
                <a:srgbClr val="1F1F1F"/>
              </a:buClr>
              <a:buSzPts val="1000"/>
              <a:buFont typeface="Arial"/>
              <a:buChar char="○"/>
            </a:pPr>
            <a:r>
              <a:rPr b="1" i="0" lang="en" sz="1000" u="none" cap="none" strike="noStrike">
                <a:solidFill>
                  <a:srgbClr val="1F1F1F"/>
                </a:solidFill>
                <a:latin typeface="Roboto"/>
                <a:ea typeface="Roboto"/>
                <a:cs typeface="Roboto"/>
                <a:sym typeface="Roboto"/>
              </a:rPr>
              <a:t>Focus</a:t>
            </a:r>
            <a:r>
              <a:rPr b="0" i="0" lang="en" sz="1000" u="none" cap="none" strike="noStrike">
                <a:solidFill>
                  <a:srgbClr val="1F1F1F"/>
                </a:solidFill>
                <a:latin typeface="Roboto"/>
                <a:ea typeface="Roboto"/>
                <a:cs typeface="Roboto"/>
                <a:sym typeface="Roboto"/>
              </a:rPr>
              <a:t>: Broadly promoting oil palm cultivation through various initiatives like, financial assistance, research, infrastructure development, and market linkages.</a:t>
            </a:r>
            <a:endParaRPr b="0" i="0" sz="1000" u="none" cap="none" strike="noStrike">
              <a:solidFill>
                <a:srgbClr val="1F1F1F"/>
              </a:solidFill>
              <a:latin typeface="Roboto"/>
              <a:ea typeface="Roboto"/>
              <a:cs typeface="Roboto"/>
              <a:sym typeface="Roboto"/>
            </a:endParaRPr>
          </a:p>
          <a:p>
            <a:pPr indent="-228600" lvl="1" marL="228600" marR="0" rtl="0" algn="just">
              <a:lnSpc>
                <a:spcPct val="115000"/>
              </a:lnSpc>
              <a:spcBef>
                <a:spcPts val="0"/>
              </a:spcBef>
              <a:spcAft>
                <a:spcPts val="0"/>
              </a:spcAft>
              <a:buClr>
                <a:srgbClr val="1F1F1F"/>
              </a:buClr>
              <a:buSzPts val="1000"/>
              <a:buFont typeface="Arial"/>
              <a:buChar char="○"/>
            </a:pPr>
            <a:r>
              <a:rPr b="1" i="0" lang="en" sz="1000" u="none" cap="none" strike="noStrike">
                <a:solidFill>
                  <a:srgbClr val="1F1F1F"/>
                </a:solidFill>
                <a:latin typeface="Roboto"/>
                <a:ea typeface="Roboto"/>
                <a:cs typeface="Roboto"/>
                <a:sym typeface="Roboto"/>
              </a:rPr>
              <a:t>Area limit</a:t>
            </a:r>
            <a:r>
              <a:rPr b="0" i="0" lang="en" sz="1000" u="none" cap="none" strike="noStrike">
                <a:solidFill>
                  <a:srgbClr val="1F1F1F"/>
                </a:solidFill>
                <a:latin typeface="Roboto"/>
                <a:ea typeface="Roboto"/>
                <a:cs typeface="Roboto"/>
                <a:sym typeface="Roboto"/>
              </a:rPr>
              <a:t>: No specific land holding limit</a:t>
            </a:r>
            <a:endParaRPr b="0" i="0" sz="1000" u="none" cap="none" strike="noStrike">
              <a:solidFill>
                <a:srgbClr val="1F1F1F"/>
              </a:solidFill>
              <a:latin typeface="Roboto"/>
              <a:ea typeface="Roboto"/>
              <a:cs typeface="Roboto"/>
              <a:sym typeface="Roboto"/>
            </a:endParaRPr>
          </a:p>
          <a:p>
            <a:pPr indent="-228600" lvl="1" marL="228600" marR="0" rtl="0" algn="just">
              <a:lnSpc>
                <a:spcPct val="115000"/>
              </a:lnSpc>
              <a:spcBef>
                <a:spcPts val="0"/>
              </a:spcBef>
              <a:spcAft>
                <a:spcPts val="0"/>
              </a:spcAft>
              <a:buClr>
                <a:srgbClr val="1F1F1F"/>
              </a:buClr>
              <a:buSzPts val="1000"/>
              <a:buFont typeface="Arial"/>
              <a:buChar char="○"/>
            </a:pPr>
            <a:r>
              <a:rPr b="1" i="0" lang="en" sz="1000" u="none" cap="none" strike="noStrike">
                <a:solidFill>
                  <a:srgbClr val="1F1F1F"/>
                </a:solidFill>
                <a:latin typeface="Roboto"/>
                <a:ea typeface="Roboto"/>
                <a:cs typeface="Roboto"/>
                <a:sym typeface="Roboto"/>
              </a:rPr>
              <a:t>Target group</a:t>
            </a:r>
            <a:r>
              <a:rPr b="0" i="0" lang="en" sz="1000" u="none" cap="none" strike="noStrike">
                <a:solidFill>
                  <a:srgbClr val="1F1F1F"/>
                </a:solidFill>
                <a:latin typeface="Roboto"/>
                <a:ea typeface="Roboto"/>
                <a:cs typeface="Roboto"/>
                <a:sym typeface="Roboto"/>
              </a:rPr>
              <a:t>: All stakeholders involved in the oil palm value chain, including farmers, processors, traders</a:t>
            </a:r>
            <a:endParaRPr b="0" i="0" sz="1000" u="none" cap="none" strike="noStrike">
              <a:solidFill>
                <a:srgbClr val="1F1F1F"/>
              </a:solidFill>
              <a:latin typeface="Roboto"/>
              <a:ea typeface="Roboto"/>
              <a:cs typeface="Roboto"/>
              <a:sym typeface="Roboto"/>
            </a:endParaRPr>
          </a:p>
        </p:txBody>
      </p:sp>
      <p:sp>
        <p:nvSpPr>
          <p:cNvPr id="299" name="Google Shape;299;p7"/>
          <p:cNvSpPr txBox="1"/>
          <p:nvPr/>
        </p:nvSpPr>
        <p:spPr>
          <a:xfrm>
            <a:off x="287875" y="2517600"/>
            <a:ext cx="1603800" cy="16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NFSM-Oil Palm</a:t>
            </a:r>
            <a:endParaRPr b="1" i="0" sz="1000" u="none" cap="none" strike="noStrike">
              <a:solidFill>
                <a:schemeClr val="accent4"/>
              </a:solidFill>
              <a:latin typeface="Roboto"/>
              <a:ea typeface="Roboto"/>
              <a:cs typeface="Roboto"/>
              <a:sym typeface="Roboto"/>
            </a:endParaRPr>
          </a:p>
        </p:txBody>
      </p:sp>
      <p:sp>
        <p:nvSpPr>
          <p:cNvPr id="300" name="Google Shape;300;p7"/>
          <p:cNvSpPr txBox="1"/>
          <p:nvPr/>
        </p:nvSpPr>
        <p:spPr>
          <a:xfrm>
            <a:off x="2650075" y="2517600"/>
            <a:ext cx="1603800" cy="169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Roboto"/>
                <a:ea typeface="Roboto"/>
                <a:cs typeface="Roboto"/>
                <a:sym typeface="Roboto"/>
              </a:rPr>
              <a:t>NMEO-OP</a:t>
            </a:r>
            <a:endParaRPr b="1" i="0" sz="1000" u="none" cap="none" strike="noStrike">
              <a:solidFill>
                <a:schemeClr val="accent4"/>
              </a:solidFill>
              <a:latin typeface="Roboto"/>
              <a:ea typeface="Roboto"/>
              <a:cs typeface="Roboto"/>
              <a:sym typeface="Roboto"/>
            </a:endParaRPr>
          </a:p>
        </p:txBody>
      </p:sp>
      <p:sp>
        <p:nvSpPr>
          <p:cNvPr id="301" name="Google Shape;301;p7"/>
          <p:cNvSpPr txBox="1"/>
          <p:nvPr/>
        </p:nvSpPr>
        <p:spPr>
          <a:xfrm>
            <a:off x="4884950" y="4365975"/>
            <a:ext cx="3813000" cy="5157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1" i="1" lang="en" sz="1000" u="none" cap="none" strike="noStrike">
                <a:solidFill>
                  <a:srgbClr val="1F1F1F"/>
                </a:solidFill>
                <a:highlight>
                  <a:srgbClr val="FFFFFF"/>
                </a:highlight>
                <a:latin typeface="Roboto"/>
                <a:ea typeface="Roboto"/>
                <a:cs typeface="Roboto"/>
                <a:sym typeface="Roboto"/>
              </a:rPr>
              <a:t>Assam doesn’t have a state level policy regulating the production of oil palm yet. </a:t>
            </a:r>
            <a:endParaRPr b="1" i="1" sz="950" u="none" cap="none" strike="noStrike">
              <a:solidFill>
                <a:srgbClr val="1F1F1F"/>
              </a:solidFill>
              <a:highlight>
                <a:srgbClr val="FFFFFF"/>
              </a:highlight>
              <a:latin typeface="Roboto"/>
              <a:ea typeface="Roboto"/>
              <a:cs typeface="Roboto"/>
              <a:sym typeface="Roboto"/>
            </a:endParaRPr>
          </a:p>
        </p:txBody>
      </p:sp>
      <p:sp>
        <p:nvSpPr>
          <p:cNvPr id="302" name="Google Shape;302;p7"/>
          <p:cNvSpPr txBox="1"/>
          <p:nvPr/>
        </p:nvSpPr>
        <p:spPr>
          <a:xfrm>
            <a:off x="894475" y="1714700"/>
            <a:ext cx="30000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accent4"/>
                </a:solidFill>
                <a:highlight>
                  <a:srgbClr val="FFFFFF"/>
                </a:highlight>
                <a:latin typeface="Roboto"/>
                <a:ea typeface="Roboto"/>
                <a:cs typeface="Roboto"/>
                <a:sym typeface="Roboto"/>
              </a:rPr>
              <a:t>National  Level Policy/Scheme</a:t>
            </a:r>
            <a:endParaRPr b="0" i="0" sz="1100" u="none" cap="none" strike="noStrike">
              <a:solidFill>
                <a:schemeClr val="accent4"/>
              </a:solidFill>
              <a:highlight>
                <a:srgbClr val="FFFFFF"/>
              </a:highlight>
              <a:latin typeface="Roboto"/>
              <a:ea typeface="Roboto"/>
              <a:cs typeface="Roboto"/>
              <a:sym typeface="Roboto"/>
            </a:endParaRPr>
          </a:p>
        </p:txBody>
      </p:sp>
      <p:sp>
        <p:nvSpPr>
          <p:cNvPr id="303" name="Google Shape;303;p7"/>
          <p:cNvSpPr txBox="1"/>
          <p:nvPr/>
        </p:nvSpPr>
        <p:spPr>
          <a:xfrm>
            <a:off x="116725" y="4604150"/>
            <a:ext cx="4405800" cy="1851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The key stakeholders supporting the implementation of these policies along with their roles within the institutional environment has been detailed out </a:t>
            </a:r>
            <a:r>
              <a:rPr b="0" i="0" lang="en" sz="900" u="sng" cap="none" strike="noStrike">
                <a:solidFill>
                  <a:schemeClr val="hlink"/>
                </a:solidFill>
                <a:latin typeface="Roboto"/>
                <a:ea typeface="Roboto"/>
                <a:cs typeface="Roboto"/>
                <a:sym typeface="Roboto"/>
                <a:hlinkClick action="ppaction://hlinksldjump" r:id="rId3"/>
              </a:rPr>
              <a:t>here</a:t>
            </a:r>
            <a:endParaRPr b="0" i="0" sz="900" u="none" cap="none" strike="noStrike">
              <a:solidFill>
                <a:srgbClr val="000000"/>
              </a:solidFill>
              <a:latin typeface="Roboto"/>
              <a:ea typeface="Roboto"/>
              <a:cs typeface="Roboto"/>
              <a:sym typeface="Roboto"/>
            </a:endParaRPr>
          </a:p>
        </p:txBody>
      </p:sp>
      <p:sp>
        <p:nvSpPr>
          <p:cNvPr id="304" name="Google Shape;304;p7"/>
          <p:cNvSpPr txBox="1"/>
          <p:nvPr/>
        </p:nvSpPr>
        <p:spPr>
          <a:xfrm>
            <a:off x="1287775" y="4826350"/>
            <a:ext cx="7245300" cy="354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900"/>
              <a:buFont typeface="Arial"/>
              <a:buNone/>
            </a:pPr>
            <a:r>
              <a:rPr b="1" i="0" lang="en" sz="700" u="none" cap="none" strike="noStrike">
                <a:solidFill>
                  <a:srgbClr val="000000"/>
                </a:solidFill>
                <a:latin typeface="Roboto"/>
                <a:ea typeface="Roboto"/>
                <a:cs typeface="Roboto"/>
                <a:sym typeface="Roboto"/>
              </a:rPr>
              <a:t>Source:</a:t>
            </a:r>
            <a:r>
              <a:rPr b="0" i="0" lang="en" sz="700" u="none" cap="none" strike="noStrike">
                <a:solidFill>
                  <a:srgbClr val="3C78D8"/>
                </a:solidFill>
                <a:latin typeface="Roboto"/>
                <a:ea typeface="Roboto"/>
                <a:cs typeface="Roboto"/>
                <a:sym typeface="Roboto"/>
              </a:rPr>
              <a:t> </a:t>
            </a:r>
            <a:r>
              <a:rPr b="0" i="1" lang="en" sz="700" u="none" cap="none" strike="noStrike">
                <a:solidFill>
                  <a:schemeClr val="dk1"/>
                </a:solidFill>
                <a:latin typeface="Roboto"/>
                <a:ea typeface="Roboto"/>
                <a:cs typeface="Roboto"/>
                <a:sym typeface="Roboto"/>
              </a:rPr>
              <a:t>Primary Interaction with Dept of Horticulture, Govt of AP; Sattva Analysis</a:t>
            </a:r>
            <a:endParaRPr b="0" i="1" sz="700" u="none" cap="none" strike="noStrike">
              <a:solidFill>
                <a:schemeClr val="dk1"/>
              </a:solidFill>
              <a:latin typeface="Roboto"/>
              <a:ea typeface="Roboto"/>
              <a:cs typeface="Roboto"/>
              <a:sym typeface="Roboto"/>
            </a:endParaRPr>
          </a:p>
        </p:txBody>
      </p:sp>
      <p:sp>
        <p:nvSpPr>
          <p:cNvPr id="305" name="Google Shape;305;p7"/>
          <p:cNvSpPr txBox="1"/>
          <p:nvPr/>
        </p:nvSpPr>
        <p:spPr>
          <a:xfrm>
            <a:off x="191575" y="1960350"/>
            <a:ext cx="4405800" cy="51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000"/>
              <a:buFont typeface="Arial"/>
              <a:buNone/>
            </a:pPr>
            <a:r>
              <a:rPr b="1" i="1" lang="en" sz="1000" u="none" cap="none" strike="noStrike">
                <a:solidFill>
                  <a:srgbClr val="1F1F1F"/>
                </a:solidFill>
                <a:latin typeface="Roboto"/>
                <a:ea typeface="Roboto"/>
                <a:cs typeface="Roboto"/>
                <a:sym typeface="Roboto"/>
              </a:rPr>
              <a:t>The National Food Security Mission-Oil Palm (NFSM-OP) and the National Mission on Edible Oils (NMOOP), 2021</a:t>
            </a:r>
            <a:r>
              <a:rPr b="0" i="1" lang="en" sz="1000" u="none" cap="none" strike="noStrike">
                <a:solidFill>
                  <a:srgbClr val="1F1F1F"/>
                </a:solidFill>
                <a:latin typeface="Roboto"/>
                <a:ea typeface="Roboto"/>
                <a:cs typeface="Roboto"/>
                <a:sym typeface="Roboto"/>
              </a:rPr>
              <a:t> are the key national schemes</a:t>
            </a:r>
            <a:endParaRPr b="0" i="0" sz="1000" u="none" cap="none" strike="noStrike">
              <a:solidFill>
                <a:srgbClr val="000000"/>
              </a:solidFill>
              <a:latin typeface="Roboto"/>
              <a:ea typeface="Roboto"/>
              <a:cs typeface="Roboto"/>
              <a:sym typeface="Roboto"/>
            </a:endParaRPr>
          </a:p>
        </p:txBody>
      </p:sp>
      <p:sp>
        <p:nvSpPr>
          <p:cNvPr id="306" name="Google Shape;306;p7"/>
          <p:cNvSpPr txBox="1"/>
          <p:nvPr/>
        </p:nvSpPr>
        <p:spPr>
          <a:xfrm>
            <a:off x="5885150" y="1714700"/>
            <a:ext cx="17748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accent4"/>
                </a:solidFill>
                <a:highlight>
                  <a:schemeClr val="lt1"/>
                </a:highlight>
                <a:latin typeface="Roboto"/>
                <a:ea typeface="Roboto"/>
                <a:cs typeface="Roboto"/>
                <a:sym typeface="Roboto"/>
              </a:rPr>
              <a:t>State Level Policies</a:t>
            </a:r>
            <a:endParaRPr b="0" i="0" sz="1100" u="none" cap="none" strike="noStrike">
              <a:solidFill>
                <a:schemeClr val="accent4"/>
              </a:solidFill>
              <a:latin typeface="Roboto"/>
              <a:ea typeface="Roboto"/>
              <a:cs typeface="Roboto"/>
              <a:sym typeface="Roboto"/>
            </a:endParaRPr>
          </a:p>
        </p:txBody>
      </p:sp>
      <p:sp>
        <p:nvSpPr>
          <p:cNvPr id="307" name="Google Shape;307;p7"/>
          <p:cNvSpPr txBox="1"/>
          <p:nvPr/>
        </p:nvSpPr>
        <p:spPr>
          <a:xfrm>
            <a:off x="4912550" y="1977200"/>
            <a:ext cx="3757800" cy="2391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1F1F1F"/>
                </a:solidFill>
                <a:highlight>
                  <a:schemeClr val="lt1"/>
                </a:highlight>
                <a:latin typeface="Roboto"/>
                <a:ea typeface="Roboto"/>
                <a:cs typeface="Roboto"/>
                <a:sym typeface="Roboto"/>
              </a:rPr>
              <a:t>Andhra Pradesh</a:t>
            </a:r>
            <a:endParaRPr b="1" i="0" sz="1000" u="none" cap="none" strike="noStrike">
              <a:solidFill>
                <a:srgbClr val="1F1F1F"/>
              </a:solidFill>
              <a:highlight>
                <a:schemeClr val="lt1"/>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1F1F1F"/>
              </a:solidFill>
              <a:highlight>
                <a:schemeClr val="lt1"/>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Roboto"/>
                <a:ea typeface="Roboto"/>
                <a:cs typeface="Roboto"/>
                <a:sym typeface="Roboto"/>
              </a:rPr>
              <a:t>Plantations were encouraged through the </a:t>
            </a:r>
            <a:r>
              <a:rPr b="1" i="0" lang="en" sz="1000" u="none" cap="none" strike="noStrike">
                <a:solidFill>
                  <a:schemeClr val="dk1"/>
                </a:solidFill>
                <a:latin typeface="Roboto"/>
                <a:ea typeface="Roboto"/>
                <a:cs typeface="Roboto"/>
                <a:sym typeface="Roboto"/>
              </a:rPr>
              <a:t>DBT (Direct Beneficiary Transfers) scheme</a:t>
            </a:r>
            <a:r>
              <a:rPr b="0" i="0" lang="en" sz="1000" u="none" cap="none" strike="noStrike">
                <a:solidFill>
                  <a:schemeClr val="dk1"/>
                </a:solidFill>
                <a:latin typeface="Roboto"/>
                <a:ea typeface="Roboto"/>
                <a:cs typeface="Roboto"/>
                <a:sym typeface="Roboto"/>
              </a:rPr>
              <a:t> in 3 districts (East  Godavari, West Godavari &amp;  Krishna) in 1992 with </a:t>
            </a:r>
            <a:r>
              <a:rPr b="1" i="0" lang="en" sz="1000" u="none" cap="none" strike="noStrike">
                <a:solidFill>
                  <a:schemeClr val="dk1"/>
                </a:solidFill>
                <a:latin typeface="Roboto"/>
                <a:ea typeface="Roboto"/>
                <a:cs typeface="Roboto"/>
                <a:sym typeface="Roboto"/>
              </a:rPr>
              <a:t>support from Dept of Horticulture</a:t>
            </a:r>
            <a:endParaRPr b="1" i="0" sz="1000" u="none" cap="none" strike="noStrike">
              <a:solidFill>
                <a:schemeClr val="dk1"/>
              </a:solidFill>
              <a:latin typeface="Roboto"/>
              <a:ea typeface="Roboto"/>
              <a:cs typeface="Roboto"/>
              <a:sym typeface="Roboto"/>
            </a:endParaRPr>
          </a:p>
          <a:p>
            <a:pPr indent="0" lvl="0" marL="0" marR="0" rtl="0" algn="just">
              <a:lnSpc>
                <a:spcPct val="100000"/>
              </a:lnSpc>
              <a:spcBef>
                <a:spcPts val="1000"/>
              </a:spcBef>
              <a:spcAft>
                <a:spcPts val="0"/>
              </a:spcAft>
              <a:buClr>
                <a:srgbClr val="000000"/>
              </a:buClr>
              <a:buSzPts val="1000"/>
              <a:buFont typeface="Arial"/>
              <a:buNone/>
            </a:pPr>
            <a:r>
              <a:rPr b="0" i="0" lang="en" sz="1000" u="none" cap="none" strike="noStrike">
                <a:solidFill>
                  <a:srgbClr val="1F1F1F"/>
                </a:solidFill>
                <a:highlight>
                  <a:schemeClr val="lt1"/>
                </a:highlight>
                <a:latin typeface="Roboto"/>
                <a:ea typeface="Roboto"/>
                <a:cs typeface="Roboto"/>
                <a:sym typeface="Roboto"/>
              </a:rPr>
              <a:t>The </a:t>
            </a:r>
            <a:r>
              <a:rPr b="1" i="0" lang="en" sz="1000" u="none" cap="none" strike="noStrike">
                <a:solidFill>
                  <a:srgbClr val="1F1F1F"/>
                </a:solidFill>
                <a:highlight>
                  <a:schemeClr val="lt1"/>
                </a:highlight>
                <a:latin typeface="Roboto"/>
                <a:ea typeface="Roboto"/>
                <a:cs typeface="Roboto"/>
                <a:sym typeface="Roboto"/>
              </a:rPr>
              <a:t>Andhra Pradesh Oil Palm (Regulation of Production and Processing) Act, 1993</a:t>
            </a:r>
            <a:r>
              <a:rPr b="0" i="0" lang="en" sz="1000" u="none" cap="none" strike="noStrike">
                <a:solidFill>
                  <a:srgbClr val="1F1F1F"/>
                </a:solidFill>
                <a:highlight>
                  <a:schemeClr val="lt1"/>
                </a:highlight>
                <a:latin typeface="Roboto"/>
                <a:ea typeface="Roboto"/>
                <a:cs typeface="Roboto"/>
                <a:sym typeface="Roboto"/>
              </a:rPr>
              <a:t> and concurrently </a:t>
            </a:r>
            <a:r>
              <a:rPr b="1" i="0" lang="en" sz="1000" u="none" cap="none" strike="noStrike">
                <a:solidFill>
                  <a:srgbClr val="1F1F1F"/>
                </a:solidFill>
                <a:highlight>
                  <a:schemeClr val="lt1"/>
                </a:highlight>
                <a:latin typeface="Roboto"/>
                <a:ea typeface="Roboto"/>
                <a:cs typeface="Roboto"/>
                <a:sym typeface="Roboto"/>
              </a:rPr>
              <a:t>Andhra Pradesh Oil Palm (Regulation of Production and Processing) Rules, 2008 </a:t>
            </a:r>
            <a:r>
              <a:rPr b="0" i="0" lang="en" sz="1000" u="none" cap="none" strike="noStrike">
                <a:solidFill>
                  <a:srgbClr val="1F1F1F"/>
                </a:solidFill>
                <a:highlight>
                  <a:schemeClr val="lt1"/>
                </a:highlight>
                <a:latin typeface="Roboto"/>
                <a:ea typeface="Roboto"/>
                <a:cs typeface="Roboto"/>
                <a:sym typeface="Roboto"/>
              </a:rPr>
              <a:t>determines the current production and processing regulations-</a:t>
            </a:r>
            <a:endParaRPr b="0" i="0" sz="1000" u="none" cap="none" strike="noStrike">
              <a:solidFill>
                <a:srgbClr val="1F1F1F"/>
              </a:solidFill>
              <a:highlight>
                <a:schemeClr val="lt1"/>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500"/>
              <a:buFont typeface="Arial"/>
              <a:buNone/>
            </a:pPr>
            <a:r>
              <a:t/>
            </a:r>
            <a:endParaRPr b="0" i="0" sz="500" u="none" cap="none" strike="noStrike">
              <a:solidFill>
                <a:srgbClr val="1F1F1F"/>
              </a:solidFill>
              <a:highlight>
                <a:schemeClr val="lt1"/>
              </a:highlight>
              <a:latin typeface="Roboto"/>
              <a:ea typeface="Roboto"/>
              <a:cs typeface="Roboto"/>
              <a:sym typeface="Roboto"/>
            </a:endParaRPr>
          </a:p>
          <a:p>
            <a:pPr indent="-171450" lvl="0" marL="171450" marR="0" rtl="0" algn="just">
              <a:lnSpc>
                <a:spcPct val="100000"/>
              </a:lnSpc>
              <a:spcBef>
                <a:spcPts val="0"/>
              </a:spcBef>
              <a:spcAft>
                <a:spcPts val="0"/>
              </a:spcAft>
              <a:buClr>
                <a:srgbClr val="1F1F1F"/>
              </a:buClr>
              <a:buSzPts val="1000"/>
              <a:buFont typeface="Roboto"/>
              <a:buChar char="●"/>
            </a:pPr>
            <a:r>
              <a:rPr b="0" i="0" lang="en" sz="1000" u="none" cap="none" strike="noStrike">
                <a:solidFill>
                  <a:srgbClr val="1F1F1F"/>
                </a:solidFill>
                <a:highlight>
                  <a:schemeClr val="lt1"/>
                </a:highlight>
                <a:latin typeface="Roboto"/>
                <a:ea typeface="Roboto"/>
                <a:cs typeface="Roboto"/>
                <a:sym typeface="Roboto"/>
              </a:rPr>
              <a:t>Regulation of cultivation</a:t>
            </a:r>
            <a:endParaRPr b="0" i="0" sz="1000" u="none" cap="none" strike="noStrike">
              <a:solidFill>
                <a:srgbClr val="1F1F1F"/>
              </a:solidFill>
              <a:highlight>
                <a:schemeClr val="lt1"/>
              </a:highlight>
              <a:latin typeface="Roboto"/>
              <a:ea typeface="Roboto"/>
              <a:cs typeface="Roboto"/>
              <a:sym typeface="Roboto"/>
            </a:endParaRPr>
          </a:p>
          <a:p>
            <a:pPr indent="-171450" lvl="0" marL="171450" marR="0" rtl="0" algn="just">
              <a:lnSpc>
                <a:spcPct val="100000"/>
              </a:lnSpc>
              <a:spcBef>
                <a:spcPts val="0"/>
              </a:spcBef>
              <a:spcAft>
                <a:spcPts val="0"/>
              </a:spcAft>
              <a:buClr>
                <a:srgbClr val="1F1F1F"/>
              </a:buClr>
              <a:buSzPts val="1000"/>
              <a:buFont typeface="Roboto"/>
              <a:buChar char="●"/>
            </a:pPr>
            <a:r>
              <a:rPr b="0" i="0" lang="en" sz="1000" u="none" cap="none" strike="noStrike">
                <a:solidFill>
                  <a:srgbClr val="1F1F1F"/>
                </a:solidFill>
                <a:highlight>
                  <a:schemeClr val="lt1"/>
                </a:highlight>
                <a:latin typeface="Roboto"/>
                <a:ea typeface="Roboto"/>
                <a:cs typeface="Roboto"/>
                <a:sym typeface="Roboto"/>
              </a:rPr>
              <a:t>Designation of factory zones linked to processing facilities</a:t>
            </a:r>
            <a:endParaRPr b="0" i="0" sz="1000" u="none" cap="none" strike="noStrike">
              <a:solidFill>
                <a:srgbClr val="1F1F1F"/>
              </a:solidFill>
              <a:highlight>
                <a:schemeClr val="lt1"/>
              </a:highlight>
              <a:latin typeface="Roboto"/>
              <a:ea typeface="Roboto"/>
              <a:cs typeface="Roboto"/>
              <a:sym typeface="Roboto"/>
            </a:endParaRPr>
          </a:p>
          <a:p>
            <a:pPr indent="-171450" lvl="0" marL="171450" marR="0" rtl="0" algn="just">
              <a:lnSpc>
                <a:spcPct val="100000"/>
              </a:lnSpc>
              <a:spcBef>
                <a:spcPts val="0"/>
              </a:spcBef>
              <a:spcAft>
                <a:spcPts val="0"/>
              </a:spcAft>
              <a:buClr>
                <a:srgbClr val="1F1F1F"/>
              </a:buClr>
              <a:buSzPts val="1000"/>
              <a:buFont typeface="Roboto"/>
              <a:buChar char="●"/>
            </a:pPr>
            <a:r>
              <a:rPr b="0" i="0" lang="en" sz="1000" u="none" cap="none" strike="noStrike">
                <a:solidFill>
                  <a:srgbClr val="1F1F1F"/>
                </a:solidFill>
                <a:highlight>
                  <a:schemeClr val="lt1"/>
                </a:highlight>
                <a:latin typeface="Roboto"/>
                <a:ea typeface="Roboto"/>
                <a:cs typeface="Roboto"/>
                <a:sym typeface="Roboto"/>
              </a:rPr>
              <a:t>Processing and marketing </a:t>
            </a:r>
            <a:endParaRPr b="0" i="0" sz="1000" u="none" cap="none" strike="noStrike">
              <a:solidFill>
                <a:srgbClr val="000000"/>
              </a:solidFill>
              <a:latin typeface="Arial"/>
              <a:ea typeface="Arial"/>
              <a:cs typeface="Arial"/>
              <a:sym typeface="Arial"/>
            </a:endParaRPr>
          </a:p>
        </p:txBody>
      </p:sp>
      <p:sp>
        <p:nvSpPr>
          <p:cNvPr id="308" name="Google Shape;308;p7"/>
          <p:cNvSpPr/>
          <p:nvPr/>
        </p:nvSpPr>
        <p:spPr>
          <a:xfrm>
            <a:off x="4601275" y="1790900"/>
            <a:ext cx="189000" cy="2965800"/>
          </a:xfrm>
          <a:prstGeom prst="homePlat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70"/>
          <p:cNvSpPr txBox="1"/>
          <p:nvPr/>
        </p:nvSpPr>
        <p:spPr>
          <a:xfrm>
            <a:off x="51650" y="95450"/>
            <a:ext cx="8834400" cy="81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Sources for Secondary Research (2/2)</a:t>
            </a:r>
            <a:endParaRPr b="1" i="0" sz="1600" u="none" cap="none" strike="noStrike">
              <a:solidFill>
                <a:schemeClr val="dk2"/>
              </a:solidFill>
              <a:latin typeface="Tahoma"/>
              <a:ea typeface="Tahoma"/>
              <a:cs typeface="Tahoma"/>
              <a:sym typeface="Tahoma"/>
            </a:endParaRPr>
          </a:p>
        </p:txBody>
      </p:sp>
      <p:graphicFrame>
        <p:nvGraphicFramePr>
          <p:cNvPr id="1658" name="Google Shape;1658;p70"/>
          <p:cNvGraphicFramePr/>
          <p:nvPr/>
        </p:nvGraphicFramePr>
        <p:xfrm>
          <a:off x="144475" y="914400"/>
          <a:ext cx="3000000" cy="3000000"/>
        </p:xfrm>
        <a:graphic>
          <a:graphicData uri="http://schemas.openxmlformats.org/drawingml/2006/table">
            <a:tbl>
              <a:tblPr>
                <a:noFill/>
                <a:tableStyleId>{4E67C2F1-FCB2-49F8-81B2-66EDE8761949}</a:tableStyleId>
              </a:tblPr>
              <a:tblGrid>
                <a:gridCol w="393875"/>
                <a:gridCol w="7922875"/>
              </a:tblGrid>
              <a:tr h="149400">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a:t>
                      </a:r>
                      <a:endParaRPr b="1" sz="1000" u="none" cap="none" strike="noStrike">
                        <a:solidFill>
                          <a:schemeClr val="lt1"/>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47A5C"/>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 sz="1000" u="none" cap="none" strike="noStrike">
                          <a:solidFill>
                            <a:schemeClr val="lt1"/>
                          </a:solidFill>
                          <a:latin typeface="Roboto"/>
                          <a:ea typeface="Roboto"/>
                          <a:cs typeface="Roboto"/>
                          <a:sym typeface="Roboto"/>
                        </a:rPr>
                        <a:t>Source and Link</a:t>
                      </a:r>
                      <a:endParaRPr b="1" sz="1000" u="none" cap="none" strike="noStrike">
                        <a:solidFill>
                          <a:schemeClr val="lt1"/>
                        </a:solidFill>
                        <a:latin typeface="Roboto"/>
                        <a:ea typeface="Roboto"/>
                        <a:cs typeface="Roboto"/>
                        <a:sym typeface="Roboto"/>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347A5C"/>
                    </a:solidFill>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20</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3"/>
                        </a:rPr>
                        <a:t>Oil palm push in the northeast may impact biodiversity, water table, say experts | Latest News India - Hindustan Times</a:t>
                      </a:r>
                      <a:endParaRPr sz="1000" u="sng" cap="none" strike="noStrike">
                        <a:solidFill>
                          <a:schemeClr val="hlink"/>
                        </a:solidFill>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7165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21</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4"/>
                        </a:rPr>
                        <a:t>Oil palm in Assam: Non-remunerative price and adverse impact on intercropping compel a section of farmers in Goalpara and Kamrup to withdraw from it</a:t>
                      </a:r>
                      <a:endParaRPr sz="1000" u="sng" cap="none" strike="noStrike">
                        <a:solidFill>
                          <a:schemeClr val="hlink"/>
                        </a:solidFill>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22</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5"/>
                        </a:rPr>
                        <a:t>Improving the Livelihoods of Palm Oil Smallholders: the Role of the Private Sector</a:t>
                      </a:r>
                      <a:endParaRPr sz="1000" u="sng" cap="none" strike="noStrike">
                        <a:solidFill>
                          <a:schemeClr val="hlink"/>
                        </a:solidFill>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23</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6"/>
                        </a:rPr>
                        <a:t>Oil Palm Cultivation Best Practices by IIOPR-ICAR</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24</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7"/>
                        </a:rPr>
                        <a:t>Wastelands of India – Peepli</a:t>
                      </a:r>
                      <a:endParaRPr sz="1000" u="sng" cap="none" strike="noStrike">
                        <a:solidFill>
                          <a:schemeClr val="hlink"/>
                        </a:solidFill>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9400">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25</a:t>
                      </a:r>
                      <a:endParaRPr sz="1000" u="none" cap="none" strike="noStrike"/>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8"/>
                        </a:rPr>
                        <a:t>How India's palm oil push is changing land relations in the North East</a:t>
                      </a:r>
                      <a:endParaRPr sz="1000" u="sng" cap="none" strike="noStrike">
                        <a:solidFill>
                          <a:schemeClr val="hlink"/>
                        </a:solidFill>
                      </a:endParaRPr>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8"/>
          <p:cNvSpPr txBox="1"/>
          <p:nvPr/>
        </p:nvSpPr>
        <p:spPr>
          <a:xfrm>
            <a:off x="228600" y="4724400"/>
            <a:ext cx="69468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Roboto"/>
                <a:ea typeface="Roboto"/>
                <a:cs typeface="Roboto"/>
                <a:sym typeface="Roboto"/>
              </a:rPr>
              <a:t>*VP of FFB per ton shall be 14.3% of the annual average price of CPO of the last 5 years adjusted with wholesale price index (WPI) of all India.</a:t>
            </a:r>
            <a:endParaRPr b="0" i="0" sz="700" u="none" cap="none" strike="noStrike">
              <a:solidFill>
                <a:srgbClr val="000000"/>
              </a:solidFill>
              <a:latin typeface="Roboto"/>
              <a:ea typeface="Roboto"/>
              <a:cs typeface="Roboto"/>
              <a:sym typeface="Roboto"/>
            </a:endParaRPr>
          </a:p>
        </p:txBody>
      </p:sp>
      <p:sp>
        <p:nvSpPr>
          <p:cNvPr id="314" name="Google Shape;314;p8"/>
          <p:cNvSpPr/>
          <p:nvPr/>
        </p:nvSpPr>
        <p:spPr>
          <a:xfrm>
            <a:off x="4393863" y="3216927"/>
            <a:ext cx="4458600" cy="9963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In order to provide a complete package for oil palm development, new mills will be setup in </a:t>
            </a:r>
            <a:r>
              <a:rPr b="1" i="0" lang="en" sz="1000" u="none" cap="none" strike="noStrike">
                <a:solidFill>
                  <a:srgbClr val="000000"/>
                </a:solidFill>
                <a:latin typeface="Roboto"/>
                <a:ea typeface="Roboto"/>
                <a:cs typeface="Roboto"/>
                <a:sym typeface="Roboto"/>
              </a:rPr>
              <a:t>NE states @ 50% of the cost limited to Rs. 500.00 lakhs for a FFB processing unit of 5 MT/hr for newly planted oil palm area</a:t>
            </a:r>
            <a:r>
              <a:rPr b="0" i="0" lang="en" sz="1000" u="none" cap="none" strike="noStrike">
                <a:solidFill>
                  <a:srgbClr val="000000"/>
                </a:solidFill>
                <a:latin typeface="Roboto"/>
                <a:ea typeface="Roboto"/>
                <a:cs typeface="Roboto"/>
                <a:sym typeface="Roboto"/>
              </a:rPr>
              <a:t>. The land for mills will be provided by the State Govt to the processor on lease / rent / purchase basis. </a:t>
            </a:r>
            <a:endParaRPr b="0" i="0" sz="1000" u="none" cap="none" strike="noStrike">
              <a:solidFill>
                <a:srgbClr val="000000"/>
              </a:solidFill>
              <a:latin typeface="Roboto"/>
              <a:ea typeface="Roboto"/>
              <a:cs typeface="Roboto"/>
              <a:sym typeface="Roboto"/>
            </a:endParaRPr>
          </a:p>
        </p:txBody>
      </p:sp>
      <p:sp>
        <p:nvSpPr>
          <p:cNvPr id="315" name="Google Shape;315;p8"/>
          <p:cNvSpPr txBox="1"/>
          <p:nvPr/>
        </p:nvSpPr>
        <p:spPr>
          <a:xfrm>
            <a:off x="51650" y="78650"/>
            <a:ext cx="8819700" cy="83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chemeClr val="dk2"/>
                </a:solidFill>
                <a:latin typeface="Tahoma"/>
                <a:ea typeface="Tahoma"/>
                <a:cs typeface="Tahoma"/>
                <a:sym typeface="Tahoma"/>
              </a:rPr>
              <a:t>NMEO-OP</a:t>
            </a:r>
            <a:r>
              <a:rPr b="0" i="0" lang="en" sz="1600" u="none" cap="none" strike="noStrike">
                <a:solidFill>
                  <a:schemeClr val="dk2"/>
                </a:solidFill>
                <a:latin typeface="Tahoma"/>
                <a:ea typeface="Tahoma"/>
                <a:cs typeface="Tahoma"/>
                <a:sym typeface="Tahoma"/>
              </a:rPr>
              <a:t> is a </a:t>
            </a:r>
            <a:r>
              <a:rPr b="1" i="0" lang="en" sz="1600" u="none" cap="none" strike="noStrike">
                <a:solidFill>
                  <a:schemeClr val="dk2"/>
                </a:solidFill>
                <a:latin typeface="Tahoma"/>
                <a:ea typeface="Tahoma"/>
                <a:cs typeface="Tahoma"/>
                <a:sym typeface="Tahoma"/>
              </a:rPr>
              <a:t>Centrally Sponsored Scheme</a:t>
            </a:r>
            <a:r>
              <a:rPr b="0" i="0" lang="en" sz="1600" u="none" cap="none" strike="noStrike">
                <a:solidFill>
                  <a:schemeClr val="dk2"/>
                </a:solidFill>
                <a:latin typeface="Tahoma"/>
                <a:ea typeface="Tahoma"/>
                <a:cs typeface="Tahoma"/>
                <a:sym typeface="Tahoma"/>
              </a:rPr>
              <a:t> being implemented in 20 states covering 284 districts in India over a period of five years with the aim to </a:t>
            </a:r>
            <a:r>
              <a:rPr b="1" i="0" lang="en" sz="1600" u="none" cap="none" strike="noStrike">
                <a:solidFill>
                  <a:schemeClr val="dk2"/>
                </a:solidFill>
                <a:latin typeface="Tahoma"/>
                <a:ea typeface="Tahoma"/>
                <a:cs typeface="Tahoma"/>
                <a:sym typeface="Tahoma"/>
              </a:rPr>
              <a:t>enhance the edible oilseeds production and oils availability</a:t>
            </a:r>
            <a:r>
              <a:rPr b="0" i="0" lang="en" sz="1600" u="none" cap="none" strike="noStrike">
                <a:solidFill>
                  <a:schemeClr val="dk2"/>
                </a:solidFill>
                <a:latin typeface="Tahoma"/>
                <a:ea typeface="Tahoma"/>
                <a:cs typeface="Tahoma"/>
                <a:sym typeface="Tahoma"/>
              </a:rPr>
              <a:t> in the country</a:t>
            </a:r>
            <a:endParaRPr b="0" i="0" sz="1600" u="none" cap="none" strike="noStrike">
              <a:solidFill>
                <a:schemeClr val="dk2"/>
              </a:solidFill>
              <a:latin typeface="Tahoma"/>
              <a:ea typeface="Tahoma"/>
              <a:cs typeface="Tahoma"/>
              <a:sym typeface="Tahoma"/>
            </a:endParaRPr>
          </a:p>
        </p:txBody>
      </p:sp>
      <p:sp>
        <p:nvSpPr>
          <p:cNvPr id="316" name="Google Shape;316;p8"/>
          <p:cNvSpPr/>
          <p:nvPr/>
        </p:nvSpPr>
        <p:spPr>
          <a:xfrm>
            <a:off x="4393863" y="2115600"/>
            <a:ext cx="4458600" cy="9963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In addition to supporting farmers with subsidies and supply of planting material, intercropping during gestation period, drip irrigation etc., the scheme has introduced a </a:t>
            </a:r>
            <a:r>
              <a:rPr b="1" i="0" lang="en" sz="1000" u="none" cap="none" strike="noStrike">
                <a:solidFill>
                  <a:srgbClr val="000000"/>
                </a:solidFill>
                <a:latin typeface="Roboto"/>
                <a:ea typeface="Roboto"/>
                <a:cs typeface="Roboto"/>
                <a:sym typeface="Roboto"/>
              </a:rPr>
              <a:t>Viability Price (VP)*</a:t>
            </a:r>
            <a:r>
              <a:rPr b="0" i="0" lang="en" sz="1000" u="none" cap="none" strike="noStrike">
                <a:solidFill>
                  <a:srgbClr val="000000"/>
                </a:solidFill>
                <a:latin typeface="Roboto"/>
                <a:ea typeface="Roboto"/>
                <a:cs typeface="Roboto"/>
                <a:sym typeface="Roboto"/>
              </a:rPr>
              <a:t> to insulate them from fluctuations in the international price. If the payment to farmers by the industry is below the VP, the Government will provide a </a:t>
            </a:r>
            <a:r>
              <a:rPr b="1" i="0" lang="en" sz="1000" u="none" cap="none" strike="noStrike">
                <a:solidFill>
                  <a:srgbClr val="000000"/>
                </a:solidFill>
                <a:latin typeface="Roboto"/>
                <a:ea typeface="Roboto"/>
                <a:cs typeface="Roboto"/>
                <a:sym typeface="Roboto"/>
              </a:rPr>
              <a:t>Viability Gap Payment (VGP)</a:t>
            </a:r>
            <a:r>
              <a:rPr b="0" i="0" lang="en" sz="1000" u="none" cap="none" strike="noStrike">
                <a:solidFill>
                  <a:srgbClr val="000000"/>
                </a:solidFill>
                <a:latin typeface="Roboto"/>
                <a:ea typeface="Roboto"/>
                <a:cs typeface="Roboto"/>
                <a:sym typeface="Roboto"/>
              </a:rPr>
              <a:t>.</a:t>
            </a:r>
            <a:endParaRPr b="0" i="0" sz="1000" u="none" cap="none" strike="noStrike">
              <a:solidFill>
                <a:srgbClr val="000000"/>
              </a:solidFill>
              <a:latin typeface="Roboto"/>
              <a:ea typeface="Roboto"/>
              <a:cs typeface="Roboto"/>
              <a:sym typeface="Roboto"/>
            </a:endParaRPr>
          </a:p>
        </p:txBody>
      </p:sp>
      <p:sp>
        <p:nvSpPr>
          <p:cNvPr id="317" name="Google Shape;317;p8"/>
          <p:cNvSpPr txBox="1"/>
          <p:nvPr/>
        </p:nvSpPr>
        <p:spPr>
          <a:xfrm>
            <a:off x="70538" y="2156000"/>
            <a:ext cx="3602400" cy="2097600"/>
          </a:xfrm>
          <a:prstGeom prst="rect">
            <a:avLst/>
          </a:prstGeom>
          <a:noFill/>
          <a:ln cap="flat" cmpd="sng" w="9525">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234950" lvl="0" marL="285750" marR="0" rtl="0" algn="just">
              <a:lnSpc>
                <a:spcPct val="115000"/>
              </a:lnSpc>
              <a:spcBef>
                <a:spcPts val="0"/>
              </a:spcBef>
              <a:spcAft>
                <a:spcPts val="0"/>
              </a:spcAft>
              <a:buClr>
                <a:schemeClr val="dk1"/>
              </a:buClr>
              <a:buSzPts val="1000"/>
              <a:buFont typeface="Roboto"/>
              <a:buChar char="●"/>
            </a:pPr>
            <a:r>
              <a:rPr b="0" i="0" lang="en" sz="1000" u="none" cap="none" strike="noStrike">
                <a:solidFill>
                  <a:schemeClr val="dk1"/>
                </a:solidFill>
                <a:highlight>
                  <a:srgbClr val="FFFFFF"/>
                </a:highlight>
                <a:latin typeface="Roboto"/>
                <a:ea typeface="Roboto"/>
                <a:cs typeface="Roboto"/>
                <a:sym typeface="Roboto"/>
              </a:rPr>
              <a:t>Increasing production of seedlings by establishment of seed garden nurseries of oil palm to assure domestic availability of seedlings</a:t>
            </a:r>
            <a:endParaRPr b="0" i="0" sz="1000" u="none" cap="none" strike="noStrike">
              <a:solidFill>
                <a:schemeClr val="dk1"/>
              </a:solidFill>
              <a:highlight>
                <a:srgbClr val="FFFFFF"/>
              </a:highlight>
              <a:latin typeface="Roboto"/>
              <a:ea typeface="Roboto"/>
              <a:cs typeface="Roboto"/>
              <a:sym typeface="Roboto"/>
            </a:endParaRPr>
          </a:p>
          <a:p>
            <a:pPr indent="-234950" lvl="0" marL="285750" marR="0" rtl="0" algn="just">
              <a:lnSpc>
                <a:spcPct val="115000"/>
              </a:lnSpc>
              <a:spcBef>
                <a:spcPts val="0"/>
              </a:spcBef>
              <a:spcAft>
                <a:spcPts val="0"/>
              </a:spcAft>
              <a:buClr>
                <a:schemeClr val="dk1"/>
              </a:buClr>
              <a:buSzPts val="1000"/>
              <a:buFont typeface="Roboto"/>
              <a:buChar char="●"/>
            </a:pPr>
            <a:r>
              <a:rPr b="0" i="0" lang="en" sz="1000" u="none" cap="none" strike="noStrike">
                <a:solidFill>
                  <a:schemeClr val="dk1"/>
                </a:solidFill>
                <a:highlight>
                  <a:srgbClr val="FFFFFF"/>
                </a:highlight>
                <a:latin typeface="Roboto"/>
                <a:ea typeface="Roboto"/>
                <a:cs typeface="Roboto"/>
                <a:sym typeface="Roboto"/>
              </a:rPr>
              <a:t>Improving productivity of FFBs</a:t>
            </a:r>
            <a:endParaRPr b="0" i="0" sz="1000" u="none" cap="none" strike="noStrike">
              <a:solidFill>
                <a:schemeClr val="dk1"/>
              </a:solidFill>
              <a:highlight>
                <a:srgbClr val="FFFFFF"/>
              </a:highlight>
              <a:latin typeface="Roboto"/>
              <a:ea typeface="Roboto"/>
              <a:cs typeface="Roboto"/>
              <a:sym typeface="Roboto"/>
            </a:endParaRPr>
          </a:p>
          <a:p>
            <a:pPr indent="-234950" lvl="0" marL="285750" marR="0" rtl="0" algn="just">
              <a:lnSpc>
                <a:spcPct val="115000"/>
              </a:lnSpc>
              <a:spcBef>
                <a:spcPts val="0"/>
              </a:spcBef>
              <a:spcAft>
                <a:spcPts val="0"/>
              </a:spcAft>
              <a:buClr>
                <a:schemeClr val="dk1"/>
              </a:buClr>
              <a:buSzPts val="1000"/>
              <a:buFont typeface="Roboto"/>
              <a:buChar char="●"/>
            </a:pPr>
            <a:r>
              <a:rPr b="0" i="0" lang="en" sz="1000" u="none" cap="none" strike="noStrike">
                <a:solidFill>
                  <a:schemeClr val="dk1"/>
                </a:solidFill>
                <a:highlight>
                  <a:srgbClr val="FFFFFF"/>
                </a:highlight>
                <a:latin typeface="Roboto"/>
                <a:ea typeface="Roboto"/>
                <a:cs typeface="Roboto"/>
                <a:sym typeface="Roboto"/>
              </a:rPr>
              <a:t>Increasing drip irrigation coverage under oil palm</a:t>
            </a:r>
            <a:endParaRPr b="0" i="0" sz="1000" u="none" cap="none" strike="noStrike">
              <a:solidFill>
                <a:schemeClr val="dk1"/>
              </a:solidFill>
              <a:highlight>
                <a:srgbClr val="FFFFFF"/>
              </a:highlight>
              <a:latin typeface="Roboto"/>
              <a:ea typeface="Roboto"/>
              <a:cs typeface="Roboto"/>
              <a:sym typeface="Roboto"/>
            </a:endParaRPr>
          </a:p>
          <a:p>
            <a:pPr indent="-234950" lvl="0" marL="285750" marR="0" rtl="0" algn="just">
              <a:lnSpc>
                <a:spcPct val="115000"/>
              </a:lnSpc>
              <a:spcBef>
                <a:spcPts val="0"/>
              </a:spcBef>
              <a:spcAft>
                <a:spcPts val="0"/>
              </a:spcAft>
              <a:buClr>
                <a:schemeClr val="dk1"/>
              </a:buClr>
              <a:buSzPts val="1000"/>
              <a:buFont typeface="Roboto"/>
              <a:buChar char="●"/>
            </a:pPr>
            <a:r>
              <a:rPr b="0" i="0" lang="en" sz="1000" u="none" cap="none" strike="noStrike">
                <a:solidFill>
                  <a:schemeClr val="dk1"/>
                </a:solidFill>
                <a:highlight>
                  <a:srgbClr val="FFFFFF"/>
                </a:highlight>
                <a:latin typeface="Roboto"/>
                <a:ea typeface="Roboto"/>
                <a:cs typeface="Roboto"/>
                <a:sym typeface="Roboto"/>
              </a:rPr>
              <a:t>Diversification of area from low yielding cereals crops to oil palm</a:t>
            </a:r>
            <a:endParaRPr b="0" i="0" sz="1000" u="none" cap="none" strike="noStrike">
              <a:solidFill>
                <a:schemeClr val="dk1"/>
              </a:solidFill>
              <a:highlight>
                <a:srgbClr val="FFFFFF"/>
              </a:highlight>
              <a:latin typeface="Roboto"/>
              <a:ea typeface="Roboto"/>
              <a:cs typeface="Roboto"/>
              <a:sym typeface="Roboto"/>
            </a:endParaRPr>
          </a:p>
          <a:p>
            <a:pPr indent="-234950" lvl="0" marL="285750" marR="0" rtl="0" algn="just">
              <a:lnSpc>
                <a:spcPct val="115000"/>
              </a:lnSpc>
              <a:spcBef>
                <a:spcPts val="0"/>
              </a:spcBef>
              <a:spcAft>
                <a:spcPts val="0"/>
              </a:spcAft>
              <a:buClr>
                <a:schemeClr val="dk1"/>
              </a:buClr>
              <a:buSzPts val="1000"/>
              <a:buFont typeface="Roboto"/>
              <a:buChar char="●"/>
            </a:pPr>
            <a:r>
              <a:rPr b="0" i="0" lang="en" sz="1000" u="none" cap="none" strike="noStrike">
                <a:solidFill>
                  <a:schemeClr val="dk1"/>
                </a:solidFill>
                <a:highlight>
                  <a:srgbClr val="FFFFFF"/>
                </a:highlight>
                <a:latin typeface="Roboto"/>
                <a:ea typeface="Roboto"/>
                <a:cs typeface="Roboto"/>
                <a:sym typeface="Roboto"/>
              </a:rPr>
              <a:t>Inter-cropping during gestation period of 4 years, would provide economic return to the farmers when there is no production</a:t>
            </a:r>
            <a:endParaRPr b="0" i="0" sz="1000" u="none" cap="none" strike="noStrike">
              <a:solidFill>
                <a:schemeClr val="dk1"/>
              </a:solidFill>
              <a:highlight>
                <a:srgbClr val="FFFFFF"/>
              </a:highlight>
              <a:latin typeface="Roboto"/>
              <a:ea typeface="Roboto"/>
              <a:cs typeface="Roboto"/>
              <a:sym typeface="Roboto"/>
            </a:endParaRPr>
          </a:p>
        </p:txBody>
      </p:sp>
      <p:pic>
        <p:nvPicPr>
          <p:cNvPr id="318" name="Google Shape;318;p8"/>
          <p:cNvPicPr preferRelativeResize="0"/>
          <p:nvPr/>
        </p:nvPicPr>
        <p:blipFill rotWithShape="1">
          <a:blip r:embed="rId3">
            <a:alphaModFix/>
          </a:blip>
          <a:srcRect b="0" l="0" r="0" t="0"/>
          <a:stretch/>
        </p:blipFill>
        <p:spPr>
          <a:xfrm>
            <a:off x="3805375" y="2256300"/>
            <a:ext cx="532200" cy="532200"/>
          </a:xfrm>
          <a:prstGeom prst="rect">
            <a:avLst/>
          </a:prstGeom>
          <a:noFill/>
          <a:ln>
            <a:noFill/>
          </a:ln>
        </p:spPr>
      </p:pic>
      <p:pic>
        <p:nvPicPr>
          <p:cNvPr id="319" name="Google Shape;319;p8"/>
          <p:cNvPicPr preferRelativeResize="0"/>
          <p:nvPr/>
        </p:nvPicPr>
        <p:blipFill rotWithShape="1">
          <a:blip r:embed="rId4">
            <a:alphaModFix/>
          </a:blip>
          <a:srcRect b="0" l="0" r="0" t="0"/>
          <a:stretch/>
        </p:blipFill>
        <p:spPr>
          <a:xfrm>
            <a:off x="3791388" y="3347300"/>
            <a:ext cx="532200" cy="532200"/>
          </a:xfrm>
          <a:prstGeom prst="rect">
            <a:avLst/>
          </a:prstGeom>
          <a:noFill/>
          <a:ln>
            <a:noFill/>
          </a:ln>
        </p:spPr>
      </p:pic>
      <p:sp>
        <p:nvSpPr>
          <p:cNvPr id="320" name="Google Shape;320;p8"/>
          <p:cNvSpPr txBox="1"/>
          <p:nvPr/>
        </p:nvSpPr>
        <p:spPr>
          <a:xfrm>
            <a:off x="374238" y="1803650"/>
            <a:ext cx="30000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1" i="0" lang="en" sz="1000" u="none" cap="none" strike="noStrike">
                <a:solidFill>
                  <a:schemeClr val="dk1"/>
                </a:solidFill>
                <a:highlight>
                  <a:schemeClr val="lt1"/>
                </a:highlight>
                <a:latin typeface="Roboto"/>
                <a:ea typeface="Roboto"/>
                <a:cs typeface="Roboto"/>
                <a:sym typeface="Roboto"/>
              </a:rPr>
              <a:t>Key strategies under the NMEO-OP</a:t>
            </a:r>
            <a:r>
              <a:rPr b="0" i="0" lang="en" sz="1000" u="none" cap="none" strike="noStrike">
                <a:solidFill>
                  <a:schemeClr val="dk1"/>
                </a:solidFill>
                <a:highlight>
                  <a:schemeClr val="lt1"/>
                </a:highlight>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p:txBody>
      </p:sp>
      <p:sp>
        <p:nvSpPr>
          <p:cNvPr id="321" name="Google Shape;321;p8"/>
          <p:cNvSpPr txBox="1"/>
          <p:nvPr/>
        </p:nvSpPr>
        <p:spPr>
          <a:xfrm>
            <a:off x="5048088" y="1803650"/>
            <a:ext cx="30000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1" i="0" lang="en" sz="1000" u="none" cap="none" strike="noStrike">
                <a:solidFill>
                  <a:schemeClr val="dk1"/>
                </a:solidFill>
                <a:highlight>
                  <a:schemeClr val="lt1"/>
                </a:highlight>
                <a:latin typeface="Roboto"/>
                <a:ea typeface="Roboto"/>
                <a:cs typeface="Roboto"/>
                <a:sym typeface="Roboto"/>
              </a:rPr>
              <a:t>Key features of NMEO-OP</a:t>
            </a:r>
            <a:r>
              <a:rPr b="0" i="0" lang="en" sz="1000" u="none" cap="none" strike="noStrike">
                <a:solidFill>
                  <a:schemeClr val="dk1"/>
                </a:solidFill>
                <a:highlight>
                  <a:schemeClr val="lt1"/>
                </a:highlight>
                <a:latin typeface="Roboto"/>
                <a:ea typeface="Roboto"/>
                <a:cs typeface="Roboto"/>
                <a:sym typeface="Roboto"/>
              </a:rPr>
              <a:t> </a:t>
            </a:r>
            <a:endParaRPr b="0" i="0" sz="1000" u="none" cap="none" strike="noStrike">
              <a:solidFill>
                <a:srgbClr val="000000"/>
              </a:solidFill>
              <a:latin typeface="Roboto"/>
              <a:ea typeface="Roboto"/>
              <a:cs typeface="Roboto"/>
              <a:sym typeface="Roboto"/>
            </a:endParaRPr>
          </a:p>
        </p:txBody>
      </p:sp>
      <p:sp>
        <p:nvSpPr>
          <p:cNvPr id="322" name="Google Shape;322;p8"/>
          <p:cNvSpPr txBox="1"/>
          <p:nvPr/>
        </p:nvSpPr>
        <p:spPr>
          <a:xfrm>
            <a:off x="51650" y="986150"/>
            <a:ext cx="8819700" cy="745800"/>
          </a:xfrm>
          <a:prstGeom prst="rect">
            <a:avLst/>
          </a:prstGeom>
          <a:solidFill>
            <a:srgbClr val="FEEFC3"/>
          </a:solidFill>
          <a:ln>
            <a:noFill/>
          </a:ln>
          <a:effectLst>
            <a:outerShdw blurRad="57150" rotWithShape="0" algn="bl" dir="5400000" dist="19050">
              <a:srgbClr val="000000">
                <a:alpha val="49803"/>
              </a:srgbClr>
            </a:outerShdw>
          </a:effectLst>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dk1"/>
                </a:solidFill>
                <a:latin typeface="Roboto"/>
                <a:ea typeface="Roboto"/>
                <a:cs typeface="Roboto"/>
                <a:sym typeface="Roboto"/>
              </a:rPr>
              <a:t>The </a:t>
            </a:r>
            <a:r>
              <a:rPr b="1" i="1" lang="en" sz="1100" u="none" cap="none" strike="noStrike">
                <a:solidFill>
                  <a:schemeClr val="dk1"/>
                </a:solidFill>
                <a:latin typeface="Roboto"/>
                <a:ea typeface="Roboto"/>
                <a:cs typeface="Roboto"/>
                <a:sym typeface="Roboto"/>
              </a:rPr>
              <a:t>reassessment committee of ICAR</a:t>
            </a:r>
            <a:r>
              <a:rPr b="0" i="1" lang="en" sz="1100" u="none" cap="none" strike="noStrike">
                <a:solidFill>
                  <a:schemeClr val="dk1"/>
                </a:solidFill>
                <a:latin typeface="Roboto"/>
                <a:ea typeface="Roboto"/>
                <a:cs typeface="Roboto"/>
                <a:sym typeface="Roboto"/>
              </a:rPr>
              <a:t>- Indian Institute of Oil Palm Research (IIOPR) 2020 has </a:t>
            </a:r>
            <a:r>
              <a:rPr b="1" i="1" lang="en" sz="1100" u="none" cap="none" strike="noStrike">
                <a:solidFill>
                  <a:schemeClr val="dk1"/>
                </a:solidFill>
                <a:latin typeface="Roboto"/>
                <a:ea typeface="Roboto"/>
                <a:cs typeface="Roboto"/>
                <a:sym typeface="Roboto"/>
              </a:rPr>
              <a:t>assessed in the year 2020</a:t>
            </a:r>
            <a:r>
              <a:rPr b="0" i="1" lang="en" sz="1100" u="none" cap="none" strike="noStrike">
                <a:solidFill>
                  <a:schemeClr val="dk1"/>
                </a:solidFill>
                <a:latin typeface="Roboto"/>
                <a:ea typeface="Roboto"/>
                <a:cs typeface="Roboto"/>
                <a:sym typeface="Roboto"/>
              </a:rPr>
              <a:t>, a total area of around </a:t>
            </a:r>
            <a:r>
              <a:rPr b="1" i="1" lang="en" sz="1100" u="none" cap="none" strike="noStrike">
                <a:solidFill>
                  <a:schemeClr val="dk1"/>
                </a:solidFill>
                <a:latin typeface="Roboto"/>
                <a:ea typeface="Roboto"/>
                <a:cs typeface="Roboto"/>
                <a:sym typeface="Roboto"/>
              </a:rPr>
              <a:t>28 lakh hectares fit for oil palm cultivation</a:t>
            </a:r>
            <a:r>
              <a:rPr b="0" i="1" lang="en" sz="1100" u="none" cap="none" strike="noStrike">
                <a:solidFill>
                  <a:schemeClr val="dk1"/>
                </a:solidFill>
                <a:latin typeface="Roboto"/>
                <a:ea typeface="Roboto"/>
                <a:cs typeface="Roboto"/>
                <a:sym typeface="Roboto"/>
              </a:rPr>
              <a:t> in India. Out of the total 27.99 lakh ha potential area,  an area of </a:t>
            </a:r>
            <a:r>
              <a:rPr b="1" i="1" lang="en" sz="1100" u="none" cap="none" strike="noStrike">
                <a:solidFill>
                  <a:schemeClr val="dk1"/>
                </a:solidFill>
                <a:latin typeface="Roboto"/>
                <a:ea typeface="Roboto"/>
                <a:cs typeface="Roboto"/>
                <a:sym typeface="Roboto"/>
              </a:rPr>
              <a:t>18.37 lakh is in the general states</a:t>
            </a:r>
            <a:r>
              <a:rPr b="0" i="1" lang="en" sz="1100" u="none" cap="none" strike="noStrike">
                <a:solidFill>
                  <a:schemeClr val="dk1"/>
                </a:solidFill>
                <a:latin typeface="Roboto"/>
                <a:ea typeface="Roboto"/>
                <a:cs typeface="Roboto"/>
                <a:sym typeface="Roboto"/>
              </a:rPr>
              <a:t>, and </a:t>
            </a:r>
            <a:r>
              <a:rPr b="1" i="1" lang="en" sz="1100" u="none" cap="none" strike="noStrike">
                <a:solidFill>
                  <a:schemeClr val="dk1"/>
                </a:solidFill>
                <a:latin typeface="Roboto"/>
                <a:ea typeface="Roboto"/>
                <a:cs typeface="Roboto"/>
                <a:sym typeface="Roboto"/>
              </a:rPr>
              <a:t>9.62 lakh in the North-Eastern States.</a:t>
            </a:r>
            <a:endParaRPr b="1" i="1" sz="1100" u="none" cap="none" strike="noStrike">
              <a:solidFill>
                <a:schemeClr val="dk1"/>
              </a:solidFill>
              <a:latin typeface="Roboto"/>
              <a:ea typeface="Roboto"/>
              <a:cs typeface="Roboto"/>
              <a:sym typeface="Roboto"/>
            </a:endParaRPr>
          </a:p>
        </p:txBody>
      </p:sp>
      <p:sp>
        <p:nvSpPr>
          <p:cNvPr id="323" name="Google Shape;323;p8"/>
          <p:cNvSpPr txBox="1"/>
          <p:nvPr/>
        </p:nvSpPr>
        <p:spPr>
          <a:xfrm>
            <a:off x="3672941" y="2712288"/>
            <a:ext cx="797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Roboto"/>
                <a:ea typeface="Roboto"/>
                <a:cs typeface="Roboto"/>
                <a:sym typeface="Roboto"/>
              </a:rPr>
              <a:t>Farmers</a:t>
            </a:r>
            <a:endParaRPr b="0" i="0" sz="1200" u="none" cap="none" strike="noStrike">
              <a:solidFill>
                <a:srgbClr val="000000"/>
              </a:solidFill>
              <a:latin typeface="Arial"/>
              <a:ea typeface="Arial"/>
              <a:cs typeface="Arial"/>
              <a:sym typeface="Arial"/>
            </a:endParaRPr>
          </a:p>
        </p:txBody>
      </p:sp>
      <p:sp>
        <p:nvSpPr>
          <p:cNvPr id="324" name="Google Shape;324;p8"/>
          <p:cNvSpPr txBox="1"/>
          <p:nvPr/>
        </p:nvSpPr>
        <p:spPr>
          <a:xfrm>
            <a:off x="3672941" y="3803300"/>
            <a:ext cx="797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Roboto"/>
                <a:ea typeface="Roboto"/>
                <a:cs typeface="Roboto"/>
                <a:sym typeface="Roboto"/>
              </a:rPr>
              <a:t>Processors</a:t>
            </a:r>
            <a:endParaRPr b="0" i="0" sz="1200" u="none" cap="none" strike="noStrike">
              <a:solidFill>
                <a:srgbClr val="000000"/>
              </a:solidFill>
              <a:latin typeface="Arial"/>
              <a:ea typeface="Arial"/>
              <a:cs typeface="Arial"/>
              <a:sym typeface="Arial"/>
            </a:endParaRPr>
          </a:p>
        </p:txBody>
      </p:sp>
      <p:sp>
        <p:nvSpPr>
          <p:cNvPr id="325" name="Google Shape;325;p8"/>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cxnSp>
        <p:nvCxnSpPr>
          <p:cNvPr id="330" name="Google Shape;330;p9"/>
          <p:cNvCxnSpPr>
            <a:stCxn id="331" idx="3"/>
            <a:endCxn id="332" idx="1"/>
          </p:cNvCxnSpPr>
          <p:nvPr/>
        </p:nvCxnSpPr>
        <p:spPr>
          <a:xfrm>
            <a:off x="1565025" y="1891763"/>
            <a:ext cx="273000" cy="0"/>
          </a:xfrm>
          <a:prstGeom prst="straightConnector1">
            <a:avLst/>
          </a:prstGeom>
          <a:noFill/>
          <a:ln cap="flat" cmpd="sng" w="19050">
            <a:solidFill>
              <a:schemeClr val="dk2"/>
            </a:solidFill>
            <a:prstDash val="solid"/>
            <a:round/>
            <a:headEnd len="sm" w="sm" type="none"/>
            <a:tailEnd len="med" w="med" type="stealth"/>
          </a:ln>
        </p:spPr>
      </p:cxnSp>
      <p:sp>
        <p:nvSpPr>
          <p:cNvPr id="333" name="Google Shape;333;p9"/>
          <p:cNvSpPr txBox="1"/>
          <p:nvPr/>
        </p:nvSpPr>
        <p:spPr>
          <a:xfrm>
            <a:off x="89025" y="1973938"/>
            <a:ext cx="14760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Allotment of feasible/ potential</a:t>
            </a:r>
            <a:r>
              <a:rPr b="0" i="1" lang="en" sz="900" u="none" cap="none" strike="noStrike">
                <a:solidFill>
                  <a:schemeClr val="dk1"/>
                </a:solidFill>
                <a:latin typeface="Roboto"/>
                <a:ea typeface="Roboto"/>
                <a:cs typeface="Roboto"/>
                <a:sym typeface="Roboto"/>
              </a:rPr>
              <a:t> mandals i.e. local government area </a:t>
            </a:r>
            <a:r>
              <a:rPr b="0" i="0" lang="en" sz="900" u="none" cap="none" strike="noStrike">
                <a:solidFill>
                  <a:schemeClr val="dk1"/>
                </a:solidFill>
                <a:latin typeface="Roboto"/>
                <a:ea typeface="Roboto"/>
                <a:cs typeface="Roboto"/>
                <a:sym typeface="Roboto"/>
              </a:rPr>
              <a:t>to the companies by the notifications. </a:t>
            </a:r>
            <a:endParaRPr b="0" i="0" sz="9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Approval of Annual Action Plan for every year by conducting SLSC* meeting</a:t>
            </a:r>
            <a:endParaRPr b="0" i="0" sz="900" u="none" cap="none" strike="noStrike">
              <a:solidFill>
                <a:schemeClr val="dk1"/>
              </a:solidFill>
              <a:latin typeface="Roboto"/>
              <a:ea typeface="Roboto"/>
              <a:cs typeface="Roboto"/>
              <a:sym typeface="Roboto"/>
            </a:endParaRPr>
          </a:p>
        </p:txBody>
      </p:sp>
      <p:sp>
        <p:nvSpPr>
          <p:cNvPr id="334" name="Google Shape;334;p9"/>
          <p:cNvSpPr txBox="1"/>
          <p:nvPr/>
        </p:nvSpPr>
        <p:spPr>
          <a:xfrm>
            <a:off x="0" y="1250513"/>
            <a:ext cx="34842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Communicate guidelines, subsidies and, targets to be achieved </a:t>
            </a:r>
            <a:endParaRPr b="0" i="0" sz="900" u="none" cap="none" strike="noStrike">
              <a:solidFill>
                <a:srgbClr val="000000"/>
              </a:solidFill>
              <a:latin typeface="Roboto"/>
              <a:ea typeface="Roboto"/>
              <a:cs typeface="Roboto"/>
              <a:sym typeface="Roboto"/>
            </a:endParaRPr>
          </a:p>
        </p:txBody>
      </p:sp>
      <p:sp>
        <p:nvSpPr>
          <p:cNvPr id="335" name="Google Shape;335;p9"/>
          <p:cNvSpPr txBox="1"/>
          <p:nvPr/>
        </p:nvSpPr>
        <p:spPr>
          <a:xfrm>
            <a:off x="1838151" y="2571711"/>
            <a:ext cx="15567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Preparation and issue of  guidelines to the District Horticulture Officers and Companies</a:t>
            </a:r>
            <a:endParaRPr b="0" i="0" sz="900" u="none" cap="none" strike="noStrike">
              <a:solidFill>
                <a:srgbClr val="000000"/>
              </a:solidFill>
              <a:latin typeface="Roboto"/>
              <a:ea typeface="Roboto"/>
              <a:cs typeface="Roboto"/>
              <a:sym typeface="Roboto"/>
            </a:endParaRPr>
          </a:p>
        </p:txBody>
      </p:sp>
      <p:sp>
        <p:nvSpPr>
          <p:cNvPr id="336" name="Google Shape;336;p9"/>
          <p:cNvSpPr txBox="1"/>
          <p:nvPr/>
        </p:nvSpPr>
        <p:spPr>
          <a:xfrm>
            <a:off x="1838151" y="3714715"/>
            <a:ext cx="15567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Timely review of the schemes, monitoring the coordination between the companies and departmental staff</a:t>
            </a:r>
            <a:endParaRPr b="0" i="0" sz="900" u="none" cap="none" strike="noStrike">
              <a:solidFill>
                <a:srgbClr val="000000"/>
              </a:solidFill>
              <a:latin typeface="Roboto"/>
              <a:ea typeface="Roboto"/>
              <a:cs typeface="Roboto"/>
              <a:sym typeface="Roboto"/>
            </a:endParaRPr>
          </a:p>
        </p:txBody>
      </p:sp>
      <p:sp>
        <p:nvSpPr>
          <p:cNvPr id="337" name="Google Shape;337;p9"/>
          <p:cNvSpPr txBox="1"/>
          <p:nvPr/>
        </p:nvSpPr>
        <p:spPr>
          <a:xfrm>
            <a:off x="3776629" y="1992711"/>
            <a:ext cx="13782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Follow guidelines communicated by commissioner</a:t>
            </a:r>
            <a:endParaRPr b="0" i="0" sz="900" u="none" cap="none" strike="noStrike">
              <a:solidFill>
                <a:srgbClr val="000000"/>
              </a:solidFill>
              <a:latin typeface="Roboto"/>
              <a:ea typeface="Roboto"/>
              <a:cs typeface="Roboto"/>
              <a:sym typeface="Roboto"/>
            </a:endParaRPr>
          </a:p>
        </p:txBody>
      </p:sp>
      <p:sp>
        <p:nvSpPr>
          <p:cNvPr id="338" name="Google Shape;338;p9"/>
          <p:cNvSpPr txBox="1"/>
          <p:nvPr/>
        </p:nvSpPr>
        <p:spPr>
          <a:xfrm>
            <a:off x="3776754" y="3797462"/>
            <a:ext cx="13782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Communicate the guidelines and motivate farmers at a district level</a:t>
            </a:r>
            <a:endParaRPr b="0" i="0" sz="900" u="none" cap="none" strike="noStrike">
              <a:solidFill>
                <a:srgbClr val="000000"/>
              </a:solidFill>
              <a:latin typeface="Roboto"/>
              <a:ea typeface="Roboto"/>
              <a:cs typeface="Roboto"/>
              <a:sym typeface="Roboto"/>
            </a:endParaRPr>
          </a:p>
        </p:txBody>
      </p:sp>
      <p:sp>
        <p:nvSpPr>
          <p:cNvPr id="339" name="Google Shape;339;p9"/>
          <p:cNvSpPr txBox="1"/>
          <p:nvPr/>
        </p:nvSpPr>
        <p:spPr>
          <a:xfrm>
            <a:off x="5300629" y="1992711"/>
            <a:ext cx="1378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Motivate farmers and conduct field visits</a:t>
            </a:r>
            <a:endParaRPr b="0" i="0" sz="900" u="none" cap="none" strike="noStrike">
              <a:solidFill>
                <a:srgbClr val="000000"/>
              </a:solidFill>
              <a:latin typeface="Roboto"/>
              <a:ea typeface="Roboto"/>
              <a:cs typeface="Roboto"/>
              <a:sym typeface="Roboto"/>
            </a:endParaRPr>
          </a:p>
        </p:txBody>
      </p:sp>
      <p:sp>
        <p:nvSpPr>
          <p:cNvPr id="340" name="Google Shape;340;p9"/>
          <p:cNvSpPr txBox="1"/>
          <p:nvPr/>
        </p:nvSpPr>
        <p:spPr>
          <a:xfrm>
            <a:off x="5300754" y="3797462"/>
            <a:ext cx="13782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Motivate the farmers by conducting field visits and pursue seedling distribution to farmers</a:t>
            </a:r>
            <a:endParaRPr b="0" i="0" sz="900" u="none" cap="none" strike="noStrike">
              <a:solidFill>
                <a:srgbClr val="000000"/>
              </a:solidFill>
              <a:latin typeface="Roboto"/>
              <a:ea typeface="Roboto"/>
              <a:cs typeface="Roboto"/>
              <a:sym typeface="Roboto"/>
            </a:endParaRPr>
          </a:p>
        </p:txBody>
      </p:sp>
      <p:sp>
        <p:nvSpPr>
          <p:cNvPr id="341" name="Google Shape;341;p9"/>
          <p:cNvSpPr txBox="1"/>
          <p:nvPr/>
        </p:nvSpPr>
        <p:spPr>
          <a:xfrm>
            <a:off x="6824629" y="1999911"/>
            <a:ext cx="13782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Distribution of plant material / seedlings to farmers</a:t>
            </a:r>
            <a:endParaRPr b="0" i="0" sz="900" u="none" cap="none" strike="noStrike">
              <a:solidFill>
                <a:srgbClr val="000000"/>
              </a:solidFill>
              <a:latin typeface="Roboto"/>
              <a:ea typeface="Roboto"/>
              <a:cs typeface="Roboto"/>
              <a:sym typeface="Roboto"/>
            </a:endParaRPr>
          </a:p>
        </p:txBody>
      </p:sp>
      <p:sp>
        <p:nvSpPr>
          <p:cNvPr id="342" name="Google Shape;342;p9"/>
          <p:cNvSpPr txBox="1"/>
          <p:nvPr/>
        </p:nvSpPr>
        <p:spPr>
          <a:xfrm>
            <a:off x="6824750" y="3797462"/>
            <a:ext cx="13782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Registration and permits for farmers. Helping the farmers in </a:t>
            </a:r>
            <a:endParaRPr b="0" i="0" sz="9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Plantations and farmer </a:t>
            </a:r>
            <a:endParaRPr b="0" i="0" sz="9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Roboto"/>
                <a:ea typeface="Roboto"/>
                <a:cs typeface="Roboto"/>
                <a:sym typeface="Roboto"/>
              </a:rPr>
              <a:t>applications for subsidies</a:t>
            </a:r>
            <a:endParaRPr b="0" i="0" sz="900" u="none" cap="none" strike="noStrike">
              <a:solidFill>
                <a:schemeClr val="dk1"/>
              </a:solidFill>
              <a:latin typeface="Roboto"/>
              <a:ea typeface="Roboto"/>
              <a:cs typeface="Roboto"/>
              <a:sym typeface="Roboto"/>
            </a:endParaRPr>
          </a:p>
        </p:txBody>
      </p:sp>
      <p:sp>
        <p:nvSpPr>
          <p:cNvPr id="332" name="Google Shape;332;p9"/>
          <p:cNvSpPr/>
          <p:nvPr/>
        </p:nvSpPr>
        <p:spPr>
          <a:xfrm>
            <a:off x="1838100" y="1597913"/>
            <a:ext cx="1556700" cy="5877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Nodal agency </a:t>
            </a:r>
            <a:endParaRPr b="0" i="0" sz="10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Roboto"/>
                <a:ea typeface="Roboto"/>
                <a:cs typeface="Roboto"/>
                <a:sym typeface="Roboto"/>
              </a:rPr>
              <a:t>(Department of Agriculture or Horticulture)</a:t>
            </a:r>
            <a:endParaRPr b="0" i="0" sz="900" u="none" cap="none" strike="noStrike">
              <a:solidFill>
                <a:srgbClr val="000000"/>
              </a:solidFill>
              <a:latin typeface="Roboto"/>
              <a:ea typeface="Roboto"/>
              <a:cs typeface="Roboto"/>
              <a:sym typeface="Roboto"/>
            </a:endParaRPr>
          </a:p>
        </p:txBody>
      </p:sp>
      <p:sp>
        <p:nvSpPr>
          <p:cNvPr id="343" name="Google Shape;343;p9"/>
          <p:cNvSpPr txBox="1"/>
          <p:nvPr/>
        </p:nvSpPr>
        <p:spPr>
          <a:xfrm>
            <a:off x="51650" y="101450"/>
            <a:ext cx="8819700" cy="73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Tahoma"/>
                <a:ea typeface="Tahoma"/>
                <a:cs typeface="Tahoma"/>
                <a:sym typeface="Tahoma"/>
              </a:rPr>
              <a:t>While there are </a:t>
            </a:r>
            <a:r>
              <a:rPr b="1" i="0" lang="en" sz="1600" u="none" cap="none" strike="noStrike">
                <a:solidFill>
                  <a:schemeClr val="dk2"/>
                </a:solidFill>
                <a:latin typeface="Tahoma"/>
                <a:ea typeface="Tahoma"/>
                <a:cs typeface="Tahoma"/>
                <a:sym typeface="Tahoma"/>
              </a:rPr>
              <a:t>some inter-state variations</a:t>
            </a:r>
            <a:r>
              <a:rPr b="0" i="0" lang="en" sz="1600" u="none" cap="none" strike="noStrike">
                <a:solidFill>
                  <a:schemeClr val="dk2"/>
                </a:solidFill>
                <a:latin typeface="Tahoma"/>
                <a:ea typeface="Tahoma"/>
                <a:cs typeface="Tahoma"/>
                <a:sym typeface="Tahoma"/>
              </a:rPr>
              <a:t>, the State Department of Agriculture / Horticulture, Central University, ICAR Institutions, Oil palm processors / Associations, and DD Kisan among others are the </a:t>
            </a:r>
            <a:r>
              <a:rPr b="1" i="0" lang="en" sz="1600" u="none" cap="none" strike="noStrike">
                <a:solidFill>
                  <a:schemeClr val="dk2"/>
                </a:solidFill>
                <a:latin typeface="Tahoma"/>
                <a:ea typeface="Tahoma"/>
                <a:cs typeface="Tahoma"/>
                <a:sym typeface="Tahoma"/>
              </a:rPr>
              <a:t>key implementing stakeholders</a:t>
            </a:r>
            <a:r>
              <a:rPr b="0" i="0" lang="en" sz="1600" u="none" cap="none" strike="noStrike">
                <a:solidFill>
                  <a:schemeClr val="dk2"/>
                </a:solidFill>
                <a:latin typeface="Tahoma"/>
                <a:ea typeface="Tahoma"/>
                <a:cs typeface="Tahoma"/>
                <a:sym typeface="Tahoma"/>
              </a:rPr>
              <a:t> of the NMEO-Oil palm</a:t>
            </a:r>
            <a:endParaRPr b="0" i="0" sz="1600" u="none" cap="none" strike="noStrike">
              <a:solidFill>
                <a:schemeClr val="dk2"/>
              </a:solidFill>
              <a:latin typeface="Tahoma"/>
              <a:ea typeface="Tahoma"/>
              <a:cs typeface="Tahoma"/>
              <a:sym typeface="Tahoma"/>
            </a:endParaRPr>
          </a:p>
        </p:txBody>
      </p:sp>
      <p:sp>
        <p:nvSpPr>
          <p:cNvPr id="344" name="Google Shape;344;p9"/>
          <p:cNvSpPr/>
          <p:nvPr/>
        </p:nvSpPr>
        <p:spPr>
          <a:xfrm>
            <a:off x="89061" y="1056063"/>
            <a:ext cx="3306000" cy="239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Central Government</a:t>
            </a:r>
            <a:endParaRPr b="0" i="0" sz="1000" u="none" cap="none" strike="noStrike">
              <a:solidFill>
                <a:srgbClr val="000000"/>
              </a:solidFill>
              <a:latin typeface="Roboto"/>
              <a:ea typeface="Roboto"/>
              <a:cs typeface="Roboto"/>
              <a:sym typeface="Roboto"/>
            </a:endParaRPr>
          </a:p>
        </p:txBody>
      </p:sp>
      <p:sp>
        <p:nvSpPr>
          <p:cNvPr id="331" name="Google Shape;331;p9"/>
          <p:cNvSpPr/>
          <p:nvPr/>
        </p:nvSpPr>
        <p:spPr>
          <a:xfrm>
            <a:off x="89025" y="1772063"/>
            <a:ext cx="1476000" cy="239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State Government</a:t>
            </a:r>
            <a:endParaRPr b="0" i="0" sz="1000" u="none" cap="none" strike="noStrike">
              <a:solidFill>
                <a:srgbClr val="000000"/>
              </a:solidFill>
              <a:latin typeface="Roboto"/>
              <a:ea typeface="Roboto"/>
              <a:cs typeface="Roboto"/>
              <a:sym typeface="Roboto"/>
            </a:endParaRPr>
          </a:p>
        </p:txBody>
      </p:sp>
      <p:sp>
        <p:nvSpPr>
          <p:cNvPr id="345" name="Google Shape;345;p9"/>
          <p:cNvSpPr/>
          <p:nvPr/>
        </p:nvSpPr>
        <p:spPr>
          <a:xfrm>
            <a:off x="7863900" y="2840588"/>
            <a:ext cx="996600" cy="3231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Farmers</a:t>
            </a:r>
            <a:endParaRPr b="0" i="0" sz="1000" u="none" cap="none" strike="noStrike">
              <a:solidFill>
                <a:srgbClr val="000000"/>
              </a:solidFill>
              <a:latin typeface="Roboto"/>
              <a:ea typeface="Roboto"/>
              <a:cs typeface="Roboto"/>
              <a:sym typeface="Roboto"/>
            </a:endParaRPr>
          </a:p>
        </p:txBody>
      </p:sp>
      <p:sp>
        <p:nvSpPr>
          <p:cNvPr id="346" name="Google Shape;346;p9"/>
          <p:cNvSpPr/>
          <p:nvPr/>
        </p:nvSpPr>
        <p:spPr>
          <a:xfrm>
            <a:off x="1838151" y="2396113"/>
            <a:ext cx="1556700" cy="239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Commissioner</a:t>
            </a:r>
            <a:endParaRPr b="0" i="0" sz="1000" u="none" cap="none" strike="noStrike">
              <a:solidFill>
                <a:srgbClr val="000000"/>
              </a:solidFill>
              <a:latin typeface="Roboto"/>
              <a:ea typeface="Roboto"/>
              <a:cs typeface="Roboto"/>
              <a:sym typeface="Roboto"/>
            </a:endParaRPr>
          </a:p>
        </p:txBody>
      </p:sp>
      <p:sp>
        <p:nvSpPr>
          <p:cNvPr id="347" name="Google Shape;347;p9"/>
          <p:cNvSpPr/>
          <p:nvPr/>
        </p:nvSpPr>
        <p:spPr>
          <a:xfrm>
            <a:off x="1838151" y="3522038"/>
            <a:ext cx="1556700" cy="239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Additional Director</a:t>
            </a:r>
            <a:endParaRPr b="0" i="0" sz="1000" u="none" cap="none" strike="noStrike">
              <a:solidFill>
                <a:srgbClr val="000000"/>
              </a:solidFill>
              <a:latin typeface="Roboto"/>
              <a:ea typeface="Roboto"/>
              <a:cs typeface="Roboto"/>
              <a:sym typeface="Roboto"/>
            </a:endParaRPr>
          </a:p>
        </p:txBody>
      </p:sp>
      <p:sp>
        <p:nvSpPr>
          <p:cNvPr id="348" name="Google Shape;348;p9"/>
          <p:cNvSpPr txBox="1"/>
          <p:nvPr/>
        </p:nvSpPr>
        <p:spPr>
          <a:xfrm>
            <a:off x="1101200" y="4862175"/>
            <a:ext cx="30000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Roboto"/>
                <a:ea typeface="Roboto"/>
                <a:cs typeface="Roboto"/>
                <a:sym typeface="Roboto"/>
              </a:rPr>
              <a:t>*State Level Sanctioning Committee</a:t>
            </a:r>
            <a:endParaRPr b="0" i="0" sz="700" u="none" cap="none" strike="noStrike">
              <a:solidFill>
                <a:srgbClr val="000000"/>
              </a:solidFill>
              <a:latin typeface="Roboto"/>
              <a:ea typeface="Roboto"/>
              <a:cs typeface="Roboto"/>
              <a:sym typeface="Roboto"/>
            </a:endParaRPr>
          </a:p>
        </p:txBody>
      </p:sp>
      <p:sp>
        <p:nvSpPr>
          <p:cNvPr id="349" name="Google Shape;349;p9"/>
          <p:cNvSpPr/>
          <p:nvPr/>
        </p:nvSpPr>
        <p:spPr>
          <a:xfrm>
            <a:off x="3776625" y="1624313"/>
            <a:ext cx="1378200" cy="371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Company Manager</a:t>
            </a:r>
            <a:endParaRPr b="0" i="0" sz="1000" u="none" cap="none" strike="noStrike">
              <a:solidFill>
                <a:srgbClr val="000000"/>
              </a:solidFill>
              <a:latin typeface="Roboto"/>
              <a:ea typeface="Roboto"/>
              <a:cs typeface="Roboto"/>
              <a:sym typeface="Roboto"/>
            </a:endParaRPr>
          </a:p>
        </p:txBody>
      </p:sp>
      <p:sp>
        <p:nvSpPr>
          <p:cNvPr id="350" name="Google Shape;350;p9"/>
          <p:cNvSpPr/>
          <p:nvPr/>
        </p:nvSpPr>
        <p:spPr>
          <a:xfrm>
            <a:off x="3776750" y="3452389"/>
            <a:ext cx="1378200" cy="371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District Horticulture / Agriculture Officers </a:t>
            </a:r>
            <a:endParaRPr b="0" i="0" sz="1000" u="none" cap="none" strike="noStrike">
              <a:solidFill>
                <a:srgbClr val="000000"/>
              </a:solidFill>
              <a:latin typeface="Roboto"/>
              <a:ea typeface="Roboto"/>
              <a:cs typeface="Roboto"/>
              <a:sym typeface="Roboto"/>
            </a:endParaRPr>
          </a:p>
        </p:txBody>
      </p:sp>
      <p:sp>
        <p:nvSpPr>
          <p:cNvPr id="351" name="Google Shape;351;p9"/>
          <p:cNvSpPr/>
          <p:nvPr/>
        </p:nvSpPr>
        <p:spPr>
          <a:xfrm>
            <a:off x="5300625" y="1624313"/>
            <a:ext cx="1378200" cy="371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Area Managers / Supervisors</a:t>
            </a:r>
            <a:endParaRPr b="0" i="0" sz="1000" u="none" cap="none" strike="noStrike">
              <a:solidFill>
                <a:srgbClr val="000000"/>
              </a:solidFill>
              <a:latin typeface="Roboto"/>
              <a:ea typeface="Roboto"/>
              <a:cs typeface="Roboto"/>
              <a:sym typeface="Roboto"/>
            </a:endParaRPr>
          </a:p>
        </p:txBody>
      </p:sp>
      <p:sp>
        <p:nvSpPr>
          <p:cNvPr id="352" name="Google Shape;352;p9"/>
          <p:cNvSpPr/>
          <p:nvPr/>
        </p:nvSpPr>
        <p:spPr>
          <a:xfrm>
            <a:off x="5300750" y="3452389"/>
            <a:ext cx="1378200" cy="371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Horticulture / Agriculture Officers </a:t>
            </a:r>
            <a:endParaRPr b="0" i="0" sz="1000" u="none" cap="none" strike="noStrike">
              <a:solidFill>
                <a:srgbClr val="000000"/>
              </a:solidFill>
              <a:latin typeface="Roboto"/>
              <a:ea typeface="Roboto"/>
              <a:cs typeface="Roboto"/>
              <a:sym typeface="Roboto"/>
            </a:endParaRPr>
          </a:p>
        </p:txBody>
      </p:sp>
      <p:sp>
        <p:nvSpPr>
          <p:cNvPr id="353" name="Google Shape;353;p9"/>
          <p:cNvSpPr/>
          <p:nvPr/>
        </p:nvSpPr>
        <p:spPr>
          <a:xfrm>
            <a:off x="6824625" y="1624313"/>
            <a:ext cx="1378200" cy="371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Field Staff</a:t>
            </a:r>
            <a:endParaRPr b="0" i="0" sz="1000" u="none" cap="none" strike="noStrike">
              <a:solidFill>
                <a:srgbClr val="000000"/>
              </a:solidFill>
              <a:latin typeface="Roboto"/>
              <a:ea typeface="Roboto"/>
              <a:cs typeface="Roboto"/>
              <a:sym typeface="Roboto"/>
            </a:endParaRPr>
          </a:p>
        </p:txBody>
      </p:sp>
      <p:sp>
        <p:nvSpPr>
          <p:cNvPr id="354" name="Google Shape;354;p9"/>
          <p:cNvSpPr/>
          <p:nvPr/>
        </p:nvSpPr>
        <p:spPr>
          <a:xfrm>
            <a:off x="6824750" y="3452389"/>
            <a:ext cx="1378200" cy="3714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Roboto"/>
                <a:ea typeface="Roboto"/>
                <a:cs typeface="Roboto"/>
                <a:sym typeface="Roboto"/>
              </a:rPr>
              <a:t>Panchayati Level Officers</a:t>
            </a:r>
            <a:endParaRPr b="0" i="0" sz="1000" u="none" cap="none" strike="noStrike">
              <a:solidFill>
                <a:srgbClr val="000000"/>
              </a:solidFill>
              <a:latin typeface="Roboto"/>
              <a:ea typeface="Roboto"/>
              <a:cs typeface="Roboto"/>
              <a:sym typeface="Roboto"/>
            </a:endParaRPr>
          </a:p>
        </p:txBody>
      </p:sp>
      <p:cxnSp>
        <p:nvCxnSpPr>
          <p:cNvPr id="355" name="Google Shape;355;p9"/>
          <p:cNvCxnSpPr>
            <a:stCxn id="332" idx="2"/>
            <a:endCxn id="346" idx="0"/>
          </p:cNvCxnSpPr>
          <p:nvPr/>
        </p:nvCxnSpPr>
        <p:spPr>
          <a:xfrm>
            <a:off x="2616450" y="2185613"/>
            <a:ext cx="0" cy="210600"/>
          </a:xfrm>
          <a:prstGeom prst="straightConnector1">
            <a:avLst/>
          </a:prstGeom>
          <a:noFill/>
          <a:ln cap="flat" cmpd="sng" w="19050">
            <a:solidFill>
              <a:schemeClr val="dk2"/>
            </a:solidFill>
            <a:prstDash val="solid"/>
            <a:round/>
            <a:headEnd len="sm" w="sm" type="none"/>
            <a:tailEnd len="med" w="med" type="stealth"/>
          </a:ln>
        </p:spPr>
      </p:cxnSp>
      <p:cxnSp>
        <p:nvCxnSpPr>
          <p:cNvPr id="356" name="Google Shape;356;p9"/>
          <p:cNvCxnSpPr>
            <a:stCxn id="335" idx="2"/>
            <a:endCxn id="347" idx="0"/>
          </p:cNvCxnSpPr>
          <p:nvPr/>
        </p:nvCxnSpPr>
        <p:spPr>
          <a:xfrm>
            <a:off x="2616501" y="3310611"/>
            <a:ext cx="0" cy="211500"/>
          </a:xfrm>
          <a:prstGeom prst="straightConnector1">
            <a:avLst/>
          </a:prstGeom>
          <a:noFill/>
          <a:ln cap="flat" cmpd="sng" w="19050">
            <a:solidFill>
              <a:schemeClr val="dk2"/>
            </a:solidFill>
            <a:prstDash val="solid"/>
            <a:round/>
            <a:headEnd len="sm" w="sm" type="none"/>
            <a:tailEnd len="med" w="med" type="stealth"/>
          </a:ln>
        </p:spPr>
      </p:cxnSp>
      <p:cxnSp>
        <p:nvCxnSpPr>
          <p:cNvPr id="357" name="Google Shape;357;p9"/>
          <p:cNvCxnSpPr>
            <a:stCxn id="347" idx="3"/>
            <a:endCxn id="349" idx="1"/>
          </p:cNvCxnSpPr>
          <p:nvPr/>
        </p:nvCxnSpPr>
        <p:spPr>
          <a:xfrm flipH="1" rot="10800000">
            <a:off x="3394851" y="1809938"/>
            <a:ext cx="381900" cy="1831800"/>
          </a:xfrm>
          <a:prstGeom prst="bentConnector3">
            <a:avLst>
              <a:gd fmla="val 49983" name="adj1"/>
            </a:avLst>
          </a:prstGeom>
          <a:noFill/>
          <a:ln cap="flat" cmpd="sng" w="19050">
            <a:solidFill>
              <a:schemeClr val="dk2"/>
            </a:solidFill>
            <a:prstDash val="solid"/>
            <a:round/>
            <a:headEnd len="sm" w="sm" type="none"/>
            <a:tailEnd len="med" w="med" type="stealth"/>
          </a:ln>
        </p:spPr>
      </p:cxnSp>
      <p:sp>
        <p:nvSpPr>
          <p:cNvPr id="358" name="Google Shape;358;p9"/>
          <p:cNvSpPr/>
          <p:nvPr/>
        </p:nvSpPr>
        <p:spPr>
          <a:xfrm>
            <a:off x="3776750" y="1353663"/>
            <a:ext cx="4426200" cy="226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Roboto"/>
                <a:ea typeface="Roboto"/>
                <a:cs typeface="Roboto"/>
                <a:sym typeface="Roboto"/>
              </a:rPr>
              <a:t>Company</a:t>
            </a:r>
            <a:endParaRPr b="1" i="0" sz="1000" u="none" cap="none" strike="noStrike">
              <a:solidFill>
                <a:srgbClr val="000000"/>
              </a:solidFill>
              <a:latin typeface="Roboto"/>
              <a:ea typeface="Roboto"/>
              <a:cs typeface="Roboto"/>
              <a:sym typeface="Roboto"/>
            </a:endParaRPr>
          </a:p>
        </p:txBody>
      </p:sp>
      <p:cxnSp>
        <p:nvCxnSpPr>
          <p:cNvPr id="359" name="Google Shape;359;p9"/>
          <p:cNvCxnSpPr>
            <a:stCxn id="347" idx="3"/>
            <a:endCxn id="350" idx="1"/>
          </p:cNvCxnSpPr>
          <p:nvPr/>
        </p:nvCxnSpPr>
        <p:spPr>
          <a:xfrm flipH="1" rot="10800000">
            <a:off x="3394851" y="3638138"/>
            <a:ext cx="381900" cy="3600"/>
          </a:xfrm>
          <a:prstGeom prst="straightConnector1">
            <a:avLst/>
          </a:prstGeom>
          <a:noFill/>
          <a:ln cap="flat" cmpd="sng" w="19050">
            <a:solidFill>
              <a:schemeClr val="dk2"/>
            </a:solidFill>
            <a:prstDash val="solid"/>
            <a:round/>
            <a:headEnd len="sm" w="sm" type="none"/>
            <a:tailEnd len="med" w="med" type="stealth"/>
          </a:ln>
        </p:spPr>
      </p:cxnSp>
      <p:sp>
        <p:nvSpPr>
          <p:cNvPr id="360" name="Google Shape;360;p9"/>
          <p:cNvSpPr/>
          <p:nvPr/>
        </p:nvSpPr>
        <p:spPr>
          <a:xfrm>
            <a:off x="4324675" y="2859013"/>
            <a:ext cx="306300" cy="2925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1" name="Google Shape;361;p9"/>
          <p:cNvCxnSpPr>
            <a:stCxn id="353" idx="3"/>
            <a:endCxn id="345" idx="0"/>
          </p:cNvCxnSpPr>
          <p:nvPr/>
        </p:nvCxnSpPr>
        <p:spPr>
          <a:xfrm>
            <a:off x="8202825" y="1810013"/>
            <a:ext cx="159300" cy="1030500"/>
          </a:xfrm>
          <a:prstGeom prst="bentConnector2">
            <a:avLst/>
          </a:prstGeom>
          <a:noFill/>
          <a:ln cap="flat" cmpd="sng" w="19050">
            <a:solidFill>
              <a:schemeClr val="dk2"/>
            </a:solidFill>
            <a:prstDash val="solid"/>
            <a:round/>
            <a:headEnd len="sm" w="sm" type="none"/>
            <a:tailEnd len="med" w="med" type="stealth"/>
          </a:ln>
        </p:spPr>
      </p:cxnSp>
      <p:cxnSp>
        <p:nvCxnSpPr>
          <p:cNvPr id="362" name="Google Shape;362;p9"/>
          <p:cNvCxnSpPr>
            <a:stCxn id="354" idx="3"/>
            <a:endCxn id="345" idx="2"/>
          </p:cNvCxnSpPr>
          <p:nvPr/>
        </p:nvCxnSpPr>
        <p:spPr>
          <a:xfrm flipH="1" rot="10800000">
            <a:off x="8202950" y="3163789"/>
            <a:ext cx="159300" cy="474300"/>
          </a:xfrm>
          <a:prstGeom prst="bentConnector2">
            <a:avLst/>
          </a:prstGeom>
          <a:noFill/>
          <a:ln cap="flat" cmpd="sng" w="19050">
            <a:solidFill>
              <a:schemeClr val="dk2"/>
            </a:solidFill>
            <a:prstDash val="solid"/>
            <a:round/>
            <a:headEnd len="sm" w="sm" type="none"/>
            <a:tailEnd len="med" w="med" type="stealth"/>
          </a:ln>
        </p:spPr>
      </p:cxnSp>
      <p:cxnSp>
        <p:nvCxnSpPr>
          <p:cNvPr id="363" name="Google Shape;363;p9"/>
          <p:cNvCxnSpPr>
            <a:endCxn id="351" idx="1"/>
          </p:cNvCxnSpPr>
          <p:nvPr/>
        </p:nvCxnSpPr>
        <p:spPr>
          <a:xfrm>
            <a:off x="5154825" y="1810013"/>
            <a:ext cx="145800" cy="0"/>
          </a:xfrm>
          <a:prstGeom prst="straightConnector1">
            <a:avLst/>
          </a:prstGeom>
          <a:noFill/>
          <a:ln cap="flat" cmpd="sng" w="19050">
            <a:solidFill>
              <a:schemeClr val="dk2"/>
            </a:solidFill>
            <a:prstDash val="solid"/>
            <a:round/>
            <a:headEnd len="sm" w="sm" type="none"/>
            <a:tailEnd len="med" w="med" type="stealth"/>
          </a:ln>
        </p:spPr>
      </p:cxnSp>
      <p:cxnSp>
        <p:nvCxnSpPr>
          <p:cNvPr id="364" name="Google Shape;364;p9"/>
          <p:cNvCxnSpPr>
            <a:stCxn id="351" idx="3"/>
            <a:endCxn id="353" idx="1"/>
          </p:cNvCxnSpPr>
          <p:nvPr/>
        </p:nvCxnSpPr>
        <p:spPr>
          <a:xfrm>
            <a:off x="6678825" y="1810013"/>
            <a:ext cx="145800" cy="0"/>
          </a:xfrm>
          <a:prstGeom prst="straightConnector1">
            <a:avLst/>
          </a:prstGeom>
          <a:noFill/>
          <a:ln cap="flat" cmpd="sng" w="19050">
            <a:solidFill>
              <a:schemeClr val="dk2"/>
            </a:solidFill>
            <a:prstDash val="solid"/>
            <a:round/>
            <a:headEnd len="sm" w="sm" type="none"/>
            <a:tailEnd len="med" w="med" type="stealth"/>
          </a:ln>
        </p:spPr>
      </p:cxnSp>
      <p:cxnSp>
        <p:nvCxnSpPr>
          <p:cNvPr id="365" name="Google Shape;365;p9"/>
          <p:cNvCxnSpPr>
            <a:stCxn id="350" idx="3"/>
            <a:endCxn id="352" idx="1"/>
          </p:cNvCxnSpPr>
          <p:nvPr/>
        </p:nvCxnSpPr>
        <p:spPr>
          <a:xfrm>
            <a:off x="5154950" y="3638089"/>
            <a:ext cx="145800" cy="0"/>
          </a:xfrm>
          <a:prstGeom prst="straightConnector1">
            <a:avLst/>
          </a:prstGeom>
          <a:noFill/>
          <a:ln cap="flat" cmpd="sng" w="19050">
            <a:solidFill>
              <a:schemeClr val="dk2"/>
            </a:solidFill>
            <a:prstDash val="solid"/>
            <a:round/>
            <a:headEnd len="sm" w="sm" type="none"/>
            <a:tailEnd len="med" w="med" type="stealth"/>
          </a:ln>
        </p:spPr>
      </p:cxnSp>
      <p:cxnSp>
        <p:nvCxnSpPr>
          <p:cNvPr id="366" name="Google Shape;366;p9"/>
          <p:cNvCxnSpPr>
            <a:stCxn id="352" idx="3"/>
            <a:endCxn id="354" idx="1"/>
          </p:cNvCxnSpPr>
          <p:nvPr/>
        </p:nvCxnSpPr>
        <p:spPr>
          <a:xfrm>
            <a:off x="6678950" y="3638089"/>
            <a:ext cx="145800" cy="0"/>
          </a:xfrm>
          <a:prstGeom prst="straightConnector1">
            <a:avLst/>
          </a:prstGeom>
          <a:noFill/>
          <a:ln cap="flat" cmpd="sng" w="19050">
            <a:solidFill>
              <a:schemeClr val="dk2"/>
            </a:solidFill>
            <a:prstDash val="solid"/>
            <a:round/>
            <a:headEnd len="sm" w="sm" type="none"/>
            <a:tailEnd len="med" w="med" type="stealth"/>
          </a:ln>
        </p:spPr>
      </p:cxnSp>
      <p:sp>
        <p:nvSpPr>
          <p:cNvPr id="367" name="Google Shape;367;p9"/>
          <p:cNvSpPr txBox="1"/>
          <p:nvPr>
            <p:ph idx="12" type="sldNum"/>
          </p:nvPr>
        </p:nvSpPr>
        <p:spPr>
          <a:xfrm>
            <a:off x="8236247" y="4876575"/>
            <a:ext cx="548700" cy="393600"/>
          </a:xfrm>
          <a:prstGeom prst="rect">
            <a:avLst/>
          </a:prstGeom>
          <a:noFill/>
          <a:ln>
            <a:noFill/>
          </a:ln>
        </p:spPr>
        <p:txBody>
          <a:bodyPr anchorCtr="0" anchor="t" bIns="25700" lIns="51425" spcFirstLastPara="1" rIns="51425" wrap="square" tIns="2570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Sattva Colour Scheme">
      <a:dk1>
        <a:srgbClr val="000000"/>
      </a:dk1>
      <a:lt1>
        <a:srgbClr val="FFFFFF"/>
      </a:lt1>
      <a:dk2>
        <a:srgbClr val="4A596E"/>
      </a:dk2>
      <a:lt2>
        <a:srgbClr val="E3F2ED"/>
      </a:lt2>
      <a:accent1>
        <a:srgbClr val="8BC53F"/>
      </a:accent1>
      <a:accent2>
        <a:srgbClr val="28AC4A"/>
      </a:accent2>
      <a:accent3>
        <a:srgbClr val="8FCFB4"/>
      </a:accent3>
      <a:accent4>
        <a:srgbClr val="448050"/>
      </a:accent4>
      <a:accent5>
        <a:srgbClr val="FFD41A"/>
      </a:accent5>
      <a:accent6>
        <a:srgbClr val="6A509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Sattva Colour Scheme">
      <a:dk1>
        <a:srgbClr val="000000"/>
      </a:dk1>
      <a:lt1>
        <a:srgbClr val="FFFFFF"/>
      </a:lt1>
      <a:dk2>
        <a:srgbClr val="4A596E"/>
      </a:dk2>
      <a:lt2>
        <a:srgbClr val="E3F2ED"/>
      </a:lt2>
      <a:accent1>
        <a:srgbClr val="8BC53F"/>
      </a:accent1>
      <a:accent2>
        <a:srgbClr val="28AC4A"/>
      </a:accent2>
      <a:accent3>
        <a:srgbClr val="8FCFB4"/>
      </a:accent3>
      <a:accent4>
        <a:srgbClr val="448050"/>
      </a:accent4>
      <a:accent5>
        <a:srgbClr val="FFD41A"/>
      </a:accent5>
      <a:accent6>
        <a:srgbClr val="6A509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